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714" r:id="rId3"/>
    <p:sldMasterId id="2147483720" r:id="rId4"/>
    <p:sldMasterId id="2147483746" r:id="rId5"/>
  </p:sldMasterIdLst>
  <p:notesMasterIdLst>
    <p:notesMasterId r:id="rId64"/>
  </p:notesMasterIdLst>
  <p:sldIdLst>
    <p:sldId id="2146848029" r:id="rId6"/>
    <p:sldId id="2147474280" r:id="rId7"/>
    <p:sldId id="2146848031" r:id="rId8"/>
    <p:sldId id="3127" r:id="rId9"/>
    <p:sldId id="2110" r:id="rId10"/>
    <p:sldId id="3200" r:id="rId11"/>
    <p:sldId id="291" r:id="rId12"/>
    <p:sldId id="2147474241" r:id="rId13"/>
    <p:sldId id="2147474242" r:id="rId14"/>
    <p:sldId id="2147474136" r:id="rId15"/>
    <p:sldId id="2147474181" r:id="rId16"/>
    <p:sldId id="2147474243" r:id="rId17"/>
    <p:sldId id="2147474244" r:id="rId18"/>
    <p:sldId id="2147474281" r:id="rId19"/>
    <p:sldId id="2147474287" r:id="rId20"/>
    <p:sldId id="2147474288" r:id="rId21"/>
    <p:sldId id="2147474246" r:id="rId22"/>
    <p:sldId id="2147474247" r:id="rId23"/>
    <p:sldId id="2147474249" r:id="rId24"/>
    <p:sldId id="2147474252" r:id="rId25"/>
    <p:sldId id="2147474253" r:id="rId26"/>
    <p:sldId id="2147474254" r:id="rId27"/>
    <p:sldId id="2147474255" r:id="rId28"/>
    <p:sldId id="2147474245" r:id="rId29"/>
    <p:sldId id="2147474256" r:id="rId30"/>
    <p:sldId id="2147474257" r:id="rId31"/>
    <p:sldId id="2147474259" r:id="rId32"/>
    <p:sldId id="2147474261" r:id="rId33"/>
    <p:sldId id="2147474284" r:id="rId34"/>
    <p:sldId id="2147474173" r:id="rId35"/>
    <p:sldId id="2147474262" r:id="rId36"/>
    <p:sldId id="2147474273" r:id="rId37"/>
    <p:sldId id="2147474274" r:id="rId38"/>
    <p:sldId id="2147474293" r:id="rId39"/>
    <p:sldId id="2147474292" r:id="rId40"/>
    <p:sldId id="2147474294" r:id="rId41"/>
    <p:sldId id="2147474295" r:id="rId42"/>
    <p:sldId id="2147474296" r:id="rId43"/>
    <p:sldId id="2147474298" r:id="rId44"/>
    <p:sldId id="2147474264" r:id="rId45"/>
    <p:sldId id="2147474265" r:id="rId46"/>
    <p:sldId id="2147474266" r:id="rId47"/>
    <p:sldId id="2147474267" r:id="rId48"/>
    <p:sldId id="2147474268" r:id="rId49"/>
    <p:sldId id="2147474270" r:id="rId50"/>
    <p:sldId id="2147474269" r:id="rId51"/>
    <p:sldId id="2147474271" r:id="rId52"/>
    <p:sldId id="2147474272" r:id="rId53"/>
    <p:sldId id="2147474285" r:id="rId54"/>
    <p:sldId id="2147474275" r:id="rId55"/>
    <p:sldId id="2147474210" r:id="rId56"/>
    <p:sldId id="2147474211" r:id="rId57"/>
    <p:sldId id="2147474277" r:id="rId58"/>
    <p:sldId id="2147474299" r:id="rId59"/>
    <p:sldId id="2147474291" r:id="rId60"/>
    <p:sldId id="2147474297" r:id="rId61"/>
    <p:sldId id="2147474278" r:id="rId62"/>
    <p:sldId id="2147474279" r:id="rId63"/>
  </p:sldIdLst>
  <p:sldSz cx="12192000" cy="6858000"/>
  <p:notesSz cx="6858000" cy="9144000"/>
  <p:defaultTextStyle>
    <a:defPPr>
      <a:defRPr lang="en-L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18"/>
    <p:restoredTop sz="87343"/>
  </p:normalViewPr>
  <p:slideViewPr>
    <p:cSldViewPr snapToGrid="0" snapToObjects="1">
      <p:cViewPr varScale="1">
        <p:scale>
          <a:sx n="95" d="100"/>
          <a:sy n="95" d="100"/>
        </p:scale>
        <p:origin x="16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explosion val="2"/>
          <c:dPt>
            <c:idx val="0"/>
            <c:bubble3D val="0"/>
            <c:spPr>
              <a:solidFill>
                <a:schemeClr val="accent2"/>
              </a:solidFill>
              <a:ln w="19050">
                <a:noFill/>
              </a:ln>
              <a:effectLst/>
            </c:spPr>
            <c:extLst>
              <c:ext xmlns:c16="http://schemas.microsoft.com/office/drawing/2014/chart" uri="{C3380CC4-5D6E-409C-BE32-E72D297353CC}">
                <c16:uniqueId val="{00000001-E0B8-4139-B3B9-E1CDB2DC2DC5}"/>
              </c:ext>
            </c:extLst>
          </c:dPt>
          <c:dPt>
            <c:idx val="1"/>
            <c:bubble3D val="0"/>
            <c:spPr>
              <a:solidFill>
                <a:schemeClr val="accent4">
                  <a:lumMod val="40000"/>
                  <a:lumOff val="60000"/>
                </a:schemeClr>
              </a:solidFill>
              <a:ln w="19050">
                <a:noFill/>
              </a:ln>
              <a:effectLst/>
            </c:spPr>
            <c:extLst>
              <c:ext xmlns:c16="http://schemas.microsoft.com/office/drawing/2014/chart" uri="{C3380CC4-5D6E-409C-BE32-E72D297353CC}">
                <c16:uniqueId val="{00000001-41F1-4DA4-9A12-72789B25EE0C}"/>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0-41F1-4DA4-9A12-72789B25EE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LB"/>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History</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189E-4FB4-81B8-35C1DC4FF598}"/>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189E-4FB4-81B8-35C1DC4FF598}"/>
              </c:ext>
            </c:extLst>
          </c:dPt>
          <c:dPt>
            <c:idx val="2"/>
            <c:bubble3D val="0"/>
            <c:explosion val="16"/>
            <c:spPr>
              <a:solidFill>
                <a:schemeClr val="accent6"/>
              </a:solidFill>
              <a:ln w="19050">
                <a:solidFill>
                  <a:schemeClr val="lt1"/>
                </a:solidFill>
              </a:ln>
              <a:effectLst/>
            </c:spPr>
            <c:extLst>
              <c:ext xmlns:c16="http://schemas.microsoft.com/office/drawing/2014/chart" uri="{C3380CC4-5D6E-409C-BE32-E72D297353CC}">
                <c16:uniqueId val="{00000005-189E-4FB4-81B8-35C1DC4FF598}"/>
              </c:ext>
            </c:extLst>
          </c:dPt>
          <c:cat>
            <c:strRef>
              <c:f>Sheet1!$A$2:$A$4</c:f>
              <c:strCache>
                <c:ptCount val="3"/>
                <c:pt idx="0">
                  <c:v>Germline</c:v>
                </c:pt>
                <c:pt idx="1">
                  <c:v>Somatic </c:v>
                </c:pt>
                <c:pt idx="2">
                  <c:v>None</c:v>
                </c:pt>
              </c:strCache>
            </c:strRef>
          </c:cat>
          <c:val>
            <c:numRef>
              <c:f>Sheet1!$B$2:$B$4</c:f>
              <c:numCache>
                <c:formatCode>General</c:formatCode>
                <c:ptCount val="3"/>
                <c:pt idx="0">
                  <c:v>15</c:v>
                </c:pt>
                <c:pt idx="1">
                  <c:v>7</c:v>
                </c:pt>
                <c:pt idx="2">
                  <c:v>78</c:v>
                </c:pt>
              </c:numCache>
            </c:numRef>
          </c:val>
          <c:extLst>
            <c:ext xmlns:c16="http://schemas.microsoft.com/office/drawing/2014/chart" uri="{C3380CC4-5D6E-409C-BE32-E72D297353CC}">
              <c16:uniqueId val="{00000004-189E-4FB4-81B8-35C1DC4FF59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LB"/>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New Cases</c:v>
                </c:pt>
              </c:strCache>
            </c:strRef>
          </c:tx>
          <c:spPr>
            <a:ln w="31750" cap="rnd">
              <a:solidFill>
                <a:schemeClr val="accent1"/>
              </a:solidFill>
              <a:round/>
            </a:ln>
            <a:effectLst/>
          </c:spPr>
          <c:marker>
            <c:symbol val="none"/>
          </c:marker>
          <c:cat>
            <c:numRef>
              <c:f>Sheet1!$A$2:$A$11</c:f>
              <c:numCache>
                <c:formatCode>General</c:formatCode>
                <c:ptCount val="10"/>
                <c:pt idx="0">
                  <c:v>1975</c:v>
                </c:pt>
                <c:pt idx="1">
                  <c:v>1980</c:v>
                </c:pt>
                <c:pt idx="2">
                  <c:v>1985</c:v>
                </c:pt>
                <c:pt idx="3">
                  <c:v>1990</c:v>
                </c:pt>
                <c:pt idx="4">
                  <c:v>1995</c:v>
                </c:pt>
                <c:pt idx="5">
                  <c:v>2000</c:v>
                </c:pt>
                <c:pt idx="6">
                  <c:v>2005</c:v>
                </c:pt>
                <c:pt idx="7">
                  <c:v>2010</c:v>
                </c:pt>
                <c:pt idx="8">
                  <c:v>2015</c:v>
                </c:pt>
                <c:pt idx="9">
                  <c:v>2020</c:v>
                </c:pt>
              </c:numCache>
            </c:numRef>
          </c:cat>
          <c:val>
            <c:numRef>
              <c:f>Sheet1!$B$2:$B$11</c:f>
              <c:numCache>
                <c:formatCode>General</c:formatCode>
                <c:ptCount val="10"/>
                <c:pt idx="0">
                  <c:v>16.5</c:v>
                </c:pt>
                <c:pt idx="1">
                  <c:v>16.3</c:v>
                </c:pt>
                <c:pt idx="2">
                  <c:v>15.8</c:v>
                </c:pt>
                <c:pt idx="3">
                  <c:v>15.4</c:v>
                </c:pt>
                <c:pt idx="4">
                  <c:v>14.7</c:v>
                </c:pt>
                <c:pt idx="5">
                  <c:v>14</c:v>
                </c:pt>
                <c:pt idx="6">
                  <c:v>13.5</c:v>
                </c:pt>
                <c:pt idx="7">
                  <c:v>13</c:v>
                </c:pt>
                <c:pt idx="8">
                  <c:v>12.2</c:v>
                </c:pt>
                <c:pt idx="9">
                  <c:v>11.5</c:v>
                </c:pt>
              </c:numCache>
            </c:numRef>
          </c:val>
          <c:smooth val="0"/>
          <c:extLst>
            <c:ext xmlns:c16="http://schemas.microsoft.com/office/drawing/2014/chart" uri="{C3380CC4-5D6E-409C-BE32-E72D297353CC}">
              <c16:uniqueId val="{00000000-E2CC-124E-BED2-A001A8784CEC}"/>
            </c:ext>
          </c:extLst>
        </c:ser>
        <c:ser>
          <c:idx val="1"/>
          <c:order val="1"/>
          <c:tx>
            <c:strRef>
              <c:f>Sheet1!$C$1</c:f>
              <c:strCache>
                <c:ptCount val="1"/>
                <c:pt idx="0">
                  <c:v>Death rate</c:v>
                </c:pt>
              </c:strCache>
            </c:strRef>
          </c:tx>
          <c:spPr>
            <a:ln w="31750" cap="rnd">
              <a:solidFill>
                <a:schemeClr val="accent2"/>
              </a:solidFill>
              <a:round/>
            </a:ln>
            <a:effectLst/>
          </c:spPr>
          <c:marker>
            <c:symbol val="none"/>
          </c:marker>
          <c:cat>
            <c:numRef>
              <c:f>Sheet1!$A$2:$A$11</c:f>
              <c:numCache>
                <c:formatCode>General</c:formatCode>
                <c:ptCount val="10"/>
                <c:pt idx="0">
                  <c:v>1975</c:v>
                </c:pt>
                <c:pt idx="1">
                  <c:v>1980</c:v>
                </c:pt>
                <c:pt idx="2">
                  <c:v>1985</c:v>
                </c:pt>
                <c:pt idx="3">
                  <c:v>1990</c:v>
                </c:pt>
                <c:pt idx="4">
                  <c:v>1995</c:v>
                </c:pt>
                <c:pt idx="5">
                  <c:v>2000</c:v>
                </c:pt>
                <c:pt idx="6">
                  <c:v>2005</c:v>
                </c:pt>
                <c:pt idx="7">
                  <c:v>2010</c:v>
                </c:pt>
                <c:pt idx="8">
                  <c:v>2015</c:v>
                </c:pt>
                <c:pt idx="9">
                  <c:v>2020</c:v>
                </c:pt>
              </c:numCache>
            </c:numRef>
          </c:cat>
          <c:val>
            <c:numRef>
              <c:f>Sheet1!$C$2:$C$11</c:f>
              <c:numCache>
                <c:formatCode>General</c:formatCode>
                <c:ptCount val="10"/>
                <c:pt idx="0">
                  <c:v>10</c:v>
                </c:pt>
                <c:pt idx="1">
                  <c:v>9.9</c:v>
                </c:pt>
                <c:pt idx="2">
                  <c:v>9.6</c:v>
                </c:pt>
                <c:pt idx="3">
                  <c:v>9.4</c:v>
                </c:pt>
                <c:pt idx="4">
                  <c:v>9.1999999999999993</c:v>
                </c:pt>
                <c:pt idx="5">
                  <c:v>9</c:v>
                </c:pt>
                <c:pt idx="6">
                  <c:v>8.8000000000000007</c:v>
                </c:pt>
                <c:pt idx="7">
                  <c:v>8.5</c:v>
                </c:pt>
                <c:pt idx="8">
                  <c:v>8.1999999999999993</c:v>
                </c:pt>
                <c:pt idx="9">
                  <c:v>8</c:v>
                </c:pt>
              </c:numCache>
            </c:numRef>
          </c:val>
          <c:smooth val="0"/>
          <c:extLst>
            <c:ext xmlns:c16="http://schemas.microsoft.com/office/drawing/2014/chart" uri="{C3380CC4-5D6E-409C-BE32-E72D297353CC}">
              <c16:uniqueId val="{00000001-E2CC-124E-BED2-A001A8784CEC}"/>
            </c:ext>
          </c:extLst>
        </c:ser>
        <c:dLbls>
          <c:showLegendKey val="0"/>
          <c:showVal val="0"/>
          <c:showCatName val="0"/>
          <c:showSerName val="0"/>
          <c:showPercent val="0"/>
          <c:showBubbleSize val="0"/>
        </c:dLbls>
        <c:smooth val="0"/>
        <c:axId val="1026669903"/>
        <c:axId val="1027336815"/>
      </c:lineChart>
      <c:catAx>
        <c:axId val="1026669903"/>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LB"/>
          </a:p>
        </c:txPr>
        <c:crossAx val="1027336815"/>
        <c:crosses val="autoZero"/>
        <c:auto val="1"/>
        <c:lblAlgn val="ctr"/>
        <c:lblOffset val="100"/>
        <c:noMultiLvlLbl val="0"/>
      </c:catAx>
      <c:valAx>
        <c:axId val="1027336815"/>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LB"/>
          </a:p>
        </c:txPr>
        <c:crossAx val="1026669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LB"/>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LB"/>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59ED6-94D9-5348-BBB0-BE706DCF156E}" type="doc">
      <dgm:prSet loTypeId="urn:microsoft.com/office/officeart/2005/8/layout/hChevron3" loCatId="" qsTypeId="urn:microsoft.com/office/officeart/2005/8/quickstyle/simple5" qsCatId="simple" csTypeId="urn:microsoft.com/office/officeart/2005/8/colors/accent1_2" csCatId="accent1" phldr="1"/>
      <dgm:spPr/>
    </dgm:pt>
    <dgm:pt modelId="{86B5813D-8D5B-4E44-BA28-7716CF3623D4}">
      <dgm:prSet phldrT="[Text]"/>
      <dgm:spPr/>
      <dgm:t>
        <a:bodyPr/>
        <a:lstStyle/>
        <a:p>
          <a:r>
            <a:rPr lang="en-US" dirty="0"/>
            <a:t>300K WOMEN ANNUALY</a:t>
          </a:r>
        </a:p>
      </dgm:t>
    </dgm:pt>
    <dgm:pt modelId="{6DA15A9E-BEB6-6D4B-8EA0-5C1D04A81D0D}" type="parTrans" cxnId="{B29A7607-EEF7-834D-A469-E53C838AED41}">
      <dgm:prSet/>
      <dgm:spPr/>
      <dgm:t>
        <a:bodyPr/>
        <a:lstStyle/>
        <a:p>
          <a:endParaRPr lang="en-US"/>
        </a:p>
      </dgm:t>
    </dgm:pt>
    <dgm:pt modelId="{1FA39692-E98C-2A4B-A272-BC5DCA5585F7}" type="sibTrans" cxnId="{B29A7607-EEF7-834D-A469-E53C838AED41}">
      <dgm:prSet/>
      <dgm:spPr/>
      <dgm:t>
        <a:bodyPr/>
        <a:lstStyle/>
        <a:p>
          <a:endParaRPr lang="en-US"/>
        </a:p>
      </dgm:t>
    </dgm:pt>
    <dgm:pt modelId="{9B1C97CD-BF33-1640-8D88-C170E26CA290}">
      <dgm:prSet phldrT="[Text]"/>
      <dgm:spPr/>
      <dgm:t>
        <a:bodyPr/>
        <a:lstStyle/>
        <a:p>
          <a:r>
            <a:rPr lang="en-US" dirty="0"/>
            <a:t>IMPORTANCE OF R0 SURGERY</a:t>
          </a:r>
        </a:p>
      </dgm:t>
    </dgm:pt>
    <dgm:pt modelId="{A0B8A361-AA65-7C4F-A85E-4B4C3EAF984E}" type="parTrans" cxnId="{02B6EC8D-A2FD-424F-8BED-3CA8841CB7AE}">
      <dgm:prSet/>
      <dgm:spPr/>
      <dgm:t>
        <a:bodyPr/>
        <a:lstStyle/>
        <a:p>
          <a:endParaRPr lang="en-US"/>
        </a:p>
      </dgm:t>
    </dgm:pt>
    <dgm:pt modelId="{691A7829-F42F-F74E-9D00-BB37CC99619C}" type="sibTrans" cxnId="{02B6EC8D-A2FD-424F-8BED-3CA8841CB7AE}">
      <dgm:prSet/>
      <dgm:spPr/>
      <dgm:t>
        <a:bodyPr/>
        <a:lstStyle/>
        <a:p>
          <a:endParaRPr lang="en-US"/>
        </a:p>
      </dgm:t>
    </dgm:pt>
    <dgm:pt modelId="{0821F9B3-2DFD-4645-8BA7-056D550EEFA2}">
      <dgm:prSet phldrT="[Text]"/>
      <dgm:spPr/>
      <dgm:t>
        <a:bodyPr/>
        <a:lstStyle/>
        <a:p>
          <a:r>
            <a:rPr lang="en-US" dirty="0"/>
            <a:t>PLATINUM BASED CHEMOTHERAPY +/- </a:t>
          </a:r>
          <a:r>
            <a:rPr lang="en-US" dirty="0" err="1"/>
            <a:t>PARPi</a:t>
          </a:r>
          <a:r>
            <a:rPr lang="en-US" dirty="0"/>
            <a:t>/BEV Maintenance for HRD + and </a:t>
          </a:r>
          <a:r>
            <a:rPr lang="en-US" dirty="0" err="1"/>
            <a:t>mBRCA</a:t>
          </a:r>
          <a:endParaRPr lang="en-US" dirty="0"/>
        </a:p>
      </dgm:t>
    </dgm:pt>
    <dgm:pt modelId="{3B4007AA-7F7A-8D47-8FFD-D6E3C7632895}" type="parTrans" cxnId="{B999A9E2-E26B-7F4C-B463-F78DE17BDD80}">
      <dgm:prSet/>
      <dgm:spPr/>
      <dgm:t>
        <a:bodyPr/>
        <a:lstStyle/>
        <a:p>
          <a:endParaRPr lang="en-US"/>
        </a:p>
      </dgm:t>
    </dgm:pt>
    <dgm:pt modelId="{C7434747-717F-B444-87CC-8586C199E240}" type="sibTrans" cxnId="{B999A9E2-E26B-7F4C-B463-F78DE17BDD80}">
      <dgm:prSet/>
      <dgm:spPr/>
      <dgm:t>
        <a:bodyPr/>
        <a:lstStyle/>
        <a:p>
          <a:endParaRPr lang="en-US"/>
        </a:p>
      </dgm:t>
    </dgm:pt>
    <dgm:pt modelId="{3266F003-642B-2940-8890-12C9F305C352}">
      <dgm:prSet/>
      <dgm:spPr/>
      <dgm:t>
        <a:bodyPr/>
        <a:lstStyle/>
        <a:p>
          <a:r>
            <a:rPr lang="en-US" dirty="0"/>
            <a:t>PLATINUM-SENSITIVE DISEASE MORE THAN 6 MONTHS AFTER PLATINUM TREATMENT</a:t>
          </a:r>
        </a:p>
      </dgm:t>
    </dgm:pt>
    <dgm:pt modelId="{7DFEE356-D3A7-754C-AE29-8CFABA15A6B7}" type="parTrans" cxnId="{723A1A12-4E34-FC4F-AAA9-453AF457394F}">
      <dgm:prSet/>
      <dgm:spPr/>
      <dgm:t>
        <a:bodyPr/>
        <a:lstStyle/>
        <a:p>
          <a:endParaRPr lang="en-US"/>
        </a:p>
      </dgm:t>
    </dgm:pt>
    <dgm:pt modelId="{F6EECC86-0022-6249-B228-6BBD6DB922C6}" type="sibTrans" cxnId="{723A1A12-4E34-FC4F-AAA9-453AF457394F}">
      <dgm:prSet/>
      <dgm:spPr/>
      <dgm:t>
        <a:bodyPr/>
        <a:lstStyle/>
        <a:p>
          <a:endParaRPr lang="en-US"/>
        </a:p>
      </dgm:t>
    </dgm:pt>
    <dgm:pt modelId="{32B85B62-B923-E841-BD2F-B8BA60E91D00}" type="pres">
      <dgm:prSet presAssocID="{17C59ED6-94D9-5348-BBB0-BE706DCF156E}" presName="Name0" presStyleCnt="0">
        <dgm:presLayoutVars>
          <dgm:dir/>
          <dgm:resizeHandles val="exact"/>
        </dgm:presLayoutVars>
      </dgm:prSet>
      <dgm:spPr/>
    </dgm:pt>
    <dgm:pt modelId="{89DC71BD-B6F7-FE47-BF4A-E4FFFF4455CB}" type="pres">
      <dgm:prSet presAssocID="{86B5813D-8D5B-4E44-BA28-7716CF3623D4}" presName="parTxOnly" presStyleLbl="node1" presStyleIdx="0" presStyleCnt="4">
        <dgm:presLayoutVars>
          <dgm:bulletEnabled val="1"/>
        </dgm:presLayoutVars>
      </dgm:prSet>
      <dgm:spPr/>
    </dgm:pt>
    <dgm:pt modelId="{F23CF22C-4CFF-CB48-B741-DF4A9136E098}" type="pres">
      <dgm:prSet presAssocID="{1FA39692-E98C-2A4B-A272-BC5DCA5585F7}" presName="parSpace" presStyleCnt="0"/>
      <dgm:spPr/>
    </dgm:pt>
    <dgm:pt modelId="{0AC64F39-AA98-F643-A193-33F288C6DCDF}" type="pres">
      <dgm:prSet presAssocID="{9B1C97CD-BF33-1640-8D88-C170E26CA290}" presName="parTxOnly" presStyleLbl="node1" presStyleIdx="1" presStyleCnt="4">
        <dgm:presLayoutVars>
          <dgm:bulletEnabled val="1"/>
        </dgm:presLayoutVars>
      </dgm:prSet>
      <dgm:spPr/>
    </dgm:pt>
    <dgm:pt modelId="{DFF23F8D-1122-D942-BCC0-9ADB4DACEFCF}" type="pres">
      <dgm:prSet presAssocID="{691A7829-F42F-F74E-9D00-BB37CC99619C}" presName="parSpace" presStyleCnt="0"/>
      <dgm:spPr/>
    </dgm:pt>
    <dgm:pt modelId="{66B20142-3A88-4640-8613-FD3E9B016AE3}" type="pres">
      <dgm:prSet presAssocID="{0821F9B3-2DFD-4645-8BA7-056D550EEFA2}" presName="parTxOnly" presStyleLbl="node1" presStyleIdx="2" presStyleCnt="4">
        <dgm:presLayoutVars>
          <dgm:bulletEnabled val="1"/>
        </dgm:presLayoutVars>
      </dgm:prSet>
      <dgm:spPr/>
    </dgm:pt>
    <dgm:pt modelId="{13FE4147-BA65-2C41-9342-A75916DA8047}" type="pres">
      <dgm:prSet presAssocID="{C7434747-717F-B444-87CC-8586C199E240}" presName="parSpace" presStyleCnt="0"/>
      <dgm:spPr/>
    </dgm:pt>
    <dgm:pt modelId="{B52A28D9-0ED1-294D-AFBE-C3942FFDF194}" type="pres">
      <dgm:prSet presAssocID="{3266F003-642B-2940-8890-12C9F305C352}" presName="parTxOnly" presStyleLbl="node1" presStyleIdx="3" presStyleCnt="4">
        <dgm:presLayoutVars>
          <dgm:bulletEnabled val="1"/>
        </dgm:presLayoutVars>
      </dgm:prSet>
      <dgm:spPr/>
    </dgm:pt>
  </dgm:ptLst>
  <dgm:cxnLst>
    <dgm:cxn modelId="{B29A7607-EEF7-834D-A469-E53C838AED41}" srcId="{17C59ED6-94D9-5348-BBB0-BE706DCF156E}" destId="{86B5813D-8D5B-4E44-BA28-7716CF3623D4}" srcOrd="0" destOrd="0" parTransId="{6DA15A9E-BEB6-6D4B-8EA0-5C1D04A81D0D}" sibTransId="{1FA39692-E98C-2A4B-A272-BC5DCA5585F7}"/>
    <dgm:cxn modelId="{723A1A12-4E34-FC4F-AAA9-453AF457394F}" srcId="{17C59ED6-94D9-5348-BBB0-BE706DCF156E}" destId="{3266F003-642B-2940-8890-12C9F305C352}" srcOrd="3" destOrd="0" parTransId="{7DFEE356-D3A7-754C-AE29-8CFABA15A6B7}" sibTransId="{F6EECC86-0022-6249-B228-6BBD6DB922C6}"/>
    <dgm:cxn modelId="{5881B760-F5A8-1B46-BC86-B421F0B3E53F}" type="presOf" srcId="{86B5813D-8D5B-4E44-BA28-7716CF3623D4}" destId="{89DC71BD-B6F7-FE47-BF4A-E4FFFF4455CB}" srcOrd="0" destOrd="0" presId="urn:microsoft.com/office/officeart/2005/8/layout/hChevron3"/>
    <dgm:cxn modelId="{0CEA4667-B13E-0F49-AEAB-2552CD586493}" type="presOf" srcId="{9B1C97CD-BF33-1640-8D88-C170E26CA290}" destId="{0AC64F39-AA98-F643-A193-33F288C6DCDF}" srcOrd="0" destOrd="0" presId="urn:microsoft.com/office/officeart/2005/8/layout/hChevron3"/>
    <dgm:cxn modelId="{02B6EC8D-A2FD-424F-8BED-3CA8841CB7AE}" srcId="{17C59ED6-94D9-5348-BBB0-BE706DCF156E}" destId="{9B1C97CD-BF33-1640-8D88-C170E26CA290}" srcOrd="1" destOrd="0" parTransId="{A0B8A361-AA65-7C4F-A85E-4B4C3EAF984E}" sibTransId="{691A7829-F42F-F74E-9D00-BB37CC99619C}"/>
    <dgm:cxn modelId="{5D4BDDB7-1D23-A543-B4FC-23EC9FC311A2}" type="presOf" srcId="{0821F9B3-2DFD-4645-8BA7-056D550EEFA2}" destId="{66B20142-3A88-4640-8613-FD3E9B016AE3}" srcOrd="0" destOrd="0" presId="urn:microsoft.com/office/officeart/2005/8/layout/hChevron3"/>
    <dgm:cxn modelId="{8A68CDCA-436F-B149-9CAE-51E296F6468C}" type="presOf" srcId="{3266F003-642B-2940-8890-12C9F305C352}" destId="{B52A28D9-0ED1-294D-AFBE-C3942FFDF194}" srcOrd="0" destOrd="0" presId="urn:microsoft.com/office/officeart/2005/8/layout/hChevron3"/>
    <dgm:cxn modelId="{1CE5BFE1-E9F2-3C44-A9FD-08BCA1CF44F0}" type="presOf" srcId="{17C59ED6-94D9-5348-BBB0-BE706DCF156E}" destId="{32B85B62-B923-E841-BD2F-B8BA60E91D00}" srcOrd="0" destOrd="0" presId="urn:microsoft.com/office/officeart/2005/8/layout/hChevron3"/>
    <dgm:cxn modelId="{B999A9E2-E26B-7F4C-B463-F78DE17BDD80}" srcId="{17C59ED6-94D9-5348-BBB0-BE706DCF156E}" destId="{0821F9B3-2DFD-4645-8BA7-056D550EEFA2}" srcOrd="2" destOrd="0" parTransId="{3B4007AA-7F7A-8D47-8FFD-D6E3C7632895}" sibTransId="{C7434747-717F-B444-87CC-8586C199E240}"/>
    <dgm:cxn modelId="{9C5EE681-E6A6-1146-A33F-5A7036C0AF51}" type="presParOf" srcId="{32B85B62-B923-E841-BD2F-B8BA60E91D00}" destId="{89DC71BD-B6F7-FE47-BF4A-E4FFFF4455CB}" srcOrd="0" destOrd="0" presId="urn:microsoft.com/office/officeart/2005/8/layout/hChevron3"/>
    <dgm:cxn modelId="{D8523415-3CEE-584E-BE56-A23E7D9213DC}" type="presParOf" srcId="{32B85B62-B923-E841-BD2F-B8BA60E91D00}" destId="{F23CF22C-4CFF-CB48-B741-DF4A9136E098}" srcOrd="1" destOrd="0" presId="urn:microsoft.com/office/officeart/2005/8/layout/hChevron3"/>
    <dgm:cxn modelId="{D59045F7-442F-C142-9CD4-A2C88EBB1662}" type="presParOf" srcId="{32B85B62-B923-E841-BD2F-B8BA60E91D00}" destId="{0AC64F39-AA98-F643-A193-33F288C6DCDF}" srcOrd="2" destOrd="0" presId="urn:microsoft.com/office/officeart/2005/8/layout/hChevron3"/>
    <dgm:cxn modelId="{92856BEC-4FE3-F347-A4F5-DEB2E0828BCD}" type="presParOf" srcId="{32B85B62-B923-E841-BD2F-B8BA60E91D00}" destId="{DFF23F8D-1122-D942-BCC0-9ADB4DACEFCF}" srcOrd="3" destOrd="0" presId="urn:microsoft.com/office/officeart/2005/8/layout/hChevron3"/>
    <dgm:cxn modelId="{8C4EF528-239E-3E4E-AD0A-3E24EA2D1E50}" type="presParOf" srcId="{32B85B62-B923-E841-BD2F-B8BA60E91D00}" destId="{66B20142-3A88-4640-8613-FD3E9B016AE3}" srcOrd="4" destOrd="0" presId="urn:microsoft.com/office/officeart/2005/8/layout/hChevron3"/>
    <dgm:cxn modelId="{6AB5A7F4-F6DE-1A4B-8F8D-08068D45C3E9}" type="presParOf" srcId="{32B85B62-B923-E841-BD2F-B8BA60E91D00}" destId="{13FE4147-BA65-2C41-9342-A75916DA8047}" srcOrd="5" destOrd="0" presId="urn:microsoft.com/office/officeart/2005/8/layout/hChevron3"/>
    <dgm:cxn modelId="{09BCF339-CFE9-D545-9698-C47440B3FE52}" type="presParOf" srcId="{32B85B62-B923-E841-BD2F-B8BA60E91D00}" destId="{B52A28D9-0ED1-294D-AFBE-C3942FFDF194}"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FE15FA-88AD-394F-994C-FC2BAAD0AC0B}"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DD59B98A-985B-BA47-8CD1-AB813B371333}">
      <dgm:prSet phldrT="[Text]" custT="1"/>
      <dgm:spPr>
        <a:solidFill>
          <a:schemeClr val="tx1">
            <a:lumMod val="60000"/>
            <a:lumOff val="40000"/>
          </a:schemeClr>
        </a:solidFill>
      </dgm:spPr>
      <dgm:t>
        <a:bodyPr/>
        <a:lstStyle/>
        <a:p>
          <a:pPr rtl="0"/>
          <a:r>
            <a:rPr lang="en-US" sz="3000" dirty="0"/>
            <a:t>FORWARD 1</a:t>
          </a:r>
        </a:p>
      </dgm:t>
    </dgm:pt>
    <dgm:pt modelId="{3F21CB6F-A80F-DE4D-A14E-AC55903E5EDB}" type="parTrans" cxnId="{15DDDFF2-7EB3-6E42-B4FD-E067D7D5024C}">
      <dgm:prSet/>
      <dgm:spPr/>
      <dgm:t>
        <a:bodyPr/>
        <a:lstStyle/>
        <a:p>
          <a:endParaRPr lang="en-US"/>
        </a:p>
      </dgm:t>
    </dgm:pt>
    <dgm:pt modelId="{AD5A6598-740E-7A4D-B1CE-C4E1C9BBDB86}" type="sibTrans" cxnId="{15DDDFF2-7EB3-6E42-B4FD-E067D7D5024C}">
      <dgm:prSet/>
      <dgm:spPr/>
      <dgm:t>
        <a:bodyPr/>
        <a:lstStyle/>
        <a:p>
          <a:endParaRPr lang="en-US"/>
        </a:p>
      </dgm:t>
    </dgm:pt>
    <dgm:pt modelId="{F9EFB65B-7F44-BC42-88FA-12D7637B877F}">
      <dgm:prSet phldrT="[Text]"/>
      <dgm:spPr/>
      <dgm:t>
        <a:bodyPr/>
        <a:lstStyle/>
        <a:p>
          <a:pPr rtl="0"/>
          <a:r>
            <a:rPr lang="en-US" dirty="0"/>
            <a:t>Phase III</a:t>
          </a:r>
        </a:p>
      </dgm:t>
    </dgm:pt>
    <dgm:pt modelId="{1A40EECC-CF61-F84B-AF81-41625138A848}" type="parTrans" cxnId="{C97F54AF-6DC6-C549-A6A9-16ED35E13E19}">
      <dgm:prSet/>
      <dgm:spPr/>
      <dgm:t>
        <a:bodyPr/>
        <a:lstStyle/>
        <a:p>
          <a:endParaRPr lang="en-US"/>
        </a:p>
      </dgm:t>
    </dgm:pt>
    <dgm:pt modelId="{04E3BF9B-A30D-6540-BA1B-FA3ED8CE0A5C}" type="sibTrans" cxnId="{C97F54AF-6DC6-C549-A6A9-16ED35E13E19}">
      <dgm:prSet/>
      <dgm:spPr/>
      <dgm:t>
        <a:bodyPr/>
        <a:lstStyle/>
        <a:p>
          <a:endParaRPr lang="en-US"/>
        </a:p>
      </dgm:t>
    </dgm:pt>
    <dgm:pt modelId="{B7333F46-448D-8B4C-9250-BB99EBD8A8E2}">
      <dgm:prSet phldrT="[Text]"/>
      <dgm:spPr/>
      <dgm:t>
        <a:bodyPr/>
        <a:lstStyle/>
        <a:p>
          <a:pPr rtl="0"/>
          <a:r>
            <a:rPr lang="en-US" dirty="0"/>
            <a:t>NEGATIVE STUDY</a:t>
          </a:r>
        </a:p>
      </dgm:t>
    </dgm:pt>
    <dgm:pt modelId="{CE44FB17-ED69-9043-BBE0-9A0E51F8B3E7}" type="parTrans" cxnId="{4E8E46AF-7BAD-A847-BD4A-33A01DBD6490}">
      <dgm:prSet/>
      <dgm:spPr/>
      <dgm:t>
        <a:bodyPr/>
        <a:lstStyle/>
        <a:p>
          <a:endParaRPr lang="en-US"/>
        </a:p>
      </dgm:t>
    </dgm:pt>
    <dgm:pt modelId="{23065B4F-1F30-A54E-9B31-5F2B143B4F3F}" type="sibTrans" cxnId="{4E8E46AF-7BAD-A847-BD4A-33A01DBD6490}">
      <dgm:prSet/>
      <dgm:spPr/>
      <dgm:t>
        <a:bodyPr/>
        <a:lstStyle/>
        <a:p>
          <a:endParaRPr lang="en-US"/>
        </a:p>
      </dgm:t>
    </dgm:pt>
    <dgm:pt modelId="{B76CF92D-988D-414A-91D2-353CDFB3F586}">
      <dgm:prSet phldrT="[Text]" custT="1"/>
      <dgm:spPr/>
      <dgm:t>
        <a:bodyPr/>
        <a:lstStyle/>
        <a:p>
          <a:pPr rtl="0"/>
          <a:r>
            <a:rPr lang="en-US" sz="3000" dirty="0"/>
            <a:t>SORAYA</a:t>
          </a:r>
        </a:p>
      </dgm:t>
    </dgm:pt>
    <dgm:pt modelId="{EDDF36A1-72D5-CB46-B074-34378129BBF4}" type="parTrans" cxnId="{4E9763C4-41ED-D64B-B6DC-94A3BF260E8A}">
      <dgm:prSet/>
      <dgm:spPr/>
      <dgm:t>
        <a:bodyPr/>
        <a:lstStyle/>
        <a:p>
          <a:endParaRPr lang="en-US"/>
        </a:p>
      </dgm:t>
    </dgm:pt>
    <dgm:pt modelId="{85684A2F-DDBA-EE4C-9377-B767DDC8D7CC}" type="sibTrans" cxnId="{4E9763C4-41ED-D64B-B6DC-94A3BF260E8A}">
      <dgm:prSet/>
      <dgm:spPr/>
      <dgm:t>
        <a:bodyPr/>
        <a:lstStyle/>
        <a:p>
          <a:endParaRPr lang="en-US"/>
        </a:p>
      </dgm:t>
    </dgm:pt>
    <dgm:pt modelId="{BAFC9D4C-BC5B-1041-B2D9-B3D9E0DCF112}">
      <dgm:prSet phldrT="[Text]"/>
      <dgm:spPr/>
      <dgm:t>
        <a:bodyPr/>
        <a:lstStyle/>
        <a:p>
          <a:pPr rtl="0"/>
          <a:r>
            <a:rPr lang="en-US" dirty="0"/>
            <a:t>Phase II</a:t>
          </a:r>
        </a:p>
      </dgm:t>
    </dgm:pt>
    <dgm:pt modelId="{30B6FEF8-E530-DF4F-84D2-468B16DF757B}" type="parTrans" cxnId="{D3558702-9A67-7143-A1E3-C3D333E6C01A}">
      <dgm:prSet/>
      <dgm:spPr/>
      <dgm:t>
        <a:bodyPr/>
        <a:lstStyle/>
        <a:p>
          <a:endParaRPr lang="en-US"/>
        </a:p>
      </dgm:t>
    </dgm:pt>
    <dgm:pt modelId="{8AFCF5D4-73D1-EB4E-A0B0-21855171AB08}" type="sibTrans" cxnId="{D3558702-9A67-7143-A1E3-C3D333E6C01A}">
      <dgm:prSet/>
      <dgm:spPr/>
      <dgm:t>
        <a:bodyPr/>
        <a:lstStyle/>
        <a:p>
          <a:endParaRPr lang="en-US"/>
        </a:p>
      </dgm:t>
    </dgm:pt>
    <dgm:pt modelId="{EAD6B442-A48F-9F4F-9AD3-CA9C92679066}">
      <dgm:prSet phldrT="[Text]"/>
      <dgm:spPr/>
      <dgm:t>
        <a:bodyPr/>
        <a:lstStyle/>
        <a:p>
          <a:r>
            <a:rPr lang="en-LB" dirty="0"/>
            <a:t>Mirvetuximab Soravtansine </a:t>
          </a:r>
          <a:r>
            <a:rPr lang="en-LB" b="1" dirty="0"/>
            <a:t>Accelerated approval granted in November 2022 </a:t>
          </a:r>
          <a:endParaRPr lang="en-US" b="1" dirty="0"/>
        </a:p>
      </dgm:t>
    </dgm:pt>
    <dgm:pt modelId="{BA1F1AD7-6D77-4D48-99DE-E4291C97C80D}" type="parTrans" cxnId="{643080F1-76A2-3443-8ECF-E5AB73912100}">
      <dgm:prSet/>
      <dgm:spPr/>
      <dgm:t>
        <a:bodyPr/>
        <a:lstStyle/>
        <a:p>
          <a:endParaRPr lang="en-US"/>
        </a:p>
      </dgm:t>
    </dgm:pt>
    <dgm:pt modelId="{A61CAA42-E7B0-6F46-81B7-451E9E228A39}" type="sibTrans" cxnId="{643080F1-76A2-3443-8ECF-E5AB73912100}">
      <dgm:prSet/>
      <dgm:spPr/>
      <dgm:t>
        <a:bodyPr/>
        <a:lstStyle/>
        <a:p>
          <a:endParaRPr lang="en-US"/>
        </a:p>
      </dgm:t>
    </dgm:pt>
    <dgm:pt modelId="{6D07BA9B-55AB-B946-A50C-F8316D0BAEDE}">
      <dgm:prSet phldrT="[Text]" custT="1"/>
      <dgm:spPr/>
      <dgm:t>
        <a:bodyPr/>
        <a:lstStyle/>
        <a:p>
          <a:pPr rtl="0"/>
          <a:r>
            <a:rPr lang="en-US" sz="3000" dirty="0"/>
            <a:t>MIRASOL</a:t>
          </a:r>
        </a:p>
      </dgm:t>
    </dgm:pt>
    <dgm:pt modelId="{C711380A-C04C-EE44-BD7C-1016E7D50D13}" type="parTrans" cxnId="{87A1661D-8430-E444-93DC-E2675D442FF4}">
      <dgm:prSet/>
      <dgm:spPr/>
      <dgm:t>
        <a:bodyPr/>
        <a:lstStyle/>
        <a:p>
          <a:endParaRPr lang="en-US"/>
        </a:p>
      </dgm:t>
    </dgm:pt>
    <dgm:pt modelId="{3642D379-78DC-994C-B11D-EF3FA33593CC}" type="sibTrans" cxnId="{87A1661D-8430-E444-93DC-E2675D442FF4}">
      <dgm:prSet/>
      <dgm:spPr/>
      <dgm:t>
        <a:bodyPr/>
        <a:lstStyle/>
        <a:p>
          <a:endParaRPr lang="en-US"/>
        </a:p>
      </dgm:t>
    </dgm:pt>
    <dgm:pt modelId="{BD38D636-70C2-514B-B39F-24F0CFEA57B9}">
      <dgm:prSet phldrT="[Text]"/>
      <dgm:spPr/>
      <dgm:t>
        <a:bodyPr/>
        <a:lstStyle/>
        <a:p>
          <a:r>
            <a:rPr lang="en-LB" dirty="0"/>
            <a:t>Phase III</a:t>
          </a:r>
          <a:endParaRPr lang="en-US" dirty="0"/>
        </a:p>
      </dgm:t>
    </dgm:pt>
    <dgm:pt modelId="{562C4EA0-8B99-D849-9ED2-8A0100647B11}" type="parTrans" cxnId="{8A744FBA-6441-2342-9D0C-5DF5D522BB72}">
      <dgm:prSet/>
      <dgm:spPr/>
      <dgm:t>
        <a:bodyPr/>
        <a:lstStyle/>
        <a:p>
          <a:endParaRPr lang="en-US"/>
        </a:p>
      </dgm:t>
    </dgm:pt>
    <dgm:pt modelId="{46DEB2A0-F9E3-5B4B-814D-679B01391EE7}" type="sibTrans" cxnId="{8A744FBA-6441-2342-9D0C-5DF5D522BB72}">
      <dgm:prSet/>
      <dgm:spPr/>
      <dgm:t>
        <a:bodyPr/>
        <a:lstStyle/>
        <a:p>
          <a:endParaRPr lang="en-US"/>
        </a:p>
      </dgm:t>
    </dgm:pt>
    <dgm:pt modelId="{06962258-0124-FB4E-BD55-0393ABC9EED0}">
      <dgm:prSet phldrT="[Text]"/>
      <dgm:spPr/>
      <dgm:t>
        <a:bodyPr/>
        <a:lstStyle/>
        <a:p>
          <a:pPr rtl="0"/>
          <a:r>
            <a:rPr lang="en-US" dirty="0"/>
            <a:t>Primary End-point PFS</a:t>
          </a:r>
        </a:p>
      </dgm:t>
    </dgm:pt>
    <dgm:pt modelId="{8002E372-EEF3-D049-98DF-3E17BB36548E}" type="parTrans" cxnId="{E5168093-AB40-DE49-9074-800C4EB83E61}">
      <dgm:prSet/>
      <dgm:spPr/>
      <dgm:t>
        <a:bodyPr/>
        <a:lstStyle/>
        <a:p>
          <a:endParaRPr lang="en-US"/>
        </a:p>
      </dgm:t>
    </dgm:pt>
    <dgm:pt modelId="{9F65CE37-31C4-3246-9DE7-07809A408307}" type="sibTrans" cxnId="{E5168093-AB40-DE49-9074-800C4EB83E61}">
      <dgm:prSet/>
      <dgm:spPr/>
      <dgm:t>
        <a:bodyPr/>
        <a:lstStyle/>
        <a:p>
          <a:endParaRPr lang="en-US"/>
        </a:p>
      </dgm:t>
    </dgm:pt>
    <dgm:pt modelId="{5D5236F4-3964-C045-8939-F14798E4244C}">
      <dgm:prSet phldrT="[Text]"/>
      <dgm:spPr/>
      <dgm:t>
        <a:bodyPr/>
        <a:lstStyle/>
        <a:p>
          <a:r>
            <a:rPr lang="en-LB" dirty="0"/>
            <a:t>Mirvetuximab Soravtansine VS Chemotherapy in platinum-resistant OC</a:t>
          </a:r>
          <a:endParaRPr lang="en-US" dirty="0"/>
        </a:p>
      </dgm:t>
    </dgm:pt>
    <dgm:pt modelId="{1DDC44FB-C182-004E-8AE7-5CD24B837E4E}" type="parTrans" cxnId="{97CD2B12-CC83-E346-9880-639F0CF99291}">
      <dgm:prSet/>
      <dgm:spPr/>
      <dgm:t>
        <a:bodyPr/>
        <a:lstStyle/>
        <a:p>
          <a:endParaRPr lang="en-US"/>
        </a:p>
      </dgm:t>
    </dgm:pt>
    <dgm:pt modelId="{9B5B70CD-AF01-7E47-ACB6-FF2477654CA8}" type="sibTrans" cxnId="{97CD2B12-CC83-E346-9880-639F0CF99291}">
      <dgm:prSet/>
      <dgm:spPr/>
      <dgm:t>
        <a:bodyPr/>
        <a:lstStyle/>
        <a:p>
          <a:endParaRPr lang="en-US"/>
        </a:p>
      </dgm:t>
    </dgm:pt>
    <dgm:pt modelId="{6EFF36AE-8692-2949-9292-14E5B7CB5906}">
      <dgm:prSet phldrT="[Text]"/>
      <dgm:spPr/>
      <dgm:t>
        <a:bodyPr/>
        <a:lstStyle/>
        <a:p>
          <a:pPr rtl="0"/>
          <a:r>
            <a:rPr lang="en-US" b="1" dirty="0"/>
            <a:t>SCORING METHOD PROBLEM ?</a:t>
          </a:r>
        </a:p>
      </dgm:t>
    </dgm:pt>
    <dgm:pt modelId="{8B903E93-9146-2242-BD50-5F419D255401}" type="parTrans" cxnId="{2C89095E-E9C1-9647-B2C6-29A1D62BF5B2}">
      <dgm:prSet/>
      <dgm:spPr/>
      <dgm:t>
        <a:bodyPr/>
        <a:lstStyle/>
        <a:p>
          <a:endParaRPr lang="en-US"/>
        </a:p>
      </dgm:t>
    </dgm:pt>
    <dgm:pt modelId="{999F80CF-48F3-8B4C-A819-C9DC6F96648C}" type="sibTrans" cxnId="{2C89095E-E9C1-9647-B2C6-29A1D62BF5B2}">
      <dgm:prSet/>
      <dgm:spPr/>
      <dgm:t>
        <a:bodyPr/>
        <a:lstStyle/>
        <a:p>
          <a:endParaRPr lang="en-US"/>
        </a:p>
      </dgm:t>
    </dgm:pt>
    <dgm:pt modelId="{4BDCFFFA-3E3B-E54B-A79E-12735C74C7CD}">
      <dgm:prSet phldrT="[Text]"/>
      <dgm:spPr/>
      <dgm:t>
        <a:bodyPr/>
        <a:lstStyle/>
        <a:p>
          <a:pPr rtl="0"/>
          <a:endParaRPr lang="en-US" dirty="0"/>
        </a:p>
      </dgm:t>
    </dgm:pt>
    <dgm:pt modelId="{6B7EAB56-63A9-5347-9CB6-8C47371E2369}" type="parTrans" cxnId="{7AFE9B1B-0805-0341-BF13-E5A346FDECC0}">
      <dgm:prSet/>
      <dgm:spPr/>
      <dgm:t>
        <a:bodyPr/>
        <a:lstStyle/>
        <a:p>
          <a:endParaRPr lang="en-US"/>
        </a:p>
      </dgm:t>
    </dgm:pt>
    <dgm:pt modelId="{40CCAC87-2362-D34E-B9CE-80DBAEE7B978}" type="sibTrans" cxnId="{7AFE9B1B-0805-0341-BF13-E5A346FDECC0}">
      <dgm:prSet/>
      <dgm:spPr/>
      <dgm:t>
        <a:bodyPr/>
        <a:lstStyle/>
        <a:p>
          <a:endParaRPr lang="en-US"/>
        </a:p>
      </dgm:t>
    </dgm:pt>
    <dgm:pt modelId="{2CF934E9-5991-CB44-A864-20BF7B3D94A7}">
      <dgm:prSet phldrT="[Text]"/>
      <dgm:spPr/>
      <dgm:t>
        <a:bodyPr/>
        <a:lstStyle/>
        <a:p>
          <a:r>
            <a:rPr lang="en-LB" dirty="0"/>
            <a:t>DOR 6.9 months PFS 4.3 months OS 4.3 months</a:t>
          </a:r>
          <a:endParaRPr lang="en-US" dirty="0"/>
        </a:p>
      </dgm:t>
    </dgm:pt>
    <dgm:pt modelId="{E39A7D2C-3EE5-9242-89DA-12DC7776DBF9}" type="parTrans" cxnId="{D7909C0B-18FD-CA47-8C99-B06B6D79CEAA}">
      <dgm:prSet/>
      <dgm:spPr/>
      <dgm:t>
        <a:bodyPr/>
        <a:lstStyle/>
        <a:p>
          <a:endParaRPr lang="en-US"/>
        </a:p>
      </dgm:t>
    </dgm:pt>
    <dgm:pt modelId="{46896520-310F-8043-A6A5-FF4B8F84AAC2}" type="sibTrans" cxnId="{D7909C0B-18FD-CA47-8C99-B06B6D79CEAA}">
      <dgm:prSet/>
      <dgm:spPr/>
      <dgm:t>
        <a:bodyPr/>
        <a:lstStyle/>
        <a:p>
          <a:endParaRPr lang="en-US"/>
        </a:p>
      </dgm:t>
    </dgm:pt>
    <dgm:pt modelId="{DF5BBCA1-80C9-3B4F-A83A-517204D1CF15}">
      <dgm:prSet/>
      <dgm:spPr/>
      <dgm:t>
        <a:bodyPr/>
        <a:lstStyle/>
        <a:p>
          <a:pPr rtl="0"/>
          <a:r>
            <a:rPr lang="en-LB" dirty="0"/>
            <a:t>MIRV VS Chemotherapy</a:t>
          </a:r>
        </a:p>
      </dgm:t>
    </dgm:pt>
    <dgm:pt modelId="{D71D3CCF-255D-5843-B662-427D8487BBE2}" type="parTrans" cxnId="{79D87562-174A-B147-AD46-DB50FFCCF09E}">
      <dgm:prSet/>
      <dgm:spPr/>
      <dgm:t>
        <a:bodyPr/>
        <a:lstStyle/>
        <a:p>
          <a:endParaRPr lang="en-US"/>
        </a:p>
      </dgm:t>
    </dgm:pt>
    <dgm:pt modelId="{B289E766-BD7C-1849-A13D-BDB6CD56E2B4}" type="sibTrans" cxnId="{79D87562-174A-B147-AD46-DB50FFCCF09E}">
      <dgm:prSet/>
      <dgm:spPr/>
      <dgm:t>
        <a:bodyPr/>
        <a:lstStyle/>
        <a:p>
          <a:endParaRPr lang="en-US"/>
        </a:p>
      </dgm:t>
    </dgm:pt>
    <dgm:pt modelId="{E8C1E812-9F36-CA40-8413-D2E5D8B5F37C}">
      <dgm:prSet phldrT="[Text]"/>
      <dgm:spPr/>
      <dgm:t>
        <a:bodyPr/>
        <a:lstStyle/>
        <a:p>
          <a:r>
            <a:rPr lang="en-LB" dirty="0"/>
            <a:t>As of November 2022, Elahere SOC FR</a:t>
          </a:r>
          <a:r>
            <a:rPr lang="el-GR" b="0" i="0" u="none" strike="noStrike" dirty="0">
              <a:solidFill>
                <a:srgbClr val="1F1F1F"/>
              </a:solidFill>
              <a:effectLst/>
              <a:latin typeface="Google Sans"/>
            </a:rPr>
            <a:t>α</a:t>
          </a:r>
          <a:r>
            <a:rPr lang="en-US" b="0" i="0" u="none" strike="noStrike" dirty="0">
              <a:solidFill>
                <a:srgbClr val="1F1F1F"/>
              </a:solidFill>
              <a:effectLst/>
              <a:latin typeface="Google Sans"/>
            </a:rPr>
            <a:t>+, platinum </a:t>
          </a:r>
          <a:r>
            <a:rPr lang="en-US" b="1" i="0" u="none" strike="noStrike" dirty="0">
              <a:solidFill>
                <a:srgbClr val="FF0000"/>
              </a:solidFill>
              <a:effectLst/>
              <a:latin typeface="Google Sans"/>
            </a:rPr>
            <a:t>resistant</a:t>
          </a:r>
          <a:r>
            <a:rPr lang="en-US" b="0" i="0" u="none" strike="noStrike" dirty="0">
              <a:solidFill>
                <a:srgbClr val="1F1F1F"/>
              </a:solidFill>
              <a:effectLst/>
              <a:latin typeface="Google Sans"/>
            </a:rPr>
            <a:t> OC</a:t>
          </a:r>
          <a:endParaRPr lang="en-US" dirty="0"/>
        </a:p>
      </dgm:t>
    </dgm:pt>
    <dgm:pt modelId="{83288302-F179-D544-97B1-EB82A0E6AC61}" type="parTrans" cxnId="{284E40E2-A1CA-8C47-91A4-0BA0F131C964}">
      <dgm:prSet/>
      <dgm:spPr/>
      <dgm:t>
        <a:bodyPr/>
        <a:lstStyle/>
        <a:p>
          <a:endParaRPr lang="en-US"/>
        </a:p>
      </dgm:t>
    </dgm:pt>
    <dgm:pt modelId="{39F0BAB2-6DE2-FB48-BEF6-63889553B542}" type="sibTrans" cxnId="{284E40E2-A1CA-8C47-91A4-0BA0F131C964}">
      <dgm:prSet/>
      <dgm:spPr/>
      <dgm:t>
        <a:bodyPr/>
        <a:lstStyle/>
        <a:p>
          <a:endParaRPr lang="en-US"/>
        </a:p>
      </dgm:t>
    </dgm:pt>
    <dgm:pt modelId="{72ECD12B-06AB-6148-9655-03F6019F6BF2}" type="pres">
      <dgm:prSet presAssocID="{BEFE15FA-88AD-394F-994C-FC2BAAD0AC0B}" presName="Name0" presStyleCnt="0">
        <dgm:presLayoutVars>
          <dgm:dir/>
          <dgm:animLvl val="lvl"/>
          <dgm:resizeHandles val="exact"/>
        </dgm:presLayoutVars>
      </dgm:prSet>
      <dgm:spPr/>
    </dgm:pt>
    <dgm:pt modelId="{9D366D62-23F5-5A45-BCC7-58F748EFC4EF}" type="pres">
      <dgm:prSet presAssocID="{DD59B98A-985B-BA47-8CD1-AB813B371333}" presName="linNode" presStyleCnt="0"/>
      <dgm:spPr/>
    </dgm:pt>
    <dgm:pt modelId="{1851C8B5-A4F4-4947-9533-0568353D115B}" type="pres">
      <dgm:prSet presAssocID="{DD59B98A-985B-BA47-8CD1-AB813B371333}" presName="parentText" presStyleLbl="node1" presStyleIdx="0" presStyleCnt="3">
        <dgm:presLayoutVars>
          <dgm:chMax val="1"/>
          <dgm:bulletEnabled val="1"/>
        </dgm:presLayoutVars>
      </dgm:prSet>
      <dgm:spPr/>
    </dgm:pt>
    <dgm:pt modelId="{914E5D1B-BEED-B24B-BE3B-AF13511CD214}" type="pres">
      <dgm:prSet presAssocID="{DD59B98A-985B-BA47-8CD1-AB813B371333}" presName="descendantText" presStyleLbl="alignAccFollowNode1" presStyleIdx="0" presStyleCnt="3">
        <dgm:presLayoutVars>
          <dgm:bulletEnabled val="1"/>
        </dgm:presLayoutVars>
      </dgm:prSet>
      <dgm:spPr/>
    </dgm:pt>
    <dgm:pt modelId="{63F33224-63AC-014D-B1E6-7167B6B09075}" type="pres">
      <dgm:prSet presAssocID="{AD5A6598-740E-7A4D-B1CE-C4E1C9BBDB86}" presName="sp" presStyleCnt="0"/>
      <dgm:spPr/>
    </dgm:pt>
    <dgm:pt modelId="{7218DE9E-9EB8-8A48-A54B-D7557CE3D610}" type="pres">
      <dgm:prSet presAssocID="{B76CF92D-988D-414A-91D2-353CDFB3F586}" presName="linNode" presStyleCnt="0"/>
      <dgm:spPr/>
    </dgm:pt>
    <dgm:pt modelId="{D9276292-34EB-EB45-8BDB-CE677C6998D6}" type="pres">
      <dgm:prSet presAssocID="{B76CF92D-988D-414A-91D2-353CDFB3F586}" presName="parentText" presStyleLbl="node1" presStyleIdx="1" presStyleCnt="3">
        <dgm:presLayoutVars>
          <dgm:chMax val="1"/>
          <dgm:bulletEnabled val="1"/>
        </dgm:presLayoutVars>
      </dgm:prSet>
      <dgm:spPr/>
    </dgm:pt>
    <dgm:pt modelId="{B410AAF5-DF9A-B041-BF89-6763F0704AB5}" type="pres">
      <dgm:prSet presAssocID="{B76CF92D-988D-414A-91D2-353CDFB3F586}" presName="descendantText" presStyleLbl="alignAccFollowNode1" presStyleIdx="1" presStyleCnt="3">
        <dgm:presLayoutVars>
          <dgm:bulletEnabled val="1"/>
        </dgm:presLayoutVars>
      </dgm:prSet>
      <dgm:spPr/>
    </dgm:pt>
    <dgm:pt modelId="{898AFF01-9891-BB45-8D14-3E0BADB7EC7D}" type="pres">
      <dgm:prSet presAssocID="{85684A2F-DDBA-EE4C-9377-B767DDC8D7CC}" presName="sp" presStyleCnt="0"/>
      <dgm:spPr/>
    </dgm:pt>
    <dgm:pt modelId="{7A6DA76A-C4C0-F04A-9934-FB8BE776610D}" type="pres">
      <dgm:prSet presAssocID="{6D07BA9B-55AB-B946-A50C-F8316D0BAEDE}" presName="linNode" presStyleCnt="0"/>
      <dgm:spPr/>
    </dgm:pt>
    <dgm:pt modelId="{98F6CFB7-D257-8B43-A89E-4340C6E02B35}" type="pres">
      <dgm:prSet presAssocID="{6D07BA9B-55AB-B946-A50C-F8316D0BAEDE}" presName="parentText" presStyleLbl="node1" presStyleIdx="2" presStyleCnt="3">
        <dgm:presLayoutVars>
          <dgm:chMax val="1"/>
          <dgm:bulletEnabled val="1"/>
        </dgm:presLayoutVars>
      </dgm:prSet>
      <dgm:spPr/>
    </dgm:pt>
    <dgm:pt modelId="{1E2FE71E-1E44-C04D-AE39-941178DB5E93}" type="pres">
      <dgm:prSet presAssocID="{6D07BA9B-55AB-B946-A50C-F8316D0BAEDE}" presName="descendantText" presStyleLbl="alignAccFollowNode1" presStyleIdx="2" presStyleCnt="3">
        <dgm:presLayoutVars>
          <dgm:bulletEnabled val="1"/>
        </dgm:presLayoutVars>
      </dgm:prSet>
      <dgm:spPr/>
    </dgm:pt>
  </dgm:ptLst>
  <dgm:cxnLst>
    <dgm:cxn modelId="{D3558702-9A67-7143-A1E3-C3D333E6C01A}" srcId="{B76CF92D-988D-414A-91D2-353CDFB3F586}" destId="{BAFC9D4C-BC5B-1041-B2D9-B3D9E0DCF112}" srcOrd="0" destOrd="0" parTransId="{30B6FEF8-E530-DF4F-84D2-468B16DF757B}" sibTransId="{8AFCF5D4-73D1-EB4E-A0B0-21855171AB08}"/>
    <dgm:cxn modelId="{D7909C0B-18FD-CA47-8C99-B06B6D79CEAA}" srcId="{B76CF92D-988D-414A-91D2-353CDFB3F586}" destId="{2CF934E9-5991-CB44-A864-20BF7B3D94A7}" srcOrd="2" destOrd="0" parTransId="{E39A7D2C-3EE5-9242-89DA-12DC7776DBF9}" sibTransId="{46896520-310F-8043-A6A5-FF4B8F84AAC2}"/>
    <dgm:cxn modelId="{97CD2B12-CC83-E346-9880-639F0CF99291}" srcId="{DD59B98A-985B-BA47-8CD1-AB813B371333}" destId="{5D5236F4-3964-C045-8939-F14798E4244C}" srcOrd="1" destOrd="0" parTransId="{1DDC44FB-C182-004E-8AE7-5CD24B837E4E}" sibTransId="{9B5B70CD-AF01-7E47-ACB6-FF2477654CA8}"/>
    <dgm:cxn modelId="{7AFE9B1B-0805-0341-BF13-E5A346FDECC0}" srcId="{B76CF92D-988D-414A-91D2-353CDFB3F586}" destId="{4BDCFFFA-3E3B-E54B-A79E-12735C74C7CD}" srcOrd="3" destOrd="0" parTransId="{6B7EAB56-63A9-5347-9CB6-8C47371E2369}" sibTransId="{40CCAC87-2362-D34E-B9CE-80DBAEE7B978}"/>
    <dgm:cxn modelId="{87A1661D-8430-E444-93DC-E2675D442FF4}" srcId="{BEFE15FA-88AD-394F-994C-FC2BAAD0AC0B}" destId="{6D07BA9B-55AB-B946-A50C-F8316D0BAEDE}" srcOrd="2" destOrd="0" parTransId="{C711380A-C04C-EE44-BD7C-1016E7D50D13}" sibTransId="{3642D379-78DC-994C-B11D-EF3FA33593CC}"/>
    <dgm:cxn modelId="{852F8623-27B2-9C44-897B-5FE27CD5F16C}" type="presOf" srcId="{BEFE15FA-88AD-394F-994C-FC2BAAD0AC0B}" destId="{72ECD12B-06AB-6148-9655-03F6019F6BF2}" srcOrd="0" destOrd="0" presId="urn:microsoft.com/office/officeart/2005/8/layout/vList5"/>
    <dgm:cxn modelId="{C5E8B539-4958-7F46-AF55-F8173F718999}" type="presOf" srcId="{E8C1E812-9F36-CA40-8413-D2E5D8B5F37C}" destId="{1E2FE71E-1E44-C04D-AE39-941178DB5E93}" srcOrd="0" destOrd="3" presId="urn:microsoft.com/office/officeart/2005/8/layout/vList5"/>
    <dgm:cxn modelId="{90AA7F3D-CE22-EF43-8B1F-079F4BBB6131}" type="presOf" srcId="{5D5236F4-3964-C045-8939-F14798E4244C}" destId="{914E5D1B-BEED-B24B-BE3B-AF13511CD214}" srcOrd="0" destOrd="1" presId="urn:microsoft.com/office/officeart/2005/8/layout/vList5"/>
    <dgm:cxn modelId="{46C2E55D-5414-5A4D-A893-F49B9545501A}" type="presOf" srcId="{F9EFB65B-7F44-BC42-88FA-12D7637B877F}" destId="{914E5D1B-BEED-B24B-BE3B-AF13511CD214}" srcOrd="0" destOrd="0" presId="urn:microsoft.com/office/officeart/2005/8/layout/vList5"/>
    <dgm:cxn modelId="{2C89095E-E9C1-9647-B2C6-29A1D62BF5B2}" srcId="{DD59B98A-985B-BA47-8CD1-AB813B371333}" destId="{6EFF36AE-8692-2949-9292-14E5B7CB5906}" srcOrd="3" destOrd="0" parTransId="{8B903E93-9146-2242-BD50-5F419D255401}" sibTransId="{999F80CF-48F3-8B4C-A819-C9DC6F96648C}"/>
    <dgm:cxn modelId="{79D87562-174A-B147-AD46-DB50FFCCF09E}" srcId="{6D07BA9B-55AB-B946-A50C-F8316D0BAEDE}" destId="{DF5BBCA1-80C9-3B4F-A83A-517204D1CF15}" srcOrd="1" destOrd="0" parTransId="{D71D3CCF-255D-5843-B662-427D8487BBE2}" sibTransId="{B289E766-BD7C-1849-A13D-BDB6CD56E2B4}"/>
    <dgm:cxn modelId="{A16C076D-7F32-3243-8685-A32434548B7C}" type="presOf" srcId="{B7333F46-448D-8B4C-9250-BB99EBD8A8E2}" destId="{914E5D1B-BEED-B24B-BE3B-AF13511CD214}" srcOrd="0" destOrd="2" presId="urn:microsoft.com/office/officeart/2005/8/layout/vList5"/>
    <dgm:cxn modelId="{2359876D-D4E6-6D43-8444-BA7AA5D92984}" type="presOf" srcId="{DF5BBCA1-80C9-3B4F-A83A-517204D1CF15}" destId="{1E2FE71E-1E44-C04D-AE39-941178DB5E93}" srcOrd="0" destOrd="1" presId="urn:microsoft.com/office/officeart/2005/8/layout/vList5"/>
    <dgm:cxn modelId="{344BB56E-872E-B941-9581-5B79AEB79688}" type="presOf" srcId="{BD38D636-70C2-514B-B39F-24F0CFEA57B9}" destId="{1E2FE71E-1E44-C04D-AE39-941178DB5E93}" srcOrd="0" destOrd="0" presId="urn:microsoft.com/office/officeart/2005/8/layout/vList5"/>
    <dgm:cxn modelId="{393A6784-A550-744E-B832-AC30C316E26A}" type="presOf" srcId="{DD59B98A-985B-BA47-8CD1-AB813B371333}" destId="{1851C8B5-A4F4-4947-9533-0568353D115B}" srcOrd="0" destOrd="0" presId="urn:microsoft.com/office/officeart/2005/8/layout/vList5"/>
    <dgm:cxn modelId="{E5168093-AB40-DE49-9074-800C4EB83E61}" srcId="{6D07BA9B-55AB-B946-A50C-F8316D0BAEDE}" destId="{06962258-0124-FB4E-BD55-0393ABC9EED0}" srcOrd="2" destOrd="0" parTransId="{8002E372-EEF3-D049-98DF-3E17BB36548E}" sibTransId="{9F65CE37-31C4-3246-9DE7-07809A408307}"/>
    <dgm:cxn modelId="{6AE090A2-D283-0849-B86D-D62B395AC073}" type="presOf" srcId="{6EFF36AE-8692-2949-9292-14E5B7CB5906}" destId="{914E5D1B-BEED-B24B-BE3B-AF13511CD214}" srcOrd="0" destOrd="3" presId="urn:microsoft.com/office/officeart/2005/8/layout/vList5"/>
    <dgm:cxn modelId="{4E8E46AF-7BAD-A847-BD4A-33A01DBD6490}" srcId="{DD59B98A-985B-BA47-8CD1-AB813B371333}" destId="{B7333F46-448D-8B4C-9250-BB99EBD8A8E2}" srcOrd="2" destOrd="0" parTransId="{CE44FB17-ED69-9043-BBE0-9A0E51F8B3E7}" sibTransId="{23065B4F-1F30-A54E-9B31-5F2B143B4F3F}"/>
    <dgm:cxn modelId="{C97F54AF-6DC6-C549-A6A9-16ED35E13E19}" srcId="{DD59B98A-985B-BA47-8CD1-AB813B371333}" destId="{F9EFB65B-7F44-BC42-88FA-12D7637B877F}" srcOrd="0" destOrd="0" parTransId="{1A40EECC-CF61-F84B-AF81-41625138A848}" sibTransId="{04E3BF9B-A30D-6540-BA1B-FA3ED8CE0A5C}"/>
    <dgm:cxn modelId="{EF0663B8-ABA2-4441-A0DA-28A532C2558C}" type="presOf" srcId="{B76CF92D-988D-414A-91D2-353CDFB3F586}" destId="{D9276292-34EB-EB45-8BDB-CE677C6998D6}" srcOrd="0" destOrd="0" presId="urn:microsoft.com/office/officeart/2005/8/layout/vList5"/>
    <dgm:cxn modelId="{8A744FBA-6441-2342-9D0C-5DF5D522BB72}" srcId="{6D07BA9B-55AB-B946-A50C-F8316D0BAEDE}" destId="{BD38D636-70C2-514B-B39F-24F0CFEA57B9}" srcOrd="0" destOrd="0" parTransId="{562C4EA0-8B99-D849-9ED2-8A0100647B11}" sibTransId="{46DEB2A0-F9E3-5B4B-814D-679B01391EE7}"/>
    <dgm:cxn modelId="{CB01CDBE-94A8-164B-AA6B-3A94D488013B}" type="presOf" srcId="{EAD6B442-A48F-9F4F-9AD3-CA9C92679066}" destId="{B410AAF5-DF9A-B041-BF89-6763F0704AB5}" srcOrd="0" destOrd="1" presId="urn:microsoft.com/office/officeart/2005/8/layout/vList5"/>
    <dgm:cxn modelId="{76DCA1C0-5321-2A43-ACBB-6C0D97AABABF}" type="presOf" srcId="{BAFC9D4C-BC5B-1041-B2D9-B3D9E0DCF112}" destId="{B410AAF5-DF9A-B041-BF89-6763F0704AB5}" srcOrd="0" destOrd="0" presId="urn:microsoft.com/office/officeart/2005/8/layout/vList5"/>
    <dgm:cxn modelId="{4E9763C4-41ED-D64B-B6DC-94A3BF260E8A}" srcId="{BEFE15FA-88AD-394F-994C-FC2BAAD0AC0B}" destId="{B76CF92D-988D-414A-91D2-353CDFB3F586}" srcOrd="1" destOrd="0" parTransId="{EDDF36A1-72D5-CB46-B074-34378129BBF4}" sibTransId="{85684A2F-DDBA-EE4C-9377-B767DDC8D7CC}"/>
    <dgm:cxn modelId="{B629D2C7-461C-194A-A6F5-61F009FB8219}" type="presOf" srcId="{06962258-0124-FB4E-BD55-0393ABC9EED0}" destId="{1E2FE71E-1E44-C04D-AE39-941178DB5E93}" srcOrd="0" destOrd="2" presId="urn:microsoft.com/office/officeart/2005/8/layout/vList5"/>
    <dgm:cxn modelId="{AD3752D0-67DF-BC40-9D26-AD4E1D5B8462}" type="presOf" srcId="{2CF934E9-5991-CB44-A864-20BF7B3D94A7}" destId="{B410AAF5-DF9A-B041-BF89-6763F0704AB5}" srcOrd="0" destOrd="2" presId="urn:microsoft.com/office/officeart/2005/8/layout/vList5"/>
    <dgm:cxn modelId="{D4E2E4D4-D34D-8E48-B3B4-2BE7B6C957A6}" type="presOf" srcId="{4BDCFFFA-3E3B-E54B-A79E-12735C74C7CD}" destId="{B410AAF5-DF9A-B041-BF89-6763F0704AB5}" srcOrd="0" destOrd="3" presId="urn:microsoft.com/office/officeart/2005/8/layout/vList5"/>
    <dgm:cxn modelId="{777A47DC-8DF8-9942-9E5F-00B8FAACBEBB}" type="presOf" srcId="{6D07BA9B-55AB-B946-A50C-F8316D0BAEDE}" destId="{98F6CFB7-D257-8B43-A89E-4340C6E02B35}" srcOrd="0" destOrd="0" presId="urn:microsoft.com/office/officeart/2005/8/layout/vList5"/>
    <dgm:cxn modelId="{284E40E2-A1CA-8C47-91A4-0BA0F131C964}" srcId="{6D07BA9B-55AB-B946-A50C-F8316D0BAEDE}" destId="{E8C1E812-9F36-CA40-8413-D2E5D8B5F37C}" srcOrd="3" destOrd="0" parTransId="{83288302-F179-D544-97B1-EB82A0E6AC61}" sibTransId="{39F0BAB2-6DE2-FB48-BEF6-63889553B542}"/>
    <dgm:cxn modelId="{643080F1-76A2-3443-8ECF-E5AB73912100}" srcId="{B76CF92D-988D-414A-91D2-353CDFB3F586}" destId="{EAD6B442-A48F-9F4F-9AD3-CA9C92679066}" srcOrd="1" destOrd="0" parTransId="{BA1F1AD7-6D77-4D48-99DE-E4291C97C80D}" sibTransId="{A61CAA42-E7B0-6F46-81B7-451E9E228A39}"/>
    <dgm:cxn modelId="{15DDDFF2-7EB3-6E42-B4FD-E067D7D5024C}" srcId="{BEFE15FA-88AD-394F-994C-FC2BAAD0AC0B}" destId="{DD59B98A-985B-BA47-8CD1-AB813B371333}" srcOrd="0" destOrd="0" parTransId="{3F21CB6F-A80F-DE4D-A14E-AC55903E5EDB}" sibTransId="{AD5A6598-740E-7A4D-B1CE-C4E1C9BBDB86}"/>
    <dgm:cxn modelId="{C4285B16-3835-2449-A4A5-CB4FEABD0E3D}" type="presParOf" srcId="{72ECD12B-06AB-6148-9655-03F6019F6BF2}" destId="{9D366D62-23F5-5A45-BCC7-58F748EFC4EF}" srcOrd="0" destOrd="0" presId="urn:microsoft.com/office/officeart/2005/8/layout/vList5"/>
    <dgm:cxn modelId="{80C78DF2-10E4-3844-A616-6F3F6E1B59E5}" type="presParOf" srcId="{9D366D62-23F5-5A45-BCC7-58F748EFC4EF}" destId="{1851C8B5-A4F4-4947-9533-0568353D115B}" srcOrd="0" destOrd="0" presId="urn:microsoft.com/office/officeart/2005/8/layout/vList5"/>
    <dgm:cxn modelId="{3F675448-4EF8-3940-AC40-50788FD1A76F}" type="presParOf" srcId="{9D366D62-23F5-5A45-BCC7-58F748EFC4EF}" destId="{914E5D1B-BEED-B24B-BE3B-AF13511CD214}" srcOrd="1" destOrd="0" presId="urn:microsoft.com/office/officeart/2005/8/layout/vList5"/>
    <dgm:cxn modelId="{356FD61D-342E-C54D-A120-46A5C03D6A17}" type="presParOf" srcId="{72ECD12B-06AB-6148-9655-03F6019F6BF2}" destId="{63F33224-63AC-014D-B1E6-7167B6B09075}" srcOrd="1" destOrd="0" presId="urn:microsoft.com/office/officeart/2005/8/layout/vList5"/>
    <dgm:cxn modelId="{0D601C32-D5E7-4244-B2D2-56AD5F26AD7C}" type="presParOf" srcId="{72ECD12B-06AB-6148-9655-03F6019F6BF2}" destId="{7218DE9E-9EB8-8A48-A54B-D7557CE3D610}" srcOrd="2" destOrd="0" presId="urn:microsoft.com/office/officeart/2005/8/layout/vList5"/>
    <dgm:cxn modelId="{A98E60BD-ADD6-9B47-8155-88DD60AD2BB6}" type="presParOf" srcId="{7218DE9E-9EB8-8A48-A54B-D7557CE3D610}" destId="{D9276292-34EB-EB45-8BDB-CE677C6998D6}" srcOrd="0" destOrd="0" presId="urn:microsoft.com/office/officeart/2005/8/layout/vList5"/>
    <dgm:cxn modelId="{9BA7EBC7-51D8-9D47-8B49-266E881F1074}" type="presParOf" srcId="{7218DE9E-9EB8-8A48-A54B-D7557CE3D610}" destId="{B410AAF5-DF9A-B041-BF89-6763F0704AB5}" srcOrd="1" destOrd="0" presId="urn:microsoft.com/office/officeart/2005/8/layout/vList5"/>
    <dgm:cxn modelId="{1B3BA1AE-6AFF-8A43-8076-8C658EE82F3A}" type="presParOf" srcId="{72ECD12B-06AB-6148-9655-03F6019F6BF2}" destId="{898AFF01-9891-BB45-8D14-3E0BADB7EC7D}" srcOrd="3" destOrd="0" presId="urn:microsoft.com/office/officeart/2005/8/layout/vList5"/>
    <dgm:cxn modelId="{8D6492D6-C13C-7446-8622-A68E1FB3A571}" type="presParOf" srcId="{72ECD12B-06AB-6148-9655-03F6019F6BF2}" destId="{7A6DA76A-C4C0-F04A-9934-FB8BE776610D}" srcOrd="4" destOrd="0" presId="urn:microsoft.com/office/officeart/2005/8/layout/vList5"/>
    <dgm:cxn modelId="{F5498CBB-15EB-6D47-99EB-B30694739D69}" type="presParOf" srcId="{7A6DA76A-C4C0-F04A-9934-FB8BE776610D}" destId="{98F6CFB7-D257-8B43-A89E-4340C6E02B35}" srcOrd="0" destOrd="0" presId="urn:microsoft.com/office/officeart/2005/8/layout/vList5"/>
    <dgm:cxn modelId="{0A5287CA-9872-3946-B917-30DE15421AA3}" type="presParOf" srcId="{7A6DA76A-C4C0-F04A-9934-FB8BE776610D}" destId="{1E2FE71E-1E44-C04D-AE39-941178DB5E9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155A3E-E222-6A4C-AFE9-3010D9EFB5D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33AF1A0C-D6F6-FE47-89DA-E8A4E900F5F1}">
      <dgm:prSet phldrT="[Text]"/>
      <dgm:spPr>
        <a:solidFill>
          <a:srgbClr val="002060"/>
        </a:solidFill>
      </dgm:spPr>
      <dgm:t>
        <a:bodyPr/>
        <a:lstStyle/>
        <a:p>
          <a:r>
            <a:rPr lang="en-US" dirty="0"/>
            <a:t>ANITA allowed patients with </a:t>
          </a:r>
          <a:r>
            <a:rPr lang="en-US" b="1" dirty="0"/>
            <a:t>SD</a:t>
          </a:r>
          <a:r>
            <a:rPr lang="en-US" dirty="0"/>
            <a:t> </a:t>
          </a:r>
        </a:p>
      </dgm:t>
    </dgm:pt>
    <dgm:pt modelId="{5C07D434-9D0C-8A44-8CD7-0E10F629CE3F}" type="parTrans" cxnId="{C3D0A91F-F83B-5A4E-A008-CD6758BA3725}">
      <dgm:prSet/>
      <dgm:spPr/>
      <dgm:t>
        <a:bodyPr/>
        <a:lstStyle/>
        <a:p>
          <a:endParaRPr lang="en-US"/>
        </a:p>
      </dgm:t>
    </dgm:pt>
    <dgm:pt modelId="{1843C2F7-92C1-5A4B-ABC2-F6AC060F6B8D}" type="sibTrans" cxnId="{C3D0A91F-F83B-5A4E-A008-CD6758BA3725}">
      <dgm:prSet/>
      <dgm:spPr/>
      <dgm:t>
        <a:bodyPr/>
        <a:lstStyle/>
        <a:p>
          <a:endParaRPr lang="en-US"/>
        </a:p>
      </dgm:t>
    </dgm:pt>
    <dgm:pt modelId="{C5E2474D-6F4A-0E49-BA92-CD2E88240831}">
      <dgm:prSet phldrT="[Text]" custT="1"/>
      <dgm:spPr/>
      <dgm:t>
        <a:bodyPr/>
        <a:lstStyle/>
        <a:p>
          <a:r>
            <a:rPr lang="en-US" sz="3200" dirty="0">
              <a:solidFill>
                <a:srgbClr val="FFFF00"/>
              </a:solidFill>
            </a:rPr>
            <a:t>45% of patients </a:t>
          </a:r>
          <a:r>
            <a:rPr lang="en-US" sz="3200" dirty="0" err="1">
              <a:solidFill>
                <a:srgbClr val="FFFF00"/>
              </a:solidFill>
            </a:rPr>
            <a:t>recruted</a:t>
          </a:r>
          <a:r>
            <a:rPr lang="en-US" sz="3200" dirty="0">
              <a:solidFill>
                <a:srgbClr val="FFFF00"/>
              </a:solidFill>
            </a:rPr>
            <a:t> had SD</a:t>
          </a:r>
        </a:p>
      </dgm:t>
    </dgm:pt>
    <dgm:pt modelId="{94B4D958-EDD2-534A-9429-54D09E04642F}" type="parTrans" cxnId="{85C38DC9-6651-434F-8CFA-0BD351AC49C7}">
      <dgm:prSet/>
      <dgm:spPr/>
      <dgm:t>
        <a:bodyPr/>
        <a:lstStyle/>
        <a:p>
          <a:endParaRPr lang="en-US"/>
        </a:p>
      </dgm:t>
    </dgm:pt>
    <dgm:pt modelId="{9F985069-614C-364E-8325-481D94686514}" type="sibTrans" cxnId="{85C38DC9-6651-434F-8CFA-0BD351AC49C7}">
      <dgm:prSet/>
      <dgm:spPr/>
      <dgm:t>
        <a:bodyPr/>
        <a:lstStyle/>
        <a:p>
          <a:endParaRPr lang="en-US"/>
        </a:p>
      </dgm:t>
    </dgm:pt>
    <dgm:pt modelId="{B888663A-CBC6-964D-A06F-BC16F3D9EBDF}">
      <dgm:prSet phldrT="[Text]"/>
      <dgm:spPr>
        <a:solidFill>
          <a:srgbClr val="002060"/>
        </a:solidFill>
      </dgm:spPr>
      <dgm:t>
        <a:bodyPr/>
        <a:lstStyle/>
        <a:p>
          <a:r>
            <a:rPr lang="en-US" dirty="0"/>
            <a:t>Strict patient selection in NOVA</a:t>
          </a:r>
        </a:p>
      </dgm:t>
    </dgm:pt>
    <dgm:pt modelId="{24780508-770B-F941-AC6E-F0D47022B476}" type="parTrans" cxnId="{6C44027D-5A51-A341-8BB7-D12DF59F5A87}">
      <dgm:prSet/>
      <dgm:spPr/>
      <dgm:t>
        <a:bodyPr/>
        <a:lstStyle/>
        <a:p>
          <a:endParaRPr lang="en-US"/>
        </a:p>
      </dgm:t>
    </dgm:pt>
    <dgm:pt modelId="{11E1CB49-EA9B-794C-90AF-9F122065F9E8}" type="sibTrans" cxnId="{6C44027D-5A51-A341-8BB7-D12DF59F5A87}">
      <dgm:prSet/>
      <dgm:spPr/>
      <dgm:t>
        <a:bodyPr/>
        <a:lstStyle/>
        <a:p>
          <a:endParaRPr lang="en-US"/>
        </a:p>
      </dgm:t>
    </dgm:pt>
    <dgm:pt modelId="{01AA7DAF-2FD1-4E43-9399-D6199675E7D9}">
      <dgm:prSet phldrT="[Text]" custT="1"/>
      <dgm:spPr/>
      <dgm:t>
        <a:bodyPr/>
        <a:lstStyle/>
        <a:p>
          <a:r>
            <a:rPr lang="en-US" sz="3200" dirty="0">
              <a:solidFill>
                <a:srgbClr val="FFFF00"/>
              </a:solidFill>
            </a:rPr>
            <a:t>PR was defined as residual tumor less than 2cm AND Ca-125 decreased of at least 90%</a:t>
          </a:r>
        </a:p>
      </dgm:t>
    </dgm:pt>
    <dgm:pt modelId="{9A33DB7C-BF2B-F042-9F97-6D8F2D20898C}" type="parTrans" cxnId="{1FEA53BE-56A9-6947-9F7B-93480A5B9B02}">
      <dgm:prSet/>
      <dgm:spPr/>
      <dgm:t>
        <a:bodyPr/>
        <a:lstStyle/>
        <a:p>
          <a:endParaRPr lang="en-US"/>
        </a:p>
      </dgm:t>
    </dgm:pt>
    <dgm:pt modelId="{E33E4EF1-5074-BF40-BBC3-42731A3B65F2}" type="sibTrans" cxnId="{1FEA53BE-56A9-6947-9F7B-93480A5B9B02}">
      <dgm:prSet/>
      <dgm:spPr/>
      <dgm:t>
        <a:bodyPr/>
        <a:lstStyle/>
        <a:p>
          <a:endParaRPr lang="en-US"/>
        </a:p>
      </dgm:t>
    </dgm:pt>
    <dgm:pt modelId="{BB497411-C64E-0F43-B202-3021379008AF}" type="pres">
      <dgm:prSet presAssocID="{4E155A3E-E222-6A4C-AFE9-3010D9EFB5DA}" presName="linear" presStyleCnt="0">
        <dgm:presLayoutVars>
          <dgm:animLvl val="lvl"/>
          <dgm:resizeHandles val="exact"/>
        </dgm:presLayoutVars>
      </dgm:prSet>
      <dgm:spPr/>
    </dgm:pt>
    <dgm:pt modelId="{261CCE29-1D87-914F-A137-1C1389240C8B}" type="pres">
      <dgm:prSet presAssocID="{33AF1A0C-D6F6-FE47-89DA-E8A4E900F5F1}" presName="parentText" presStyleLbl="node1" presStyleIdx="0" presStyleCnt="2" custLinFactNeighborX="-24630" custLinFactNeighborY="4154">
        <dgm:presLayoutVars>
          <dgm:chMax val="0"/>
          <dgm:bulletEnabled val="1"/>
        </dgm:presLayoutVars>
      </dgm:prSet>
      <dgm:spPr/>
    </dgm:pt>
    <dgm:pt modelId="{7AA2F2D0-7A5F-404B-96D5-41F909BA2FC1}" type="pres">
      <dgm:prSet presAssocID="{33AF1A0C-D6F6-FE47-89DA-E8A4E900F5F1}" presName="childText" presStyleLbl="revTx" presStyleIdx="0" presStyleCnt="2">
        <dgm:presLayoutVars>
          <dgm:bulletEnabled val="1"/>
        </dgm:presLayoutVars>
      </dgm:prSet>
      <dgm:spPr/>
    </dgm:pt>
    <dgm:pt modelId="{0F7146FC-6A50-B14E-9A84-4BABBB1AC001}" type="pres">
      <dgm:prSet presAssocID="{B888663A-CBC6-964D-A06F-BC16F3D9EBDF}" presName="parentText" presStyleLbl="node1" presStyleIdx="1" presStyleCnt="2">
        <dgm:presLayoutVars>
          <dgm:chMax val="0"/>
          <dgm:bulletEnabled val="1"/>
        </dgm:presLayoutVars>
      </dgm:prSet>
      <dgm:spPr/>
    </dgm:pt>
    <dgm:pt modelId="{AA541D91-D8CC-CD4A-BDB9-FE5F49EA878C}" type="pres">
      <dgm:prSet presAssocID="{B888663A-CBC6-964D-A06F-BC16F3D9EBDF}" presName="childText" presStyleLbl="revTx" presStyleIdx="1" presStyleCnt="2">
        <dgm:presLayoutVars>
          <dgm:bulletEnabled val="1"/>
        </dgm:presLayoutVars>
      </dgm:prSet>
      <dgm:spPr/>
    </dgm:pt>
  </dgm:ptLst>
  <dgm:cxnLst>
    <dgm:cxn modelId="{2DF06210-015F-7D49-A150-DA8284F11771}" type="presOf" srcId="{33AF1A0C-D6F6-FE47-89DA-E8A4E900F5F1}" destId="{261CCE29-1D87-914F-A137-1C1389240C8B}" srcOrd="0" destOrd="0" presId="urn:microsoft.com/office/officeart/2005/8/layout/vList2"/>
    <dgm:cxn modelId="{C3D0A91F-F83B-5A4E-A008-CD6758BA3725}" srcId="{4E155A3E-E222-6A4C-AFE9-3010D9EFB5DA}" destId="{33AF1A0C-D6F6-FE47-89DA-E8A4E900F5F1}" srcOrd="0" destOrd="0" parTransId="{5C07D434-9D0C-8A44-8CD7-0E10F629CE3F}" sibTransId="{1843C2F7-92C1-5A4B-ABC2-F6AC060F6B8D}"/>
    <dgm:cxn modelId="{7C3E3A32-1A4B-8E4E-A8FF-86FD09013CF5}" type="presOf" srcId="{4E155A3E-E222-6A4C-AFE9-3010D9EFB5DA}" destId="{BB497411-C64E-0F43-B202-3021379008AF}" srcOrd="0" destOrd="0" presId="urn:microsoft.com/office/officeart/2005/8/layout/vList2"/>
    <dgm:cxn modelId="{52561938-F594-FD40-BBD0-8A88B5CEEEFD}" type="presOf" srcId="{01AA7DAF-2FD1-4E43-9399-D6199675E7D9}" destId="{AA541D91-D8CC-CD4A-BDB9-FE5F49EA878C}" srcOrd="0" destOrd="0" presId="urn:microsoft.com/office/officeart/2005/8/layout/vList2"/>
    <dgm:cxn modelId="{5F3C7661-F525-0D46-958D-CD80AA0CED5B}" type="presOf" srcId="{B888663A-CBC6-964D-A06F-BC16F3D9EBDF}" destId="{0F7146FC-6A50-B14E-9A84-4BABBB1AC001}" srcOrd="0" destOrd="0" presId="urn:microsoft.com/office/officeart/2005/8/layout/vList2"/>
    <dgm:cxn modelId="{9B458E74-826B-3747-A78B-A7F6DF958C06}" type="presOf" srcId="{C5E2474D-6F4A-0E49-BA92-CD2E88240831}" destId="{7AA2F2D0-7A5F-404B-96D5-41F909BA2FC1}" srcOrd="0" destOrd="0" presId="urn:microsoft.com/office/officeart/2005/8/layout/vList2"/>
    <dgm:cxn modelId="{6C44027D-5A51-A341-8BB7-D12DF59F5A87}" srcId="{4E155A3E-E222-6A4C-AFE9-3010D9EFB5DA}" destId="{B888663A-CBC6-964D-A06F-BC16F3D9EBDF}" srcOrd="1" destOrd="0" parTransId="{24780508-770B-F941-AC6E-F0D47022B476}" sibTransId="{11E1CB49-EA9B-794C-90AF-9F122065F9E8}"/>
    <dgm:cxn modelId="{1FEA53BE-56A9-6947-9F7B-93480A5B9B02}" srcId="{B888663A-CBC6-964D-A06F-BC16F3D9EBDF}" destId="{01AA7DAF-2FD1-4E43-9399-D6199675E7D9}" srcOrd="0" destOrd="0" parTransId="{9A33DB7C-BF2B-F042-9F97-6D8F2D20898C}" sibTransId="{E33E4EF1-5074-BF40-BBC3-42731A3B65F2}"/>
    <dgm:cxn modelId="{85C38DC9-6651-434F-8CFA-0BD351AC49C7}" srcId="{33AF1A0C-D6F6-FE47-89DA-E8A4E900F5F1}" destId="{C5E2474D-6F4A-0E49-BA92-CD2E88240831}" srcOrd="0" destOrd="0" parTransId="{94B4D958-EDD2-534A-9429-54D09E04642F}" sibTransId="{9F985069-614C-364E-8325-481D94686514}"/>
    <dgm:cxn modelId="{829F9D78-9190-634F-A623-1B4B9DBD4E05}" type="presParOf" srcId="{BB497411-C64E-0F43-B202-3021379008AF}" destId="{261CCE29-1D87-914F-A137-1C1389240C8B}" srcOrd="0" destOrd="0" presId="urn:microsoft.com/office/officeart/2005/8/layout/vList2"/>
    <dgm:cxn modelId="{F9E4308E-D702-AB40-B903-352ED1A073E4}" type="presParOf" srcId="{BB497411-C64E-0F43-B202-3021379008AF}" destId="{7AA2F2D0-7A5F-404B-96D5-41F909BA2FC1}" srcOrd="1" destOrd="0" presId="urn:microsoft.com/office/officeart/2005/8/layout/vList2"/>
    <dgm:cxn modelId="{939CDF3A-0C76-254A-8026-996DE5BE625C}" type="presParOf" srcId="{BB497411-C64E-0F43-B202-3021379008AF}" destId="{0F7146FC-6A50-B14E-9A84-4BABBB1AC001}" srcOrd="2" destOrd="0" presId="urn:microsoft.com/office/officeart/2005/8/layout/vList2"/>
    <dgm:cxn modelId="{F44CEE53-DEF1-0B48-A1B4-6EF3C8D8EB71}" type="presParOf" srcId="{BB497411-C64E-0F43-B202-3021379008AF}" destId="{AA541D91-D8CC-CD4A-BDB9-FE5F49EA878C}"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5BD42D-F0BA-6842-B409-BEEDF45A7555}"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516BF11A-A8AF-B24F-A06C-E70F4AD5ED30}">
      <dgm:prSet phldrT="[Text]" custT="1"/>
      <dgm:spPr>
        <a:solidFill>
          <a:schemeClr val="accent1">
            <a:lumMod val="60000"/>
            <a:lumOff val="40000"/>
          </a:schemeClr>
        </a:solidFill>
      </dgm:spPr>
      <dgm:t>
        <a:bodyPr/>
        <a:lstStyle/>
        <a:p>
          <a:pPr rtl="0"/>
          <a:r>
            <a:rPr lang="en-US" sz="2400" dirty="0"/>
            <a:t>PFS BENEFIT</a:t>
          </a:r>
        </a:p>
      </dgm:t>
    </dgm:pt>
    <dgm:pt modelId="{73029948-DF92-A34A-985F-576E479EC628}" type="parTrans" cxnId="{965B02D5-7C7E-0747-BFF2-2C95B752B875}">
      <dgm:prSet/>
      <dgm:spPr/>
      <dgm:t>
        <a:bodyPr/>
        <a:lstStyle/>
        <a:p>
          <a:endParaRPr lang="en-US"/>
        </a:p>
      </dgm:t>
    </dgm:pt>
    <dgm:pt modelId="{FB6919AC-2D35-504D-B190-023A8D6600E5}" type="sibTrans" cxnId="{965B02D5-7C7E-0747-BFF2-2C95B752B875}">
      <dgm:prSet/>
      <dgm:spPr/>
      <dgm:t>
        <a:bodyPr/>
        <a:lstStyle/>
        <a:p>
          <a:endParaRPr lang="en-US"/>
        </a:p>
      </dgm:t>
    </dgm:pt>
    <dgm:pt modelId="{F385AA06-B399-8B4E-A580-D9E6678C1142}">
      <dgm:prSet phldrT="[Text]" custT="1"/>
      <dgm:spPr>
        <a:solidFill>
          <a:schemeClr val="accent1">
            <a:lumMod val="40000"/>
            <a:lumOff val="60000"/>
          </a:schemeClr>
        </a:solidFill>
      </dgm:spPr>
      <dgm:t>
        <a:bodyPr/>
        <a:lstStyle/>
        <a:p>
          <a:pPr rtl="0"/>
          <a:r>
            <a:rPr lang="en-US" sz="2400" dirty="0"/>
            <a:t>NO OS BENEFIT AT THIS INTERTIM</a:t>
          </a:r>
        </a:p>
      </dgm:t>
    </dgm:pt>
    <dgm:pt modelId="{67E56082-8D2A-024B-A8DB-2F28C8B68371}" type="parTrans" cxnId="{99324B1E-A16E-0946-BD0A-73045D1F3B29}">
      <dgm:prSet/>
      <dgm:spPr/>
      <dgm:t>
        <a:bodyPr/>
        <a:lstStyle/>
        <a:p>
          <a:endParaRPr lang="en-US"/>
        </a:p>
      </dgm:t>
    </dgm:pt>
    <dgm:pt modelId="{EE71AFC7-EE01-3B40-B29E-56B1E1F45B0E}" type="sibTrans" cxnId="{99324B1E-A16E-0946-BD0A-73045D1F3B29}">
      <dgm:prSet/>
      <dgm:spPr/>
      <dgm:t>
        <a:bodyPr/>
        <a:lstStyle/>
        <a:p>
          <a:endParaRPr lang="en-US"/>
        </a:p>
      </dgm:t>
    </dgm:pt>
    <dgm:pt modelId="{F981D064-7F3C-FA48-B2CD-51D20DC818C1}">
      <dgm:prSet phldrT="[Text]" custT="1"/>
      <dgm:spPr>
        <a:solidFill>
          <a:schemeClr val="accent1">
            <a:lumMod val="60000"/>
            <a:lumOff val="40000"/>
          </a:schemeClr>
        </a:solidFill>
      </dgm:spPr>
      <dgm:t>
        <a:bodyPr/>
        <a:lstStyle/>
        <a:p>
          <a:pPr rtl="0"/>
          <a:r>
            <a:rPr lang="en-US" sz="2400" dirty="0"/>
            <a:t>SAFETY CONSISTENT WITH PRIMARY ANALYSIS</a:t>
          </a:r>
        </a:p>
      </dgm:t>
    </dgm:pt>
    <dgm:pt modelId="{83CDE477-8AE0-CA4F-9416-294B142DCFAF}" type="parTrans" cxnId="{C54DA23F-B7AD-0945-8889-5274C5D4F773}">
      <dgm:prSet/>
      <dgm:spPr/>
      <dgm:t>
        <a:bodyPr/>
        <a:lstStyle/>
        <a:p>
          <a:endParaRPr lang="en-US"/>
        </a:p>
      </dgm:t>
    </dgm:pt>
    <dgm:pt modelId="{F0F297AD-8D22-3B40-AC77-74E31F67F57B}" type="sibTrans" cxnId="{C54DA23F-B7AD-0945-8889-5274C5D4F773}">
      <dgm:prSet/>
      <dgm:spPr/>
      <dgm:t>
        <a:bodyPr/>
        <a:lstStyle/>
        <a:p>
          <a:endParaRPr lang="en-US"/>
        </a:p>
      </dgm:t>
    </dgm:pt>
    <dgm:pt modelId="{1CF94429-2031-C743-AC9B-AFAB5CAEC329}" type="pres">
      <dgm:prSet presAssocID="{045BD42D-F0BA-6842-B409-BEEDF45A7555}" presName="linear" presStyleCnt="0">
        <dgm:presLayoutVars>
          <dgm:dir/>
          <dgm:animLvl val="lvl"/>
          <dgm:resizeHandles val="exact"/>
        </dgm:presLayoutVars>
      </dgm:prSet>
      <dgm:spPr/>
    </dgm:pt>
    <dgm:pt modelId="{DC405166-4803-AE46-A2B3-E3C31BB0EC2F}" type="pres">
      <dgm:prSet presAssocID="{516BF11A-A8AF-B24F-A06C-E70F4AD5ED30}" presName="parentLin" presStyleCnt="0"/>
      <dgm:spPr/>
    </dgm:pt>
    <dgm:pt modelId="{017F34DA-643F-F547-A779-E081B7BA10EF}" type="pres">
      <dgm:prSet presAssocID="{516BF11A-A8AF-B24F-A06C-E70F4AD5ED30}" presName="parentLeftMargin" presStyleLbl="node1" presStyleIdx="0" presStyleCnt="3"/>
      <dgm:spPr/>
    </dgm:pt>
    <dgm:pt modelId="{BEBE8F4A-7DCA-5442-8F70-51D7CA5BBE9B}" type="pres">
      <dgm:prSet presAssocID="{516BF11A-A8AF-B24F-A06C-E70F4AD5ED30}" presName="parentText" presStyleLbl="node1" presStyleIdx="0" presStyleCnt="3">
        <dgm:presLayoutVars>
          <dgm:chMax val="0"/>
          <dgm:bulletEnabled val="1"/>
        </dgm:presLayoutVars>
      </dgm:prSet>
      <dgm:spPr/>
    </dgm:pt>
    <dgm:pt modelId="{F3A090FD-B709-3E4C-9408-DA9E592BA09D}" type="pres">
      <dgm:prSet presAssocID="{516BF11A-A8AF-B24F-A06C-E70F4AD5ED30}" presName="negativeSpace" presStyleCnt="0"/>
      <dgm:spPr/>
    </dgm:pt>
    <dgm:pt modelId="{4AF21FC7-6A21-DD43-9832-CD67D4EE1FDF}" type="pres">
      <dgm:prSet presAssocID="{516BF11A-A8AF-B24F-A06C-E70F4AD5ED30}" presName="childText" presStyleLbl="conFgAcc1" presStyleIdx="0" presStyleCnt="3">
        <dgm:presLayoutVars>
          <dgm:bulletEnabled val="1"/>
        </dgm:presLayoutVars>
      </dgm:prSet>
      <dgm:spPr/>
    </dgm:pt>
    <dgm:pt modelId="{89160D56-DF7D-7D4C-A425-7FABA720D516}" type="pres">
      <dgm:prSet presAssocID="{FB6919AC-2D35-504D-B190-023A8D6600E5}" presName="spaceBetweenRectangles" presStyleCnt="0"/>
      <dgm:spPr/>
    </dgm:pt>
    <dgm:pt modelId="{A1161F02-313E-5248-917F-1DB8398D32AC}" type="pres">
      <dgm:prSet presAssocID="{F385AA06-B399-8B4E-A580-D9E6678C1142}" presName="parentLin" presStyleCnt="0"/>
      <dgm:spPr/>
    </dgm:pt>
    <dgm:pt modelId="{2B2EBB4F-C89C-D04A-A9CD-3E0D49DEDFA3}" type="pres">
      <dgm:prSet presAssocID="{F385AA06-B399-8B4E-A580-D9E6678C1142}" presName="parentLeftMargin" presStyleLbl="node1" presStyleIdx="0" presStyleCnt="3"/>
      <dgm:spPr/>
    </dgm:pt>
    <dgm:pt modelId="{66775D45-DC05-964C-836D-73935239A935}" type="pres">
      <dgm:prSet presAssocID="{F385AA06-B399-8B4E-A580-D9E6678C1142}" presName="parentText" presStyleLbl="node1" presStyleIdx="1" presStyleCnt="3">
        <dgm:presLayoutVars>
          <dgm:chMax val="0"/>
          <dgm:bulletEnabled val="1"/>
        </dgm:presLayoutVars>
      </dgm:prSet>
      <dgm:spPr/>
    </dgm:pt>
    <dgm:pt modelId="{D1037C07-28A2-9040-AB46-08172AA2C95D}" type="pres">
      <dgm:prSet presAssocID="{F385AA06-B399-8B4E-A580-D9E6678C1142}" presName="negativeSpace" presStyleCnt="0"/>
      <dgm:spPr/>
    </dgm:pt>
    <dgm:pt modelId="{52E30B97-9399-DB49-8099-B589EB192F2B}" type="pres">
      <dgm:prSet presAssocID="{F385AA06-B399-8B4E-A580-D9E6678C1142}" presName="childText" presStyleLbl="conFgAcc1" presStyleIdx="1" presStyleCnt="3">
        <dgm:presLayoutVars>
          <dgm:bulletEnabled val="1"/>
        </dgm:presLayoutVars>
      </dgm:prSet>
      <dgm:spPr/>
    </dgm:pt>
    <dgm:pt modelId="{26772B5D-169D-7642-92FA-6DA75F0E8430}" type="pres">
      <dgm:prSet presAssocID="{EE71AFC7-EE01-3B40-B29E-56B1E1F45B0E}" presName="spaceBetweenRectangles" presStyleCnt="0"/>
      <dgm:spPr/>
    </dgm:pt>
    <dgm:pt modelId="{89D458B9-0FE5-A745-BE93-88774C84D048}" type="pres">
      <dgm:prSet presAssocID="{F981D064-7F3C-FA48-B2CD-51D20DC818C1}" presName="parentLin" presStyleCnt="0"/>
      <dgm:spPr/>
    </dgm:pt>
    <dgm:pt modelId="{EB9E1EB5-0C53-5544-B24A-83F586DFAD17}" type="pres">
      <dgm:prSet presAssocID="{F981D064-7F3C-FA48-B2CD-51D20DC818C1}" presName="parentLeftMargin" presStyleLbl="node1" presStyleIdx="1" presStyleCnt="3"/>
      <dgm:spPr/>
    </dgm:pt>
    <dgm:pt modelId="{6039F671-8284-D148-9A62-F0D51A12E40C}" type="pres">
      <dgm:prSet presAssocID="{F981D064-7F3C-FA48-B2CD-51D20DC818C1}" presName="parentText" presStyleLbl="node1" presStyleIdx="2" presStyleCnt="3">
        <dgm:presLayoutVars>
          <dgm:chMax val="0"/>
          <dgm:bulletEnabled val="1"/>
        </dgm:presLayoutVars>
      </dgm:prSet>
      <dgm:spPr/>
    </dgm:pt>
    <dgm:pt modelId="{23D78016-DEA6-054C-9F85-DE55B67EE5A3}" type="pres">
      <dgm:prSet presAssocID="{F981D064-7F3C-FA48-B2CD-51D20DC818C1}" presName="negativeSpace" presStyleCnt="0"/>
      <dgm:spPr/>
    </dgm:pt>
    <dgm:pt modelId="{AECA9E78-815C-2C41-A34C-74C12C589A8B}" type="pres">
      <dgm:prSet presAssocID="{F981D064-7F3C-FA48-B2CD-51D20DC818C1}" presName="childText" presStyleLbl="conFgAcc1" presStyleIdx="2" presStyleCnt="3">
        <dgm:presLayoutVars>
          <dgm:bulletEnabled val="1"/>
        </dgm:presLayoutVars>
      </dgm:prSet>
      <dgm:spPr/>
    </dgm:pt>
  </dgm:ptLst>
  <dgm:cxnLst>
    <dgm:cxn modelId="{99324B1E-A16E-0946-BD0A-73045D1F3B29}" srcId="{045BD42D-F0BA-6842-B409-BEEDF45A7555}" destId="{F385AA06-B399-8B4E-A580-D9E6678C1142}" srcOrd="1" destOrd="0" parTransId="{67E56082-8D2A-024B-A8DB-2F28C8B68371}" sibTransId="{EE71AFC7-EE01-3B40-B29E-56B1E1F45B0E}"/>
    <dgm:cxn modelId="{C54DA23F-B7AD-0945-8889-5274C5D4F773}" srcId="{045BD42D-F0BA-6842-B409-BEEDF45A7555}" destId="{F981D064-7F3C-FA48-B2CD-51D20DC818C1}" srcOrd="2" destOrd="0" parTransId="{83CDE477-8AE0-CA4F-9416-294B142DCFAF}" sibTransId="{F0F297AD-8D22-3B40-AC77-74E31F67F57B}"/>
    <dgm:cxn modelId="{F0D51D64-429B-AB4D-AAAC-BB0C2F845BD3}" type="presOf" srcId="{F385AA06-B399-8B4E-A580-D9E6678C1142}" destId="{66775D45-DC05-964C-836D-73935239A935}" srcOrd="1" destOrd="0" presId="urn:microsoft.com/office/officeart/2005/8/layout/list1"/>
    <dgm:cxn modelId="{EE668E6B-7802-AC40-A8B8-5B14D9402F2B}" type="presOf" srcId="{516BF11A-A8AF-B24F-A06C-E70F4AD5ED30}" destId="{BEBE8F4A-7DCA-5442-8F70-51D7CA5BBE9B}" srcOrd="1" destOrd="0" presId="urn:microsoft.com/office/officeart/2005/8/layout/list1"/>
    <dgm:cxn modelId="{A9DA598E-820C-CD4B-9D70-C406094DB6AC}" type="presOf" srcId="{F981D064-7F3C-FA48-B2CD-51D20DC818C1}" destId="{EB9E1EB5-0C53-5544-B24A-83F586DFAD17}" srcOrd="0" destOrd="0" presId="urn:microsoft.com/office/officeart/2005/8/layout/list1"/>
    <dgm:cxn modelId="{153E79B0-E0D5-E846-AC14-082A9F588022}" type="presOf" srcId="{F385AA06-B399-8B4E-A580-D9E6678C1142}" destId="{2B2EBB4F-C89C-D04A-A9CD-3E0D49DEDFA3}" srcOrd="0" destOrd="0" presId="urn:microsoft.com/office/officeart/2005/8/layout/list1"/>
    <dgm:cxn modelId="{F7593CC3-7240-EC44-9B9E-0EB4B89E6D77}" type="presOf" srcId="{516BF11A-A8AF-B24F-A06C-E70F4AD5ED30}" destId="{017F34DA-643F-F547-A779-E081B7BA10EF}" srcOrd="0" destOrd="0" presId="urn:microsoft.com/office/officeart/2005/8/layout/list1"/>
    <dgm:cxn modelId="{965B02D5-7C7E-0747-BFF2-2C95B752B875}" srcId="{045BD42D-F0BA-6842-B409-BEEDF45A7555}" destId="{516BF11A-A8AF-B24F-A06C-E70F4AD5ED30}" srcOrd="0" destOrd="0" parTransId="{73029948-DF92-A34A-985F-576E479EC628}" sibTransId="{FB6919AC-2D35-504D-B190-023A8D6600E5}"/>
    <dgm:cxn modelId="{F17782F6-5681-9B42-83D4-A65E523D83EC}" type="presOf" srcId="{F981D064-7F3C-FA48-B2CD-51D20DC818C1}" destId="{6039F671-8284-D148-9A62-F0D51A12E40C}" srcOrd="1" destOrd="0" presId="urn:microsoft.com/office/officeart/2005/8/layout/list1"/>
    <dgm:cxn modelId="{F3DA8CFE-1352-FE4D-B9F7-2937176B6CC5}" type="presOf" srcId="{045BD42D-F0BA-6842-B409-BEEDF45A7555}" destId="{1CF94429-2031-C743-AC9B-AFAB5CAEC329}" srcOrd="0" destOrd="0" presId="urn:microsoft.com/office/officeart/2005/8/layout/list1"/>
    <dgm:cxn modelId="{3C091293-CD41-4845-893D-6DCBA0D9891F}" type="presParOf" srcId="{1CF94429-2031-C743-AC9B-AFAB5CAEC329}" destId="{DC405166-4803-AE46-A2B3-E3C31BB0EC2F}" srcOrd="0" destOrd="0" presId="urn:microsoft.com/office/officeart/2005/8/layout/list1"/>
    <dgm:cxn modelId="{06F328A4-3FCA-3247-AD66-98861A1CFD6A}" type="presParOf" srcId="{DC405166-4803-AE46-A2B3-E3C31BB0EC2F}" destId="{017F34DA-643F-F547-A779-E081B7BA10EF}" srcOrd="0" destOrd="0" presId="urn:microsoft.com/office/officeart/2005/8/layout/list1"/>
    <dgm:cxn modelId="{CEDBA0E2-8C9C-9149-B3F1-F7FAB2BA599D}" type="presParOf" srcId="{DC405166-4803-AE46-A2B3-E3C31BB0EC2F}" destId="{BEBE8F4A-7DCA-5442-8F70-51D7CA5BBE9B}" srcOrd="1" destOrd="0" presId="urn:microsoft.com/office/officeart/2005/8/layout/list1"/>
    <dgm:cxn modelId="{5849D6B5-58FA-E243-8CEE-4A515CF70045}" type="presParOf" srcId="{1CF94429-2031-C743-AC9B-AFAB5CAEC329}" destId="{F3A090FD-B709-3E4C-9408-DA9E592BA09D}" srcOrd="1" destOrd="0" presId="urn:microsoft.com/office/officeart/2005/8/layout/list1"/>
    <dgm:cxn modelId="{3CDC1689-EA59-254E-88A3-A1DC33A274BC}" type="presParOf" srcId="{1CF94429-2031-C743-AC9B-AFAB5CAEC329}" destId="{4AF21FC7-6A21-DD43-9832-CD67D4EE1FDF}" srcOrd="2" destOrd="0" presId="urn:microsoft.com/office/officeart/2005/8/layout/list1"/>
    <dgm:cxn modelId="{4C4E4697-4163-5E4E-AD03-B0AFCD4F2622}" type="presParOf" srcId="{1CF94429-2031-C743-AC9B-AFAB5CAEC329}" destId="{89160D56-DF7D-7D4C-A425-7FABA720D516}" srcOrd="3" destOrd="0" presId="urn:microsoft.com/office/officeart/2005/8/layout/list1"/>
    <dgm:cxn modelId="{285A4DC3-6E84-2A4B-A9AC-81A22C99E970}" type="presParOf" srcId="{1CF94429-2031-C743-AC9B-AFAB5CAEC329}" destId="{A1161F02-313E-5248-917F-1DB8398D32AC}" srcOrd="4" destOrd="0" presId="urn:microsoft.com/office/officeart/2005/8/layout/list1"/>
    <dgm:cxn modelId="{B0FFCCE2-E99A-3044-A251-2981D9E18149}" type="presParOf" srcId="{A1161F02-313E-5248-917F-1DB8398D32AC}" destId="{2B2EBB4F-C89C-D04A-A9CD-3E0D49DEDFA3}" srcOrd="0" destOrd="0" presId="urn:microsoft.com/office/officeart/2005/8/layout/list1"/>
    <dgm:cxn modelId="{27E34F77-C03D-114B-A77D-D5AC1B290DFE}" type="presParOf" srcId="{A1161F02-313E-5248-917F-1DB8398D32AC}" destId="{66775D45-DC05-964C-836D-73935239A935}" srcOrd="1" destOrd="0" presId="urn:microsoft.com/office/officeart/2005/8/layout/list1"/>
    <dgm:cxn modelId="{CBDD4C17-9C75-7E44-B103-F4D9087EA134}" type="presParOf" srcId="{1CF94429-2031-C743-AC9B-AFAB5CAEC329}" destId="{D1037C07-28A2-9040-AB46-08172AA2C95D}" srcOrd="5" destOrd="0" presId="urn:microsoft.com/office/officeart/2005/8/layout/list1"/>
    <dgm:cxn modelId="{17527AA6-9872-924B-BA5D-6501424A1135}" type="presParOf" srcId="{1CF94429-2031-C743-AC9B-AFAB5CAEC329}" destId="{52E30B97-9399-DB49-8099-B589EB192F2B}" srcOrd="6" destOrd="0" presId="urn:microsoft.com/office/officeart/2005/8/layout/list1"/>
    <dgm:cxn modelId="{C2EF33C5-DC35-3F46-BB5C-E99E6D934C7C}" type="presParOf" srcId="{1CF94429-2031-C743-AC9B-AFAB5CAEC329}" destId="{26772B5D-169D-7642-92FA-6DA75F0E8430}" srcOrd="7" destOrd="0" presId="urn:microsoft.com/office/officeart/2005/8/layout/list1"/>
    <dgm:cxn modelId="{28BB8E99-D300-5748-A095-B3E10BD5CF7F}" type="presParOf" srcId="{1CF94429-2031-C743-AC9B-AFAB5CAEC329}" destId="{89D458B9-0FE5-A745-BE93-88774C84D048}" srcOrd="8" destOrd="0" presId="urn:microsoft.com/office/officeart/2005/8/layout/list1"/>
    <dgm:cxn modelId="{220E6F51-76B6-0B48-A624-6A7994DD7126}" type="presParOf" srcId="{89D458B9-0FE5-A745-BE93-88774C84D048}" destId="{EB9E1EB5-0C53-5544-B24A-83F586DFAD17}" srcOrd="0" destOrd="0" presId="urn:microsoft.com/office/officeart/2005/8/layout/list1"/>
    <dgm:cxn modelId="{1DC65D99-E209-BA41-BE0E-4F7CD7D2C028}" type="presParOf" srcId="{89D458B9-0FE5-A745-BE93-88774C84D048}" destId="{6039F671-8284-D148-9A62-F0D51A12E40C}" srcOrd="1" destOrd="0" presId="urn:microsoft.com/office/officeart/2005/8/layout/list1"/>
    <dgm:cxn modelId="{C48E564B-47C6-F948-ABFE-7F900FFFCA89}" type="presParOf" srcId="{1CF94429-2031-C743-AC9B-AFAB5CAEC329}" destId="{23D78016-DEA6-054C-9F85-DE55B67EE5A3}" srcOrd="9" destOrd="0" presId="urn:microsoft.com/office/officeart/2005/8/layout/list1"/>
    <dgm:cxn modelId="{1A756F33-3A6A-814A-AB35-BA1400037179}" type="presParOf" srcId="{1CF94429-2031-C743-AC9B-AFAB5CAEC329}" destId="{AECA9E78-815C-2C41-A34C-74C12C589A8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7C57E6-B074-2545-B593-2E43698C9C45}" type="doc">
      <dgm:prSet loTypeId="urn:microsoft.com/office/officeart/2005/8/layout/process1" loCatId="" qsTypeId="urn:microsoft.com/office/officeart/2005/8/quickstyle/simple1" qsCatId="simple" csTypeId="urn:microsoft.com/office/officeart/2005/8/colors/accent1_2" csCatId="accent1" phldr="1"/>
      <dgm:spPr/>
    </dgm:pt>
    <dgm:pt modelId="{07B46486-4C91-5449-B62C-0ADF1746CD16}">
      <dgm:prSet phldrT="[Text]"/>
      <dgm:spPr/>
      <dgm:t>
        <a:bodyPr/>
        <a:lstStyle/>
        <a:p>
          <a:pPr rtl="0"/>
          <a:r>
            <a:rPr lang="en-US" dirty="0"/>
            <a:t>Optimal Surgery R0</a:t>
          </a:r>
        </a:p>
      </dgm:t>
    </dgm:pt>
    <dgm:pt modelId="{FF18C419-300A-AD4F-83F7-C5058819DDA3}" type="parTrans" cxnId="{96E56A51-6BC6-DA4D-B6F2-5720085942D3}">
      <dgm:prSet/>
      <dgm:spPr/>
      <dgm:t>
        <a:bodyPr/>
        <a:lstStyle/>
        <a:p>
          <a:endParaRPr lang="en-US"/>
        </a:p>
      </dgm:t>
    </dgm:pt>
    <dgm:pt modelId="{684B2BAE-156E-884F-9315-9CB164F2410A}" type="sibTrans" cxnId="{96E56A51-6BC6-DA4D-B6F2-5720085942D3}">
      <dgm:prSet/>
      <dgm:spPr/>
      <dgm:t>
        <a:bodyPr/>
        <a:lstStyle/>
        <a:p>
          <a:endParaRPr lang="en-US"/>
        </a:p>
      </dgm:t>
    </dgm:pt>
    <dgm:pt modelId="{62500D33-5E2E-DD49-8CC8-8DC33934B30A}">
      <dgm:prSet phldrT="[Text]"/>
      <dgm:spPr/>
      <dgm:t>
        <a:bodyPr/>
        <a:lstStyle/>
        <a:p>
          <a:pPr rtl="0"/>
          <a:r>
            <a:rPr lang="en-US" dirty="0"/>
            <a:t>Carbo Taxol Doublet</a:t>
          </a:r>
        </a:p>
      </dgm:t>
    </dgm:pt>
    <dgm:pt modelId="{D9E62203-2F01-ED4E-B3E0-1C177DE1CBD0}" type="parTrans" cxnId="{7F6A99B4-962C-9048-82EE-72D789456C12}">
      <dgm:prSet/>
      <dgm:spPr/>
      <dgm:t>
        <a:bodyPr/>
        <a:lstStyle/>
        <a:p>
          <a:endParaRPr lang="en-US"/>
        </a:p>
      </dgm:t>
    </dgm:pt>
    <dgm:pt modelId="{0AC569F9-7DF2-E54F-A4B2-1E90FC37E46B}" type="sibTrans" cxnId="{7F6A99B4-962C-9048-82EE-72D789456C12}">
      <dgm:prSet/>
      <dgm:spPr/>
      <dgm:t>
        <a:bodyPr/>
        <a:lstStyle/>
        <a:p>
          <a:endParaRPr lang="en-US"/>
        </a:p>
      </dgm:t>
    </dgm:pt>
    <dgm:pt modelId="{E7D817FE-66EF-9745-B5F4-5506227CF02F}">
      <dgm:prSet phldrT="[Text]"/>
      <dgm:spPr/>
      <dgm:t>
        <a:bodyPr/>
        <a:lstStyle/>
        <a:p>
          <a:pPr rtl="0"/>
          <a:r>
            <a:rPr lang="en-US" dirty="0"/>
            <a:t>Carbo Taxol + BEVACIZUMAB</a:t>
          </a:r>
        </a:p>
      </dgm:t>
    </dgm:pt>
    <dgm:pt modelId="{AA0EFF9F-77E1-3D44-863D-EB3DC4CFF757}" type="parTrans" cxnId="{33BD6A01-D066-2D4D-AAA7-B9F791F78573}">
      <dgm:prSet/>
      <dgm:spPr/>
      <dgm:t>
        <a:bodyPr/>
        <a:lstStyle/>
        <a:p>
          <a:endParaRPr lang="en-US"/>
        </a:p>
      </dgm:t>
    </dgm:pt>
    <dgm:pt modelId="{6F121268-B9DA-004F-BF82-06848947A24B}" type="sibTrans" cxnId="{33BD6A01-D066-2D4D-AAA7-B9F791F78573}">
      <dgm:prSet/>
      <dgm:spPr/>
      <dgm:t>
        <a:bodyPr/>
        <a:lstStyle/>
        <a:p>
          <a:endParaRPr lang="en-US"/>
        </a:p>
      </dgm:t>
    </dgm:pt>
    <dgm:pt modelId="{C6E2FE30-F23A-8248-A8FF-2CDB3130971F}">
      <dgm:prSet phldrT="[Text]"/>
      <dgm:spPr/>
      <dgm:t>
        <a:bodyPr/>
        <a:lstStyle/>
        <a:p>
          <a:pPr rtl="0"/>
          <a:r>
            <a:rPr lang="en-US" dirty="0"/>
            <a:t>Median Survival doubled 17 </a:t>
          </a:r>
          <a:r>
            <a:rPr lang="en-US" dirty="0" err="1"/>
            <a:t>mo</a:t>
          </a:r>
          <a:r>
            <a:rPr lang="en-US" dirty="0"/>
            <a:t> to 39 mo</a:t>
          </a:r>
          <a:r>
            <a:rPr lang="en-US" baseline="30000" dirty="0"/>
            <a:t>1</a:t>
          </a:r>
        </a:p>
      </dgm:t>
    </dgm:pt>
    <dgm:pt modelId="{ED284F0F-D480-3142-900D-109DD80FF7DC}" type="parTrans" cxnId="{E1320C46-DAF5-FE44-BFA1-4C92063114C6}">
      <dgm:prSet/>
      <dgm:spPr/>
      <dgm:t>
        <a:bodyPr/>
        <a:lstStyle/>
        <a:p>
          <a:endParaRPr lang="en-US"/>
        </a:p>
      </dgm:t>
    </dgm:pt>
    <dgm:pt modelId="{CB6CDB1E-93A2-BF46-BE4D-82BE9891CA87}" type="sibTrans" cxnId="{E1320C46-DAF5-FE44-BFA1-4C92063114C6}">
      <dgm:prSet/>
      <dgm:spPr/>
      <dgm:t>
        <a:bodyPr/>
        <a:lstStyle/>
        <a:p>
          <a:endParaRPr lang="en-US"/>
        </a:p>
      </dgm:t>
    </dgm:pt>
    <dgm:pt modelId="{3217804E-FCE6-A047-9C1C-03F18C6F7C12}">
      <dgm:prSet/>
      <dgm:spPr/>
      <dgm:t>
        <a:bodyPr/>
        <a:lstStyle/>
        <a:p>
          <a:pPr rtl="0"/>
          <a:r>
            <a:rPr lang="en-US" dirty="0"/>
            <a:t>38 </a:t>
          </a:r>
          <a:r>
            <a:rPr lang="en-US" dirty="0" err="1"/>
            <a:t>mo</a:t>
          </a:r>
          <a:r>
            <a:rPr lang="en-US" dirty="0"/>
            <a:t> VS 24 </a:t>
          </a:r>
          <a:r>
            <a:rPr lang="en-US" dirty="0" err="1"/>
            <a:t>mo</a:t>
          </a:r>
          <a:r>
            <a:rPr lang="en-US" dirty="0"/>
            <a:t> OS for </a:t>
          </a:r>
          <a:r>
            <a:rPr lang="en-US" dirty="0" err="1"/>
            <a:t>Cisplat</a:t>
          </a:r>
          <a:r>
            <a:rPr lang="en-US" dirty="0"/>
            <a:t> + Cytoxan</a:t>
          </a:r>
        </a:p>
      </dgm:t>
    </dgm:pt>
    <dgm:pt modelId="{1D9340CE-CB5C-154A-9D9D-23DBDF966E6F}" type="parTrans" cxnId="{3930507A-AC39-544B-87BC-A1CCB41DB7D1}">
      <dgm:prSet/>
      <dgm:spPr/>
      <dgm:t>
        <a:bodyPr/>
        <a:lstStyle/>
        <a:p>
          <a:endParaRPr lang="en-US"/>
        </a:p>
      </dgm:t>
    </dgm:pt>
    <dgm:pt modelId="{02C9CEE4-456D-F141-823E-1211D439B466}" type="sibTrans" cxnId="{3930507A-AC39-544B-87BC-A1CCB41DB7D1}">
      <dgm:prSet/>
      <dgm:spPr/>
      <dgm:t>
        <a:bodyPr/>
        <a:lstStyle/>
        <a:p>
          <a:endParaRPr lang="en-US"/>
        </a:p>
      </dgm:t>
    </dgm:pt>
    <dgm:pt modelId="{2539BBFA-0CE7-ED48-A15A-A0A866D9CFA5}">
      <dgm:prSet/>
      <dgm:spPr/>
      <dgm:t>
        <a:bodyPr/>
        <a:lstStyle/>
        <a:p>
          <a:pPr rtl="0"/>
          <a:r>
            <a:rPr lang="en-US" dirty="0"/>
            <a:t>GOG 158 GOG 111</a:t>
          </a:r>
          <a:r>
            <a:rPr lang="en-US" baseline="30000" dirty="0"/>
            <a:t>2</a:t>
          </a:r>
        </a:p>
      </dgm:t>
    </dgm:pt>
    <dgm:pt modelId="{3EAEE33A-906E-034B-B73F-73F78BD24804}" type="parTrans" cxnId="{AFD4265A-122F-BE42-B5C1-BFDD9DC39EF2}">
      <dgm:prSet/>
      <dgm:spPr/>
      <dgm:t>
        <a:bodyPr/>
        <a:lstStyle/>
        <a:p>
          <a:endParaRPr lang="en-US"/>
        </a:p>
      </dgm:t>
    </dgm:pt>
    <dgm:pt modelId="{8CBD0074-9A2C-8148-A12E-B52043E220FF}" type="sibTrans" cxnId="{AFD4265A-122F-BE42-B5C1-BFDD9DC39EF2}">
      <dgm:prSet/>
      <dgm:spPr/>
      <dgm:t>
        <a:bodyPr/>
        <a:lstStyle/>
        <a:p>
          <a:endParaRPr lang="en-US"/>
        </a:p>
      </dgm:t>
    </dgm:pt>
    <dgm:pt modelId="{6FEFDAA6-FA45-FB41-99B2-7F1F6EB55FFA}">
      <dgm:prSet phldrT="[Text]"/>
      <dgm:spPr/>
      <dgm:t>
        <a:bodyPr/>
        <a:lstStyle/>
        <a:p>
          <a:pPr rtl="0"/>
          <a:r>
            <a:rPr lang="en-US" dirty="0"/>
            <a:t>14.1 </a:t>
          </a:r>
          <a:r>
            <a:rPr lang="en-US" dirty="0" err="1"/>
            <a:t>mo</a:t>
          </a:r>
          <a:r>
            <a:rPr lang="en-US" dirty="0"/>
            <a:t> VS 10.3 </a:t>
          </a:r>
          <a:r>
            <a:rPr lang="en-US" dirty="0" err="1"/>
            <a:t>mo</a:t>
          </a:r>
          <a:r>
            <a:rPr lang="en-US" dirty="0"/>
            <a:t> PFS</a:t>
          </a:r>
        </a:p>
      </dgm:t>
    </dgm:pt>
    <dgm:pt modelId="{35964CC1-9A8D-B145-BE65-33131B128D02}" type="parTrans" cxnId="{E5467078-05DD-884F-95B3-3120B269C152}">
      <dgm:prSet/>
      <dgm:spPr/>
      <dgm:t>
        <a:bodyPr/>
        <a:lstStyle/>
        <a:p>
          <a:endParaRPr lang="en-US"/>
        </a:p>
      </dgm:t>
    </dgm:pt>
    <dgm:pt modelId="{37C82B31-AC2C-AF48-878E-2E919B4511F6}" type="sibTrans" cxnId="{E5467078-05DD-884F-95B3-3120B269C152}">
      <dgm:prSet/>
      <dgm:spPr/>
      <dgm:t>
        <a:bodyPr/>
        <a:lstStyle/>
        <a:p>
          <a:endParaRPr lang="en-US"/>
        </a:p>
      </dgm:t>
    </dgm:pt>
    <dgm:pt modelId="{613857AC-9639-9240-A749-48F7D68F1033}">
      <dgm:prSet phldrT="[Text]"/>
      <dgm:spPr/>
      <dgm:t>
        <a:bodyPr/>
        <a:lstStyle/>
        <a:p>
          <a:pPr rtl="0"/>
          <a:r>
            <a:rPr lang="en-US" dirty="0"/>
            <a:t>GOG 218 ICON 7</a:t>
          </a:r>
          <a:r>
            <a:rPr lang="en-US" baseline="30000" dirty="0"/>
            <a:t>3</a:t>
          </a:r>
        </a:p>
      </dgm:t>
    </dgm:pt>
    <dgm:pt modelId="{5B072CFC-2129-F749-A36F-FCB184F5C6F8}" type="parTrans" cxnId="{81A0C0D8-00FD-EF47-9083-F2F49F10EA7B}">
      <dgm:prSet/>
      <dgm:spPr/>
      <dgm:t>
        <a:bodyPr/>
        <a:lstStyle/>
        <a:p>
          <a:endParaRPr lang="en-US"/>
        </a:p>
      </dgm:t>
    </dgm:pt>
    <dgm:pt modelId="{A00D9C73-7ADF-7644-93EB-19E579E10C35}" type="sibTrans" cxnId="{81A0C0D8-00FD-EF47-9083-F2F49F10EA7B}">
      <dgm:prSet/>
      <dgm:spPr/>
      <dgm:t>
        <a:bodyPr/>
        <a:lstStyle/>
        <a:p>
          <a:endParaRPr lang="en-US"/>
        </a:p>
      </dgm:t>
    </dgm:pt>
    <dgm:pt modelId="{4C991D07-30CF-5D4B-83F5-665E4CE7DEE7}">
      <dgm:prSet phldrT="[Text]"/>
      <dgm:spPr/>
      <dgm:t>
        <a:bodyPr/>
        <a:lstStyle/>
        <a:p>
          <a:pPr rtl="0"/>
          <a:r>
            <a:rPr lang="en-US" dirty="0"/>
            <a:t>Olaparib in </a:t>
          </a:r>
          <a:r>
            <a:rPr lang="en-US" dirty="0" err="1"/>
            <a:t>mBRCA</a:t>
          </a:r>
          <a:endParaRPr lang="en-US" dirty="0"/>
        </a:p>
      </dgm:t>
    </dgm:pt>
    <dgm:pt modelId="{46E9BD37-96C2-ED45-89DE-0E05A172C2A6}" type="parTrans" cxnId="{EBFD5277-2C57-0B49-A490-890776E4F65F}">
      <dgm:prSet/>
      <dgm:spPr/>
      <dgm:t>
        <a:bodyPr/>
        <a:lstStyle/>
        <a:p>
          <a:endParaRPr lang="en-US"/>
        </a:p>
      </dgm:t>
    </dgm:pt>
    <dgm:pt modelId="{42EEAD4F-9526-3A49-968A-574A2F756DD4}" type="sibTrans" cxnId="{EBFD5277-2C57-0B49-A490-890776E4F65F}">
      <dgm:prSet/>
      <dgm:spPr/>
      <dgm:t>
        <a:bodyPr/>
        <a:lstStyle/>
        <a:p>
          <a:endParaRPr lang="en-US"/>
        </a:p>
      </dgm:t>
    </dgm:pt>
    <dgm:pt modelId="{BEA28E34-899C-8C49-966C-1C11E202629F}">
      <dgm:prSet phldrT="[Text]"/>
      <dgm:spPr/>
      <dgm:t>
        <a:bodyPr/>
        <a:lstStyle/>
        <a:p>
          <a:pPr rtl="0"/>
          <a:r>
            <a:rPr lang="en-US" dirty="0"/>
            <a:t>22.1 </a:t>
          </a:r>
          <a:r>
            <a:rPr lang="en-US" dirty="0" err="1"/>
            <a:t>mo</a:t>
          </a:r>
          <a:r>
            <a:rPr lang="en-US" dirty="0"/>
            <a:t> VS 16.6 </a:t>
          </a:r>
          <a:r>
            <a:rPr lang="en-US" dirty="0" err="1"/>
            <a:t>mo</a:t>
          </a:r>
          <a:r>
            <a:rPr lang="en-US" dirty="0"/>
            <a:t> in PFS</a:t>
          </a:r>
          <a:r>
            <a:rPr lang="en-US" baseline="30000" dirty="0"/>
            <a:t>4</a:t>
          </a:r>
        </a:p>
      </dgm:t>
    </dgm:pt>
    <dgm:pt modelId="{6F11AB43-0031-BC4B-8FAB-ED199894771E}" type="parTrans" cxnId="{C980F774-8572-6941-9250-6E663F9CE109}">
      <dgm:prSet/>
      <dgm:spPr/>
      <dgm:t>
        <a:bodyPr/>
        <a:lstStyle/>
        <a:p>
          <a:endParaRPr lang="en-US"/>
        </a:p>
      </dgm:t>
    </dgm:pt>
    <dgm:pt modelId="{3B185CBC-2BAD-4144-A71C-9BDA832DB17D}" type="sibTrans" cxnId="{C980F774-8572-6941-9250-6E663F9CE109}">
      <dgm:prSet/>
      <dgm:spPr/>
      <dgm:t>
        <a:bodyPr/>
        <a:lstStyle/>
        <a:p>
          <a:endParaRPr lang="en-US"/>
        </a:p>
      </dgm:t>
    </dgm:pt>
    <dgm:pt modelId="{A4E867FB-D7B3-564C-BC94-8A6CE4927471}">
      <dgm:prSet phldrT="[Text]"/>
      <dgm:spPr/>
      <dgm:t>
        <a:bodyPr/>
        <a:lstStyle/>
        <a:p>
          <a:pPr rtl="0"/>
          <a:r>
            <a:rPr lang="en-US" dirty="0"/>
            <a:t>PAOLA-1</a:t>
          </a:r>
        </a:p>
      </dgm:t>
    </dgm:pt>
    <dgm:pt modelId="{7E8CCAA1-7DDB-2B42-B9ED-FAD9F890CA88}" type="parTrans" cxnId="{96BA4C53-9791-1748-9A76-19BB4CE50C23}">
      <dgm:prSet/>
      <dgm:spPr/>
      <dgm:t>
        <a:bodyPr/>
        <a:lstStyle/>
        <a:p>
          <a:endParaRPr lang="en-US"/>
        </a:p>
      </dgm:t>
    </dgm:pt>
    <dgm:pt modelId="{9C689DFD-0B4D-D04C-972B-A683A09A21AE}" type="sibTrans" cxnId="{96BA4C53-9791-1748-9A76-19BB4CE50C23}">
      <dgm:prSet/>
      <dgm:spPr/>
      <dgm:t>
        <a:bodyPr/>
        <a:lstStyle/>
        <a:p>
          <a:endParaRPr lang="en-US"/>
        </a:p>
      </dgm:t>
    </dgm:pt>
    <dgm:pt modelId="{7E30B409-B4D9-FC47-9D4E-86A396690865}" type="pres">
      <dgm:prSet presAssocID="{107C57E6-B074-2545-B593-2E43698C9C45}" presName="Name0" presStyleCnt="0">
        <dgm:presLayoutVars>
          <dgm:dir/>
          <dgm:resizeHandles val="exact"/>
        </dgm:presLayoutVars>
      </dgm:prSet>
      <dgm:spPr/>
    </dgm:pt>
    <dgm:pt modelId="{BCC357B5-B599-7E44-AF23-BB2929EF5126}" type="pres">
      <dgm:prSet presAssocID="{07B46486-4C91-5449-B62C-0ADF1746CD16}" presName="node" presStyleLbl="node1" presStyleIdx="0" presStyleCnt="4" custScaleX="122557" custScaleY="136359">
        <dgm:presLayoutVars>
          <dgm:bulletEnabled val="1"/>
        </dgm:presLayoutVars>
      </dgm:prSet>
      <dgm:spPr/>
    </dgm:pt>
    <dgm:pt modelId="{E88006F9-650F-0B48-A77D-C49A5153A5D2}" type="pres">
      <dgm:prSet presAssocID="{684B2BAE-156E-884F-9315-9CB164F2410A}" presName="sibTrans" presStyleLbl="sibTrans2D1" presStyleIdx="0" presStyleCnt="3"/>
      <dgm:spPr/>
    </dgm:pt>
    <dgm:pt modelId="{FB212108-F707-374F-A772-C49F87DF9185}" type="pres">
      <dgm:prSet presAssocID="{684B2BAE-156E-884F-9315-9CB164F2410A}" presName="connectorText" presStyleLbl="sibTrans2D1" presStyleIdx="0" presStyleCnt="3"/>
      <dgm:spPr/>
    </dgm:pt>
    <dgm:pt modelId="{E4EC5A91-5C86-7D4C-9B30-460EDC085351}" type="pres">
      <dgm:prSet presAssocID="{62500D33-5E2E-DD49-8CC8-8DC33934B30A}" presName="node" presStyleLbl="node1" presStyleIdx="1" presStyleCnt="4" custScaleX="126939" custScaleY="135102">
        <dgm:presLayoutVars>
          <dgm:bulletEnabled val="1"/>
        </dgm:presLayoutVars>
      </dgm:prSet>
      <dgm:spPr/>
    </dgm:pt>
    <dgm:pt modelId="{D8B90414-AE71-4E4E-ACD9-6EE39E89EA2B}" type="pres">
      <dgm:prSet presAssocID="{0AC569F9-7DF2-E54F-A4B2-1E90FC37E46B}" presName="sibTrans" presStyleLbl="sibTrans2D1" presStyleIdx="1" presStyleCnt="3"/>
      <dgm:spPr/>
    </dgm:pt>
    <dgm:pt modelId="{BBF9917A-A054-7E49-9DAF-1FE94B5ADAC5}" type="pres">
      <dgm:prSet presAssocID="{0AC569F9-7DF2-E54F-A4B2-1E90FC37E46B}" presName="connectorText" presStyleLbl="sibTrans2D1" presStyleIdx="1" presStyleCnt="3"/>
      <dgm:spPr/>
    </dgm:pt>
    <dgm:pt modelId="{D8C2ECC5-B319-6743-B41F-C6B22CB0E1FD}" type="pres">
      <dgm:prSet presAssocID="{E7D817FE-66EF-9745-B5F4-5506227CF02F}" presName="node" presStyleLbl="node1" presStyleIdx="2" presStyleCnt="4" custScaleX="126954" custScaleY="143537">
        <dgm:presLayoutVars>
          <dgm:bulletEnabled val="1"/>
        </dgm:presLayoutVars>
      </dgm:prSet>
      <dgm:spPr/>
    </dgm:pt>
    <dgm:pt modelId="{E278BA65-36B4-2740-B186-71BEF087A2A0}" type="pres">
      <dgm:prSet presAssocID="{6F121268-B9DA-004F-BF82-06848947A24B}" presName="sibTrans" presStyleLbl="sibTrans2D1" presStyleIdx="2" presStyleCnt="3"/>
      <dgm:spPr/>
    </dgm:pt>
    <dgm:pt modelId="{3E247901-4E3A-CE44-B7A4-5586051E4EDF}" type="pres">
      <dgm:prSet presAssocID="{6F121268-B9DA-004F-BF82-06848947A24B}" presName="connectorText" presStyleLbl="sibTrans2D1" presStyleIdx="2" presStyleCnt="3"/>
      <dgm:spPr/>
    </dgm:pt>
    <dgm:pt modelId="{08E15185-4798-9440-A2F6-B1141C6B64A5}" type="pres">
      <dgm:prSet presAssocID="{4C991D07-30CF-5D4B-83F5-665E4CE7DEE7}" presName="node" presStyleLbl="node1" presStyleIdx="3" presStyleCnt="4" custScaleX="121018" custScaleY="141770">
        <dgm:presLayoutVars>
          <dgm:bulletEnabled val="1"/>
        </dgm:presLayoutVars>
      </dgm:prSet>
      <dgm:spPr/>
    </dgm:pt>
  </dgm:ptLst>
  <dgm:cxnLst>
    <dgm:cxn modelId="{33BD6A01-D066-2D4D-AAA7-B9F791F78573}" srcId="{107C57E6-B074-2545-B593-2E43698C9C45}" destId="{E7D817FE-66EF-9745-B5F4-5506227CF02F}" srcOrd="2" destOrd="0" parTransId="{AA0EFF9F-77E1-3D44-863D-EB3DC4CFF757}" sibTransId="{6F121268-B9DA-004F-BF82-06848947A24B}"/>
    <dgm:cxn modelId="{9E55FB01-21DB-7F4E-83D1-FD5948EBD666}" type="presOf" srcId="{3217804E-FCE6-A047-9C1C-03F18C6F7C12}" destId="{E4EC5A91-5C86-7D4C-9B30-460EDC085351}" srcOrd="0" destOrd="1" presId="urn:microsoft.com/office/officeart/2005/8/layout/process1"/>
    <dgm:cxn modelId="{10BD960C-AA21-F945-A354-0FAF918BA816}" type="presOf" srcId="{A4E867FB-D7B3-564C-BC94-8A6CE4927471}" destId="{08E15185-4798-9440-A2F6-B1141C6B64A5}" srcOrd="0" destOrd="2" presId="urn:microsoft.com/office/officeart/2005/8/layout/process1"/>
    <dgm:cxn modelId="{83FD132C-6C6D-164F-97EB-3D8F21543D96}" type="presOf" srcId="{2539BBFA-0CE7-ED48-A15A-A0A866D9CFA5}" destId="{E4EC5A91-5C86-7D4C-9B30-460EDC085351}" srcOrd="0" destOrd="2" presId="urn:microsoft.com/office/officeart/2005/8/layout/process1"/>
    <dgm:cxn modelId="{BA11BE3C-CB5D-5244-9858-4D17928283B7}" type="presOf" srcId="{107C57E6-B074-2545-B593-2E43698C9C45}" destId="{7E30B409-B4D9-FC47-9D4E-86A396690865}" srcOrd="0" destOrd="0" presId="urn:microsoft.com/office/officeart/2005/8/layout/process1"/>
    <dgm:cxn modelId="{E1320C46-DAF5-FE44-BFA1-4C92063114C6}" srcId="{07B46486-4C91-5449-B62C-0ADF1746CD16}" destId="{C6E2FE30-F23A-8248-A8FF-2CDB3130971F}" srcOrd="0" destOrd="0" parTransId="{ED284F0F-D480-3142-900D-109DD80FF7DC}" sibTransId="{CB6CDB1E-93A2-BF46-BE4D-82BE9891CA87}"/>
    <dgm:cxn modelId="{ACA16849-A69C-1E4C-B9B7-BB9871CE08B8}" type="presOf" srcId="{4C991D07-30CF-5D4B-83F5-665E4CE7DEE7}" destId="{08E15185-4798-9440-A2F6-B1141C6B64A5}" srcOrd="0" destOrd="0" presId="urn:microsoft.com/office/officeart/2005/8/layout/process1"/>
    <dgm:cxn modelId="{96E56A51-6BC6-DA4D-B6F2-5720085942D3}" srcId="{107C57E6-B074-2545-B593-2E43698C9C45}" destId="{07B46486-4C91-5449-B62C-0ADF1746CD16}" srcOrd="0" destOrd="0" parTransId="{FF18C419-300A-AD4F-83F7-C5058819DDA3}" sibTransId="{684B2BAE-156E-884F-9315-9CB164F2410A}"/>
    <dgm:cxn modelId="{96BA4C53-9791-1748-9A76-19BB4CE50C23}" srcId="{4C991D07-30CF-5D4B-83F5-665E4CE7DEE7}" destId="{A4E867FB-D7B3-564C-BC94-8A6CE4927471}" srcOrd="1" destOrd="0" parTransId="{7E8CCAA1-7DDB-2B42-B9ED-FAD9F890CA88}" sibTransId="{9C689DFD-0B4D-D04C-972B-A683A09A21AE}"/>
    <dgm:cxn modelId="{AFD4265A-122F-BE42-B5C1-BFDD9DC39EF2}" srcId="{62500D33-5E2E-DD49-8CC8-8DC33934B30A}" destId="{2539BBFA-0CE7-ED48-A15A-A0A866D9CFA5}" srcOrd="1" destOrd="0" parTransId="{3EAEE33A-906E-034B-B73F-73F78BD24804}" sibTransId="{8CBD0074-9A2C-8148-A12E-B52043E220FF}"/>
    <dgm:cxn modelId="{B9B6415B-29D4-0144-871C-F89E435A3F12}" type="presOf" srcId="{613857AC-9639-9240-A749-48F7D68F1033}" destId="{D8C2ECC5-B319-6743-B41F-C6B22CB0E1FD}" srcOrd="0" destOrd="2" presId="urn:microsoft.com/office/officeart/2005/8/layout/process1"/>
    <dgm:cxn modelId="{72150160-1A84-C543-AEC3-8179E1CBA25E}" type="presOf" srcId="{6F121268-B9DA-004F-BF82-06848947A24B}" destId="{3E247901-4E3A-CE44-B7A4-5586051E4EDF}" srcOrd="1" destOrd="0" presId="urn:microsoft.com/office/officeart/2005/8/layout/process1"/>
    <dgm:cxn modelId="{C980F774-8572-6941-9250-6E663F9CE109}" srcId="{4C991D07-30CF-5D4B-83F5-665E4CE7DEE7}" destId="{BEA28E34-899C-8C49-966C-1C11E202629F}" srcOrd="0" destOrd="0" parTransId="{6F11AB43-0031-BC4B-8FAB-ED199894771E}" sibTransId="{3B185CBC-2BAD-4144-A71C-9BDA832DB17D}"/>
    <dgm:cxn modelId="{EBFD5277-2C57-0B49-A490-890776E4F65F}" srcId="{107C57E6-B074-2545-B593-2E43698C9C45}" destId="{4C991D07-30CF-5D4B-83F5-665E4CE7DEE7}" srcOrd="3" destOrd="0" parTransId="{46E9BD37-96C2-ED45-89DE-0E05A172C2A6}" sibTransId="{42EEAD4F-9526-3A49-968A-574A2F756DD4}"/>
    <dgm:cxn modelId="{E5467078-05DD-884F-95B3-3120B269C152}" srcId="{E7D817FE-66EF-9745-B5F4-5506227CF02F}" destId="{6FEFDAA6-FA45-FB41-99B2-7F1F6EB55FFA}" srcOrd="0" destOrd="0" parTransId="{35964CC1-9A8D-B145-BE65-33131B128D02}" sibTransId="{37C82B31-AC2C-AF48-878E-2E919B4511F6}"/>
    <dgm:cxn modelId="{3930507A-AC39-544B-87BC-A1CCB41DB7D1}" srcId="{62500D33-5E2E-DD49-8CC8-8DC33934B30A}" destId="{3217804E-FCE6-A047-9C1C-03F18C6F7C12}" srcOrd="0" destOrd="0" parTransId="{1D9340CE-CB5C-154A-9D9D-23DBDF966E6F}" sibTransId="{02C9CEE4-456D-F141-823E-1211D439B466}"/>
    <dgm:cxn modelId="{CA76B7AD-5470-CD41-9DD1-FFAF4D17CAD8}" type="presOf" srcId="{0AC569F9-7DF2-E54F-A4B2-1E90FC37E46B}" destId="{BBF9917A-A054-7E49-9DAF-1FE94B5ADAC5}" srcOrd="1" destOrd="0" presId="urn:microsoft.com/office/officeart/2005/8/layout/process1"/>
    <dgm:cxn modelId="{7F6A99B4-962C-9048-82EE-72D789456C12}" srcId="{107C57E6-B074-2545-B593-2E43698C9C45}" destId="{62500D33-5E2E-DD49-8CC8-8DC33934B30A}" srcOrd="1" destOrd="0" parTransId="{D9E62203-2F01-ED4E-B3E0-1C177DE1CBD0}" sibTransId="{0AC569F9-7DF2-E54F-A4B2-1E90FC37E46B}"/>
    <dgm:cxn modelId="{59F562BE-CDD8-DC47-954E-0928ACFBB12A}" type="presOf" srcId="{6FEFDAA6-FA45-FB41-99B2-7F1F6EB55FFA}" destId="{D8C2ECC5-B319-6743-B41F-C6B22CB0E1FD}" srcOrd="0" destOrd="1" presId="urn:microsoft.com/office/officeart/2005/8/layout/process1"/>
    <dgm:cxn modelId="{FA032DD8-959C-5048-A09D-A438922B6A85}" type="presOf" srcId="{E7D817FE-66EF-9745-B5F4-5506227CF02F}" destId="{D8C2ECC5-B319-6743-B41F-C6B22CB0E1FD}" srcOrd="0" destOrd="0" presId="urn:microsoft.com/office/officeart/2005/8/layout/process1"/>
    <dgm:cxn modelId="{81A0C0D8-00FD-EF47-9083-F2F49F10EA7B}" srcId="{E7D817FE-66EF-9745-B5F4-5506227CF02F}" destId="{613857AC-9639-9240-A749-48F7D68F1033}" srcOrd="1" destOrd="0" parTransId="{5B072CFC-2129-F749-A36F-FCB184F5C6F8}" sibTransId="{A00D9C73-7ADF-7644-93EB-19E579E10C35}"/>
    <dgm:cxn modelId="{86B62CDF-FA91-6F4D-B49E-E8E0CEDC9F60}" type="presOf" srcId="{6F121268-B9DA-004F-BF82-06848947A24B}" destId="{E278BA65-36B4-2740-B186-71BEF087A2A0}" srcOrd="0" destOrd="0" presId="urn:microsoft.com/office/officeart/2005/8/layout/process1"/>
    <dgm:cxn modelId="{EE0F86DF-0B8B-E14D-A4B5-6520E9C0AD71}" type="presOf" srcId="{BEA28E34-899C-8C49-966C-1C11E202629F}" destId="{08E15185-4798-9440-A2F6-B1141C6B64A5}" srcOrd="0" destOrd="1" presId="urn:microsoft.com/office/officeart/2005/8/layout/process1"/>
    <dgm:cxn modelId="{7ED087F0-F12E-484E-8F04-DC2F8B7E3647}" type="presOf" srcId="{07B46486-4C91-5449-B62C-0ADF1746CD16}" destId="{BCC357B5-B599-7E44-AF23-BB2929EF5126}" srcOrd="0" destOrd="0" presId="urn:microsoft.com/office/officeart/2005/8/layout/process1"/>
    <dgm:cxn modelId="{CFEE1BF2-05AB-4C48-A870-A103C2A8FF79}" type="presOf" srcId="{684B2BAE-156E-884F-9315-9CB164F2410A}" destId="{E88006F9-650F-0B48-A77D-C49A5153A5D2}" srcOrd="0" destOrd="0" presId="urn:microsoft.com/office/officeart/2005/8/layout/process1"/>
    <dgm:cxn modelId="{E30010F3-D4CE-7E4C-9662-3700E4C99CF2}" type="presOf" srcId="{C6E2FE30-F23A-8248-A8FF-2CDB3130971F}" destId="{BCC357B5-B599-7E44-AF23-BB2929EF5126}" srcOrd="0" destOrd="1" presId="urn:microsoft.com/office/officeart/2005/8/layout/process1"/>
    <dgm:cxn modelId="{33CD02F6-BD08-934B-A3CA-1EAA4E14FBF3}" type="presOf" srcId="{684B2BAE-156E-884F-9315-9CB164F2410A}" destId="{FB212108-F707-374F-A772-C49F87DF9185}" srcOrd="1" destOrd="0" presId="urn:microsoft.com/office/officeart/2005/8/layout/process1"/>
    <dgm:cxn modelId="{5E3D3FF6-55E0-7340-8FBF-B6E57EE55B98}" type="presOf" srcId="{0AC569F9-7DF2-E54F-A4B2-1E90FC37E46B}" destId="{D8B90414-AE71-4E4E-ACD9-6EE39E89EA2B}" srcOrd="0" destOrd="0" presId="urn:microsoft.com/office/officeart/2005/8/layout/process1"/>
    <dgm:cxn modelId="{0EBECCFA-B96A-BB43-B5F4-3B7D15DA9410}" type="presOf" srcId="{62500D33-5E2E-DD49-8CC8-8DC33934B30A}" destId="{E4EC5A91-5C86-7D4C-9B30-460EDC085351}" srcOrd="0" destOrd="0" presId="urn:microsoft.com/office/officeart/2005/8/layout/process1"/>
    <dgm:cxn modelId="{811A7A26-8E51-954E-AEA6-DF13BF5B50F7}" type="presParOf" srcId="{7E30B409-B4D9-FC47-9D4E-86A396690865}" destId="{BCC357B5-B599-7E44-AF23-BB2929EF5126}" srcOrd="0" destOrd="0" presId="urn:microsoft.com/office/officeart/2005/8/layout/process1"/>
    <dgm:cxn modelId="{28223F5E-5160-6949-97A9-99071F7526F1}" type="presParOf" srcId="{7E30B409-B4D9-FC47-9D4E-86A396690865}" destId="{E88006F9-650F-0B48-A77D-C49A5153A5D2}" srcOrd="1" destOrd="0" presId="urn:microsoft.com/office/officeart/2005/8/layout/process1"/>
    <dgm:cxn modelId="{6ACCAF2B-BD55-A347-9C34-3E8D22BD7407}" type="presParOf" srcId="{E88006F9-650F-0B48-A77D-C49A5153A5D2}" destId="{FB212108-F707-374F-A772-C49F87DF9185}" srcOrd="0" destOrd="0" presId="urn:microsoft.com/office/officeart/2005/8/layout/process1"/>
    <dgm:cxn modelId="{E4B07F8D-5B22-3748-B981-2D08C32DF132}" type="presParOf" srcId="{7E30B409-B4D9-FC47-9D4E-86A396690865}" destId="{E4EC5A91-5C86-7D4C-9B30-460EDC085351}" srcOrd="2" destOrd="0" presId="urn:microsoft.com/office/officeart/2005/8/layout/process1"/>
    <dgm:cxn modelId="{1E156633-AC67-B34D-9944-B5D495249C87}" type="presParOf" srcId="{7E30B409-B4D9-FC47-9D4E-86A396690865}" destId="{D8B90414-AE71-4E4E-ACD9-6EE39E89EA2B}" srcOrd="3" destOrd="0" presId="urn:microsoft.com/office/officeart/2005/8/layout/process1"/>
    <dgm:cxn modelId="{A454DEB1-7EE3-5B4A-9C6B-4F4427C3A5C5}" type="presParOf" srcId="{D8B90414-AE71-4E4E-ACD9-6EE39E89EA2B}" destId="{BBF9917A-A054-7E49-9DAF-1FE94B5ADAC5}" srcOrd="0" destOrd="0" presId="urn:microsoft.com/office/officeart/2005/8/layout/process1"/>
    <dgm:cxn modelId="{58429419-F3F2-574A-BC98-4669ADB82E99}" type="presParOf" srcId="{7E30B409-B4D9-FC47-9D4E-86A396690865}" destId="{D8C2ECC5-B319-6743-B41F-C6B22CB0E1FD}" srcOrd="4" destOrd="0" presId="urn:microsoft.com/office/officeart/2005/8/layout/process1"/>
    <dgm:cxn modelId="{53A08D9C-3BD8-0741-8AB0-585FA582C08E}" type="presParOf" srcId="{7E30B409-B4D9-FC47-9D4E-86A396690865}" destId="{E278BA65-36B4-2740-B186-71BEF087A2A0}" srcOrd="5" destOrd="0" presId="urn:microsoft.com/office/officeart/2005/8/layout/process1"/>
    <dgm:cxn modelId="{813DD37A-F6AB-8249-8B59-8A838C97FD86}" type="presParOf" srcId="{E278BA65-36B4-2740-B186-71BEF087A2A0}" destId="{3E247901-4E3A-CE44-B7A4-5586051E4EDF}" srcOrd="0" destOrd="0" presId="urn:microsoft.com/office/officeart/2005/8/layout/process1"/>
    <dgm:cxn modelId="{5B8B1A56-0EC1-CC44-81F6-58C270E1DF30}" type="presParOf" srcId="{7E30B409-B4D9-FC47-9D4E-86A396690865}" destId="{08E15185-4798-9440-A2F6-B1141C6B64A5}"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7C57E6-B074-2545-B593-2E43698C9C45}" type="doc">
      <dgm:prSet loTypeId="urn:microsoft.com/office/officeart/2005/8/layout/process1" loCatId="" qsTypeId="urn:microsoft.com/office/officeart/2005/8/quickstyle/simple1" qsCatId="simple" csTypeId="urn:microsoft.com/office/officeart/2005/8/colors/accent1_2" csCatId="accent1" phldr="1"/>
      <dgm:spPr/>
    </dgm:pt>
    <dgm:pt modelId="{07B46486-4C91-5449-B62C-0ADF1746CD16}">
      <dgm:prSet phldrT="[Text]"/>
      <dgm:spPr/>
      <dgm:t>
        <a:bodyPr/>
        <a:lstStyle/>
        <a:p>
          <a:pPr rtl="0"/>
          <a:r>
            <a:rPr lang="en-US" dirty="0"/>
            <a:t>Optimal Surgery R0</a:t>
          </a:r>
        </a:p>
      </dgm:t>
    </dgm:pt>
    <dgm:pt modelId="{FF18C419-300A-AD4F-83F7-C5058819DDA3}" type="parTrans" cxnId="{96E56A51-6BC6-DA4D-B6F2-5720085942D3}">
      <dgm:prSet/>
      <dgm:spPr/>
      <dgm:t>
        <a:bodyPr/>
        <a:lstStyle/>
        <a:p>
          <a:endParaRPr lang="en-US"/>
        </a:p>
      </dgm:t>
    </dgm:pt>
    <dgm:pt modelId="{684B2BAE-156E-884F-9315-9CB164F2410A}" type="sibTrans" cxnId="{96E56A51-6BC6-DA4D-B6F2-5720085942D3}">
      <dgm:prSet/>
      <dgm:spPr/>
      <dgm:t>
        <a:bodyPr/>
        <a:lstStyle/>
        <a:p>
          <a:endParaRPr lang="en-US"/>
        </a:p>
      </dgm:t>
    </dgm:pt>
    <dgm:pt modelId="{62500D33-5E2E-DD49-8CC8-8DC33934B30A}">
      <dgm:prSet phldrT="[Text]"/>
      <dgm:spPr/>
      <dgm:t>
        <a:bodyPr/>
        <a:lstStyle/>
        <a:p>
          <a:pPr rtl="0"/>
          <a:r>
            <a:rPr lang="en-US" dirty="0"/>
            <a:t>Carbo Taxol Doublet</a:t>
          </a:r>
        </a:p>
      </dgm:t>
    </dgm:pt>
    <dgm:pt modelId="{D9E62203-2F01-ED4E-B3E0-1C177DE1CBD0}" type="parTrans" cxnId="{7F6A99B4-962C-9048-82EE-72D789456C12}">
      <dgm:prSet/>
      <dgm:spPr/>
      <dgm:t>
        <a:bodyPr/>
        <a:lstStyle/>
        <a:p>
          <a:endParaRPr lang="en-US"/>
        </a:p>
      </dgm:t>
    </dgm:pt>
    <dgm:pt modelId="{0AC569F9-7DF2-E54F-A4B2-1E90FC37E46B}" type="sibTrans" cxnId="{7F6A99B4-962C-9048-82EE-72D789456C12}">
      <dgm:prSet/>
      <dgm:spPr/>
      <dgm:t>
        <a:bodyPr/>
        <a:lstStyle/>
        <a:p>
          <a:endParaRPr lang="en-US"/>
        </a:p>
      </dgm:t>
    </dgm:pt>
    <dgm:pt modelId="{E7D817FE-66EF-9745-B5F4-5506227CF02F}">
      <dgm:prSet phldrT="[Text]"/>
      <dgm:spPr/>
      <dgm:t>
        <a:bodyPr/>
        <a:lstStyle/>
        <a:p>
          <a:pPr rtl="0"/>
          <a:r>
            <a:rPr lang="en-US" dirty="0"/>
            <a:t>Carbo Taxol + BEVACIZUMAB</a:t>
          </a:r>
        </a:p>
      </dgm:t>
    </dgm:pt>
    <dgm:pt modelId="{AA0EFF9F-77E1-3D44-863D-EB3DC4CFF757}" type="parTrans" cxnId="{33BD6A01-D066-2D4D-AAA7-B9F791F78573}">
      <dgm:prSet/>
      <dgm:spPr/>
      <dgm:t>
        <a:bodyPr/>
        <a:lstStyle/>
        <a:p>
          <a:endParaRPr lang="en-US"/>
        </a:p>
      </dgm:t>
    </dgm:pt>
    <dgm:pt modelId="{6F121268-B9DA-004F-BF82-06848947A24B}" type="sibTrans" cxnId="{33BD6A01-D066-2D4D-AAA7-B9F791F78573}">
      <dgm:prSet/>
      <dgm:spPr/>
      <dgm:t>
        <a:bodyPr/>
        <a:lstStyle/>
        <a:p>
          <a:endParaRPr lang="en-US"/>
        </a:p>
      </dgm:t>
    </dgm:pt>
    <dgm:pt modelId="{C6E2FE30-F23A-8248-A8FF-2CDB3130971F}">
      <dgm:prSet phldrT="[Text]"/>
      <dgm:spPr/>
      <dgm:t>
        <a:bodyPr/>
        <a:lstStyle/>
        <a:p>
          <a:pPr rtl="0"/>
          <a:r>
            <a:rPr lang="en-US" dirty="0"/>
            <a:t>Median Survival doubled 17 </a:t>
          </a:r>
          <a:r>
            <a:rPr lang="en-US" dirty="0" err="1"/>
            <a:t>mo</a:t>
          </a:r>
          <a:r>
            <a:rPr lang="en-US" dirty="0"/>
            <a:t> to 39 mo</a:t>
          </a:r>
          <a:r>
            <a:rPr lang="en-US" baseline="30000" dirty="0"/>
            <a:t>1</a:t>
          </a:r>
        </a:p>
      </dgm:t>
    </dgm:pt>
    <dgm:pt modelId="{ED284F0F-D480-3142-900D-109DD80FF7DC}" type="parTrans" cxnId="{E1320C46-DAF5-FE44-BFA1-4C92063114C6}">
      <dgm:prSet/>
      <dgm:spPr/>
      <dgm:t>
        <a:bodyPr/>
        <a:lstStyle/>
        <a:p>
          <a:endParaRPr lang="en-US"/>
        </a:p>
      </dgm:t>
    </dgm:pt>
    <dgm:pt modelId="{CB6CDB1E-93A2-BF46-BE4D-82BE9891CA87}" type="sibTrans" cxnId="{E1320C46-DAF5-FE44-BFA1-4C92063114C6}">
      <dgm:prSet/>
      <dgm:spPr/>
      <dgm:t>
        <a:bodyPr/>
        <a:lstStyle/>
        <a:p>
          <a:endParaRPr lang="en-US"/>
        </a:p>
      </dgm:t>
    </dgm:pt>
    <dgm:pt modelId="{3217804E-FCE6-A047-9C1C-03F18C6F7C12}">
      <dgm:prSet/>
      <dgm:spPr/>
      <dgm:t>
        <a:bodyPr/>
        <a:lstStyle/>
        <a:p>
          <a:pPr rtl="0"/>
          <a:r>
            <a:rPr lang="en-US" dirty="0"/>
            <a:t>38 </a:t>
          </a:r>
          <a:r>
            <a:rPr lang="en-US" dirty="0" err="1"/>
            <a:t>mo</a:t>
          </a:r>
          <a:r>
            <a:rPr lang="en-US" dirty="0"/>
            <a:t> VS 24 </a:t>
          </a:r>
          <a:r>
            <a:rPr lang="en-US" dirty="0" err="1"/>
            <a:t>mo</a:t>
          </a:r>
          <a:r>
            <a:rPr lang="en-US" dirty="0"/>
            <a:t> OS for </a:t>
          </a:r>
          <a:r>
            <a:rPr lang="en-US" dirty="0" err="1"/>
            <a:t>Cisplat</a:t>
          </a:r>
          <a:r>
            <a:rPr lang="en-US" dirty="0"/>
            <a:t> + Cytoxan</a:t>
          </a:r>
        </a:p>
      </dgm:t>
    </dgm:pt>
    <dgm:pt modelId="{1D9340CE-CB5C-154A-9D9D-23DBDF966E6F}" type="parTrans" cxnId="{3930507A-AC39-544B-87BC-A1CCB41DB7D1}">
      <dgm:prSet/>
      <dgm:spPr/>
      <dgm:t>
        <a:bodyPr/>
        <a:lstStyle/>
        <a:p>
          <a:endParaRPr lang="en-US"/>
        </a:p>
      </dgm:t>
    </dgm:pt>
    <dgm:pt modelId="{02C9CEE4-456D-F141-823E-1211D439B466}" type="sibTrans" cxnId="{3930507A-AC39-544B-87BC-A1CCB41DB7D1}">
      <dgm:prSet/>
      <dgm:spPr/>
      <dgm:t>
        <a:bodyPr/>
        <a:lstStyle/>
        <a:p>
          <a:endParaRPr lang="en-US"/>
        </a:p>
      </dgm:t>
    </dgm:pt>
    <dgm:pt modelId="{2539BBFA-0CE7-ED48-A15A-A0A866D9CFA5}">
      <dgm:prSet/>
      <dgm:spPr/>
      <dgm:t>
        <a:bodyPr/>
        <a:lstStyle/>
        <a:p>
          <a:pPr rtl="0"/>
          <a:r>
            <a:rPr lang="en-US" dirty="0"/>
            <a:t>GOG 158 GOG 111</a:t>
          </a:r>
          <a:r>
            <a:rPr lang="en-US" baseline="30000" dirty="0"/>
            <a:t>2</a:t>
          </a:r>
        </a:p>
      </dgm:t>
    </dgm:pt>
    <dgm:pt modelId="{3EAEE33A-906E-034B-B73F-73F78BD24804}" type="parTrans" cxnId="{AFD4265A-122F-BE42-B5C1-BFDD9DC39EF2}">
      <dgm:prSet/>
      <dgm:spPr/>
      <dgm:t>
        <a:bodyPr/>
        <a:lstStyle/>
        <a:p>
          <a:endParaRPr lang="en-US"/>
        </a:p>
      </dgm:t>
    </dgm:pt>
    <dgm:pt modelId="{8CBD0074-9A2C-8148-A12E-B52043E220FF}" type="sibTrans" cxnId="{AFD4265A-122F-BE42-B5C1-BFDD9DC39EF2}">
      <dgm:prSet/>
      <dgm:spPr/>
      <dgm:t>
        <a:bodyPr/>
        <a:lstStyle/>
        <a:p>
          <a:endParaRPr lang="en-US"/>
        </a:p>
      </dgm:t>
    </dgm:pt>
    <dgm:pt modelId="{6FEFDAA6-FA45-FB41-99B2-7F1F6EB55FFA}">
      <dgm:prSet phldrT="[Text]"/>
      <dgm:spPr/>
      <dgm:t>
        <a:bodyPr/>
        <a:lstStyle/>
        <a:p>
          <a:pPr rtl="0"/>
          <a:r>
            <a:rPr lang="en-US" dirty="0"/>
            <a:t>14.1 </a:t>
          </a:r>
          <a:r>
            <a:rPr lang="en-US" dirty="0" err="1"/>
            <a:t>mo</a:t>
          </a:r>
          <a:r>
            <a:rPr lang="en-US" dirty="0"/>
            <a:t> VS 10.3 </a:t>
          </a:r>
          <a:r>
            <a:rPr lang="en-US" dirty="0" err="1"/>
            <a:t>mo</a:t>
          </a:r>
          <a:r>
            <a:rPr lang="en-US" dirty="0"/>
            <a:t> PFS</a:t>
          </a:r>
        </a:p>
      </dgm:t>
    </dgm:pt>
    <dgm:pt modelId="{35964CC1-9A8D-B145-BE65-33131B128D02}" type="parTrans" cxnId="{E5467078-05DD-884F-95B3-3120B269C152}">
      <dgm:prSet/>
      <dgm:spPr/>
      <dgm:t>
        <a:bodyPr/>
        <a:lstStyle/>
        <a:p>
          <a:endParaRPr lang="en-US"/>
        </a:p>
      </dgm:t>
    </dgm:pt>
    <dgm:pt modelId="{37C82B31-AC2C-AF48-878E-2E919B4511F6}" type="sibTrans" cxnId="{E5467078-05DD-884F-95B3-3120B269C152}">
      <dgm:prSet/>
      <dgm:spPr/>
      <dgm:t>
        <a:bodyPr/>
        <a:lstStyle/>
        <a:p>
          <a:endParaRPr lang="en-US"/>
        </a:p>
      </dgm:t>
    </dgm:pt>
    <dgm:pt modelId="{613857AC-9639-9240-A749-48F7D68F1033}">
      <dgm:prSet phldrT="[Text]"/>
      <dgm:spPr/>
      <dgm:t>
        <a:bodyPr/>
        <a:lstStyle/>
        <a:p>
          <a:pPr rtl="0"/>
          <a:r>
            <a:rPr lang="en-US" dirty="0"/>
            <a:t>GOG 218 ICON 7</a:t>
          </a:r>
          <a:r>
            <a:rPr lang="en-US" baseline="30000" dirty="0"/>
            <a:t>3</a:t>
          </a:r>
        </a:p>
      </dgm:t>
    </dgm:pt>
    <dgm:pt modelId="{5B072CFC-2129-F749-A36F-FCB184F5C6F8}" type="parTrans" cxnId="{81A0C0D8-00FD-EF47-9083-F2F49F10EA7B}">
      <dgm:prSet/>
      <dgm:spPr/>
      <dgm:t>
        <a:bodyPr/>
        <a:lstStyle/>
        <a:p>
          <a:endParaRPr lang="en-US"/>
        </a:p>
      </dgm:t>
    </dgm:pt>
    <dgm:pt modelId="{A00D9C73-7ADF-7644-93EB-19E579E10C35}" type="sibTrans" cxnId="{81A0C0D8-00FD-EF47-9083-F2F49F10EA7B}">
      <dgm:prSet/>
      <dgm:spPr/>
      <dgm:t>
        <a:bodyPr/>
        <a:lstStyle/>
        <a:p>
          <a:endParaRPr lang="en-US"/>
        </a:p>
      </dgm:t>
    </dgm:pt>
    <dgm:pt modelId="{4C991D07-30CF-5D4B-83F5-665E4CE7DEE7}">
      <dgm:prSet phldrT="[Text]"/>
      <dgm:spPr/>
      <dgm:t>
        <a:bodyPr/>
        <a:lstStyle/>
        <a:p>
          <a:pPr rtl="0"/>
          <a:r>
            <a:rPr lang="en-US" dirty="0"/>
            <a:t>Olaparib in </a:t>
          </a:r>
          <a:r>
            <a:rPr lang="en-US" dirty="0" err="1"/>
            <a:t>mBRCA</a:t>
          </a:r>
          <a:endParaRPr lang="en-US" dirty="0"/>
        </a:p>
      </dgm:t>
    </dgm:pt>
    <dgm:pt modelId="{46E9BD37-96C2-ED45-89DE-0E05A172C2A6}" type="parTrans" cxnId="{EBFD5277-2C57-0B49-A490-890776E4F65F}">
      <dgm:prSet/>
      <dgm:spPr/>
      <dgm:t>
        <a:bodyPr/>
        <a:lstStyle/>
        <a:p>
          <a:endParaRPr lang="en-US"/>
        </a:p>
      </dgm:t>
    </dgm:pt>
    <dgm:pt modelId="{42EEAD4F-9526-3A49-968A-574A2F756DD4}" type="sibTrans" cxnId="{EBFD5277-2C57-0B49-A490-890776E4F65F}">
      <dgm:prSet/>
      <dgm:spPr/>
      <dgm:t>
        <a:bodyPr/>
        <a:lstStyle/>
        <a:p>
          <a:endParaRPr lang="en-US"/>
        </a:p>
      </dgm:t>
    </dgm:pt>
    <dgm:pt modelId="{BEA28E34-899C-8C49-966C-1C11E202629F}">
      <dgm:prSet phldrT="[Text]"/>
      <dgm:spPr/>
      <dgm:t>
        <a:bodyPr/>
        <a:lstStyle/>
        <a:p>
          <a:pPr rtl="0"/>
          <a:r>
            <a:rPr lang="en-US" dirty="0"/>
            <a:t>22.1 </a:t>
          </a:r>
          <a:r>
            <a:rPr lang="en-US" dirty="0" err="1"/>
            <a:t>mo</a:t>
          </a:r>
          <a:r>
            <a:rPr lang="en-US" dirty="0"/>
            <a:t> VS 16.6 </a:t>
          </a:r>
          <a:r>
            <a:rPr lang="en-US" dirty="0" err="1"/>
            <a:t>mo</a:t>
          </a:r>
          <a:r>
            <a:rPr lang="en-US" dirty="0"/>
            <a:t> in PFS</a:t>
          </a:r>
          <a:r>
            <a:rPr lang="en-US" baseline="30000" dirty="0"/>
            <a:t>4</a:t>
          </a:r>
        </a:p>
      </dgm:t>
    </dgm:pt>
    <dgm:pt modelId="{6F11AB43-0031-BC4B-8FAB-ED199894771E}" type="parTrans" cxnId="{C980F774-8572-6941-9250-6E663F9CE109}">
      <dgm:prSet/>
      <dgm:spPr/>
      <dgm:t>
        <a:bodyPr/>
        <a:lstStyle/>
        <a:p>
          <a:endParaRPr lang="en-US"/>
        </a:p>
      </dgm:t>
    </dgm:pt>
    <dgm:pt modelId="{3B185CBC-2BAD-4144-A71C-9BDA832DB17D}" type="sibTrans" cxnId="{C980F774-8572-6941-9250-6E663F9CE109}">
      <dgm:prSet/>
      <dgm:spPr/>
      <dgm:t>
        <a:bodyPr/>
        <a:lstStyle/>
        <a:p>
          <a:endParaRPr lang="en-US"/>
        </a:p>
      </dgm:t>
    </dgm:pt>
    <dgm:pt modelId="{A4E867FB-D7B3-564C-BC94-8A6CE4927471}">
      <dgm:prSet phldrT="[Text]"/>
      <dgm:spPr/>
      <dgm:t>
        <a:bodyPr/>
        <a:lstStyle/>
        <a:p>
          <a:pPr rtl="0"/>
          <a:r>
            <a:rPr lang="en-US" dirty="0"/>
            <a:t>PAOLA-1</a:t>
          </a:r>
        </a:p>
      </dgm:t>
    </dgm:pt>
    <dgm:pt modelId="{7E8CCAA1-7DDB-2B42-B9ED-FAD9F890CA88}" type="parTrans" cxnId="{96BA4C53-9791-1748-9A76-19BB4CE50C23}">
      <dgm:prSet/>
      <dgm:spPr/>
      <dgm:t>
        <a:bodyPr/>
        <a:lstStyle/>
        <a:p>
          <a:endParaRPr lang="en-US"/>
        </a:p>
      </dgm:t>
    </dgm:pt>
    <dgm:pt modelId="{9C689DFD-0B4D-D04C-972B-A683A09A21AE}" type="sibTrans" cxnId="{96BA4C53-9791-1748-9A76-19BB4CE50C23}">
      <dgm:prSet/>
      <dgm:spPr/>
      <dgm:t>
        <a:bodyPr/>
        <a:lstStyle/>
        <a:p>
          <a:endParaRPr lang="en-US"/>
        </a:p>
      </dgm:t>
    </dgm:pt>
    <dgm:pt modelId="{7E30B409-B4D9-FC47-9D4E-86A396690865}" type="pres">
      <dgm:prSet presAssocID="{107C57E6-B074-2545-B593-2E43698C9C45}" presName="Name0" presStyleCnt="0">
        <dgm:presLayoutVars>
          <dgm:dir/>
          <dgm:resizeHandles val="exact"/>
        </dgm:presLayoutVars>
      </dgm:prSet>
      <dgm:spPr/>
    </dgm:pt>
    <dgm:pt modelId="{BCC357B5-B599-7E44-AF23-BB2929EF5126}" type="pres">
      <dgm:prSet presAssocID="{07B46486-4C91-5449-B62C-0ADF1746CD16}" presName="node" presStyleLbl="node1" presStyleIdx="0" presStyleCnt="4" custScaleX="122557" custScaleY="136359">
        <dgm:presLayoutVars>
          <dgm:bulletEnabled val="1"/>
        </dgm:presLayoutVars>
      </dgm:prSet>
      <dgm:spPr/>
    </dgm:pt>
    <dgm:pt modelId="{E88006F9-650F-0B48-A77D-C49A5153A5D2}" type="pres">
      <dgm:prSet presAssocID="{684B2BAE-156E-884F-9315-9CB164F2410A}" presName="sibTrans" presStyleLbl="sibTrans2D1" presStyleIdx="0" presStyleCnt="3"/>
      <dgm:spPr/>
    </dgm:pt>
    <dgm:pt modelId="{FB212108-F707-374F-A772-C49F87DF9185}" type="pres">
      <dgm:prSet presAssocID="{684B2BAE-156E-884F-9315-9CB164F2410A}" presName="connectorText" presStyleLbl="sibTrans2D1" presStyleIdx="0" presStyleCnt="3"/>
      <dgm:spPr/>
    </dgm:pt>
    <dgm:pt modelId="{E4EC5A91-5C86-7D4C-9B30-460EDC085351}" type="pres">
      <dgm:prSet presAssocID="{62500D33-5E2E-DD49-8CC8-8DC33934B30A}" presName="node" presStyleLbl="node1" presStyleIdx="1" presStyleCnt="4" custScaleX="126939" custScaleY="135102">
        <dgm:presLayoutVars>
          <dgm:bulletEnabled val="1"/>
        </dgm:presLayoutVars>
      </dgm:prSet>
      <dgm:spPr/>
    </dgm:pt>
    <dgm:pt modelId="{D8B90414-AE71-4E4E-ACD9-6EE39E89EA2B}" type="pres">
      <dgm:prSet presAssocID="{0AC569F9-7DF2-E54F-A4B2-1E90FC37E46B}" presName="sibTrans" presStyleLbl="sibTrans2D1" presStyleIdx="1" presStyleCnt="3"/>
      <dgm:spPr/>
    </dgm:pt>
    <dgm:pt modelId="{BBF9917A-A054-7E49-9DAF-1FE94B5ADAC5}" type="pres">
      <dgm:prSet presAssocID="{0AC569F9-7DF2-E54F-A4B2-1E90FC37E46B}" presName="connectorText" presStyleLbl="sibTrans2D1" presStyleIdx="1" presStyleCnt="3"/>
      <dgm:spPr/>
    </dgm:pt>
    <dgm:pt modelId="{D8C2ECC5-B319-6743-B41F-C6B22CB0E1FD}" type="pres">
      <dgm:prSet presAssocID="{E7D817FE-66EF-9745-B5F4-5506227CF02F}" presName="node" presStyleLbl="node1" presStyleIdx="2" presStyleCnt="4" custScaleX="126954" custScaleY="143537">
        <dgm:presLayoutVars>
          <dgm:bulletEnabled val="1"/>
        </dgm:presLayoutVars>
      </dgm:prSet>
      <dgm:spPr/>
    </dgm:pt>
    <dgm:pt modelId="{E278BA65-36B4-2740-B186-71BEF087A2A0}" type="pres">
      <dgm:prSet presAssocID="{6F121268-B9DA-004F-BF82-06848947A24B}" presName="sibTrans" presStyleLbl="sibTrans2D1" presStyleIdx="2" presStyleCnt="3"/>
      <dgm:spPr/>
    </dgm:pt>
    <dgm:pt modelId="{3E247901-4E3A-CE44-B7A4-5586051E4EDF}" type="pres">
      <dgm:prSet presAssocID="{6F121268-B9DA-004F-BF82-06848947A24B}" presName="connectorText" presStyleLbl="sibTrans2D1" presStyleIdx="2" presStyleCnt="3"/>
      <dgm:spPr/>
    </dgm:pt>
    <dgm:pt modelId="{08E15185-4798-9440-A2F6-B1141C6B64A5}" type="pres">
      <dgm:prSet presAssocID="{4C991D07-30CF-5D4B-83F5-665E4CE7DEE7}" presName="node" presStyleLbl="node1" presStyleIdx="3" presStyleCnt="4" custScaleX="121018" custScaleY="141770">
        <dgm:presLayoutVars>
          <dgm:bulletEnabled val="1"/>
        </dgm:presLayoutVars>
      </dgm:prSet>
      <dgm:spPr/>
    </dgm:pt>
  </dgm:ptLst>
  <dgm:cxnLst>
    <dgm:cxn modelId="{33BD6A01-D066-2D4D-AAA7-B9F791F78573}" srcId="{107C57E6-B074-2545-B593-2E43698C9C45}" destId="{E7D817FE-66EF-9745-B5F4-5506227CF02F}" srcOrd="2" destOrd="0" parTransId="{AA0EFF9F-77E1-3D44-863D-EB3DC4CFF757}" sibTransId="{6F121268-B9DA-004F-BF82-06848947A24B}"/>
    <dgm:cxn modelId="{9E55FB01-21DB-7F4E-83D1-FD5948EBD666}" type="presOf" srcId="{3217804E-FCE6-A047-9C1C-03F18C6F7C12}" destId="{E4EC5A91-5C86-7D4C-9B30-460EDC085351}" srcOrd="0" destOrd="1" presId="urn:microsoft.com/office/officeart/2005/8/layout/process1"/>
    <dgm:cxn modelId="{10BD960C-AA21-F945-A354-0FAF918BA816}" type="presOf" srcId="{A4E867FB-D7B3-564C-BC94-8A6CE4927471}" destId="{08E15185-4798-9440-A2F6-B1141C6B64A5}" srcOrd="0" destOrd="2" presId="urn:microsoft.com/office/officeart/2005/8/layout/process1"/>
    <dgm:cxn modelId="{83FD132C-6C6D-164F-97EB-3D8F21543D96}" type="presOf" srcId="{2539BBFA-0CE7-ED48-A15A-A0A866D9CFA5}" destId="{E4EC5A91-5C86-7D4C-9B30-460EDC085351}" srcOrd="0" destOrd="2" presId="urn:microsoft.com/office/officeart/2005/8/layout/process1"/>
    <dgm:cxn modelId="{BA11BE3C-CB5D-5244-9858-4D17928283B7}" type="presOf" srcId="{107C57E6-B074-2545-B593-2E43698C9C45}" destId="{7E30B409-B4D9-FC47-9D4E-86A396690865}" srcOrd="0" destOrd="0" presId="urn:microsoft.com/office/officeart/2005/8/layout/process1"/>
    <dgm:cxn modelId="{E1320C46-DAF5-FE44-BFA1-4C92063114C6}" srcId="{07B46486-4C91-5449-B62C-0ADF1746CD16}" destId="{C6E2FE30-F23A-8248-A8FF-2CDB3130971F}" srcOrd="0" destOrd="0" parTransId="{ED284F0F-D480-3142-900D-109DD80FF7DC}" sibTransId="{CB6CDB1E-93A2-BF46-BE4D-82BE9891CA87}"/>
    <dgm:cxn modelId="{ACA16849-A69C-1E4C-B9B7-BB9871CE08B8}" type="presOf" srcId="{4C991D07-30CF-5D4B-83F5-665E4CE7DEE7}" destId="{08E15185-4798-9440-A2F6-B1141C6B64A5}" srcOrd="0" destOrd="0" presId="urn:microsoft.com/office/officeart/2005/8/layout/process1"/>
    <dgm:cxn modelId="{96E56A51-6BC6-DA4D-B6F2-5720085942D3}" srcId="{107C57E6-B074-2545-B593-2E43698C9C45}" destId="{07B46486-4C91-5449-B62C-0ADF1746CD16}" srcOrd="0" destOrd="0" parTransId="{FF18C419-300A-AD4F-83F7-C5058819DDA3}" sibTransId="{684B2BAE-156E-884F-9315-9CB164F2410A}"/>
    <dgm:cxn modelId="{96BA4C53-9791-1748-9A76-19BB4CE50C23}" srcId="{4C991D07-30CF-5D4B-83F5-665E4CE7DEE7}" destId="{A4E867FB-D7B3-564C-BC94-8A6CE4927471}" srcOrd="1" destOrd="0" parTransId="{7E8CCAA1-7DDB-2B42-B9ED-FAD9F890CA88}" sibTransId="{9C689DFD-0B4D-D04C-972B-A683A09A21AE}"/>
    <dgm:cxn modelId="{AFD4265A-122F-BE42-B5C1-BFDD9DC39EF2}" srcId="{62500D33-5E2E-DD49-8CC8-8DC33934B30A}" destId="{2539BBFA-0CE7-ED48-A15A-A0A866D9CFA5}" srcOrd="1" destOrd="0" parTransId="{3EAEE33A-906E-034B-B73F-73F78BD24804}" sibTransId="{8CBD0074-9A2C-8148-A12E-B52043E220FF}"/>
    <dgm:cxn modelId="{B9B6415B-29D4-0144-871C-F89E435A3F12}" type="presOf" srcId="{613857AC-9639-9240-A749-48F7D68F1033}" destId="{D8C2ECC5-B319-6743-B41F-C6B22CB0E1FD}" srcOrd="0" destOrd="2" presId="urn:microsoft.com/office/officeart/2005/8/layout/process1"/>
    <dgm:cxn modelId="{72150160-1A84-C543-AEC3-8179E1CBA25E}" type="presOf" srcId="{6F121268-B9DA-004F-BF82-06848947A24B}" destId="{3E247901-4E3A-CE44-B7A4-5586051E4EDF}" srcOrd="1" destOrd="0" presId="urn:microsoft.com/office/officeart/2005/8/layout/process1"/>
    <dgm:cxn modelId="{C980F774-8572-6941-9250-6E663F9CE109}" srcId="{4C991D07-30CF-5D4B-83F5-665E4CE7DEE7}" destId="{BEA28E34-899C-8C49-966C-1C11E202629F}" srcOrd="0" destOrd="0" parTransId="{6F11AB43-0031-BC4B-8FAB-ED199894771E}" sibTransId="{3B185CBC-2BAD-4144-A71C-9BDA832DB17D}"/>
    <dgm:cxn modelId="{EBFD5277-2C57-0B49-A490-890776E4F65F}" srcId="{107C57E6-B074-2545-B593-2E43698C9C45}" destId="{4C991D07-30CF-5D4B-83F5-665E4CE7DEE7}" srcOrd="3" destOrd="0" parTransId="{46E9BD37-96C2-ED45-89DE-0E05A172C2A6}" sibTransId="{42EEAD4F-9526-3A49-968A-574A2F756DD4}"/>
    <dgm:cxn modelId="{E5467078-05DD-884F-95B3-3120B269C152}" srcId="{E7D817FE-66EF-9745-B5F4-5506227CF02F}" destId="{6FEFDAA6-FA45-FB41-99B2-7F1F6EB55FFA}" srcOrd="0" destOrd="0" parTransId="{35964CC1-9A8D-B145-BE65-33131B128D02}" sibTransId="{37C82B31-AC2C-AF48-878E-2E919B4511F6}"/>
    <dgm:cxn modelId="{3930507A-AC39-544B-87BC-A1CCB41DB7D1}" srcId="{62500D33-5E2E-DD49-8CC8-8DC33934B30A}" destId="{3217804E-FCE6-A047-9C1C-03F18C6F7C12}" srcOrd="0" destOrd="0" parTransId="{1D9340CE-CB5C-154A-9D9D-23DBDF966E6F}" sibTransId="{02C9CEE4-456D-F141-823E-1211D439B466}"/>
    <dgm:cxn modelId="{CA76B7AD-5470-CD41-9DD1-FFAF4D17CAD8}" type="presOf" srcId="{0AC569F9-7DF2-E54F-A4B2-1E90FC37E46B}" destId="{BBF9917A-A054-7E49-9DAF-1FE94B5ADAC5}" srcOrd="1" destOrd="0" presId="urn:microsoft.com/office/officeart/2005/8/layout/process1"/>
    <dgm:cxn modelId="{7F6A99B4-962C-9048-82EE-72D789456C12}" srcId="{107C57E6-B074-2545-B593-2E43698C9C45}" destId="{62500D33-5E2E-DD49-8CC8-8DC33934B30A}" srcOrd="1" destOrd="0" parTransId="{D9E62203-2F01-ED4E-B3E0-1C177DE1CBD0}" sibTransId="{0AC569F9-7DF2-E54F-A4B2-1E90FC37E46B}"/>
    <dgm:cxn modelId="{59F562BE-CDD8-DC47-954E-0928ACFBB12A}" type="presOf" srcId="{6FEFDAA6-FA45-FB41-99B2-7F1F6EB55FFA}" destId="{D8C2ECC5-B319-6743-B41F-C6B22CB0E1FD}" srcOrd="0" destOrd="1" presId="urn:microsoft.com/office/officeart/2005/8/layout/process1"/>
    <dgm:cxn modelId="{FA032DD8-959C-5048-A09D-A438922B6A85}" type="presOf" srcId="{E7D817FE-66EF-9745-B5F4-5506227CF02F}" destId="{D8C2ECC5-B319-6743-B41F-C6B22CB0E1FD}" srcOrd="0" destOrd="0" presId="urn:microsoft.com/office/officeart/2005/8/layout/process1"/>
    <dgm:cxn modelId="{81A0C0D8-00FD-EF47-9083-F2F49F10EA7B}" srcId="{E7D817FE-66EF-9745-B5F4-5506227CF02F}" destId="{613857AC-9639-9240-A749-48F7D68F1033}" srcOrd="1" destOrd="0" parTransId="{5B072CFC-2129-F749-A36F-FCB184F5C6F8}" sibTransId="{A00D9C73-7ADF-7644-93EB-19E579E10C35}"/>
    <dgm:cxn modelId="{86B62CDF-FA91-6F4D-B49E-E8E0CEDC9F60}" type="presOf" srcId="{6F121268-B9DA-004F-BF82-06848947A24B}" destId="{E278BA65-36B4-2740-B186-71BEF087A2A0}" srcOrd="0" destOrd="0" presId="urn:microsoft.com/office/officeart/2005/8/layout/process1"/>
    <dgm:cxn modelId="{EE0F86DF-0B8B-E14D-A4B5-6520E9C0AD71}" type="presOf" srcId="{BEA28E34-899C-8C49-966C-1C11E202629F}" destId="{08E15185-4798-9440-A2F6-B1141C6B64A5}" srcOrd="0" destOrd="1" presId="urn:microsoft.com/office/officeart/2005/8/layout/process1"/>
    <dgm:cxn modelId="{7ED087F0-F12E-484E-8F04-DC2F8B7E3647}" type="presOf" srcId="{07B46486-4C91-5449-B62C-0ADF1746CD16}" destId="{BCC357B5-B599-7E44-AF23-BB2929EF5126}" srcOrd="0" destOrd="0" presId="urn:microsoft.com/office/officeart/2005/8/layout/process1"/>
    <dgm:cxn modelId="{CFEE1BF2-05AB-4C48-A870-A103C2A8FF79}" type="presOf" srcId="{684B2BAE-156E-884F-9315-9CB164F2410A}" destId="{E88006F9-650F-0B48-A77D-C49A5153A5D2}" srcOrd="0" destOrd="0" presId="urn:microsoft.com/office/officeart/2005/8/layout/process1"/>
    <dgm:cxn modelId="{E30010F3-D4CE-7E4C-9662-3700E4C99CF2}" type="presOf" srcId="{C6E2FE30-F23A-8248-A8FF-2CDB3130971F}" destId="{BCC357B5-B599-7E44-AF23-BB2929EF5126}" srcOrd="0" destOrd="1" presId="urn:microsoft.com/office/officeart/2005/8/layout/process1"/>
    <dgm:cxn modelId="{33CD02F6-BD08-934B-A3CA-1EAA4E14FBF3}" type="presOf" srcId="{684B2BAE-156E-884F-9315-9CB164F2410A}" destId="{FB212108-F707-374F-A772-C49F87DF9185}" srcOrd="1" destOrd="0" presId="urn:microsoft.com/office/officeart/2005/8/layout/process1"/>
    <dgm:cxn modelId="{5E3D3FF6-55E0-7340-8FBF-B6E57EE55B98}" type="presOf" srcId="{0AC569F9-7DF2-E54F-A4B2-1E90FC37E46B}" destId="{D8B90414-AE71-4E4E-ACD9-6EE39E89EA2B}" srcOrd="0" destOrd="0" presId="urn:microsoft.com/office/officeart/2005/8/layout/process1"/>
    <dgm:cxn modelId="{0EBECCFA-B96A-BB43-B5F4-3B7D15DA9410}" type="presOf" srcId="{62500D33-5E2E-DD49-8CC8-8DC33934B30A}" destId="{E4EC5A91-5C86-7D4C-9B30-460EDC085351}" srcOrd="0" destOrd="0" presId="urn:microsoft.com/office/officeart/2005/8/layout/process1"/>
    <dgm:cxn modelId="{811A7A26-8E51-954E-AEA6-DF13BF5B50F7}" type="presParOf" srcId="{7E30B409-B4D9-FC47-9D4E-86A396690865}" destId="{BCC357B5-B599-7E44-AF23-BB2929EF5126}" srcOrd="0" destOrd="0" presId="urn:microsoft.com/office/officeart/2005/8/layout/process1"/>
    <dgm:cxn modelId="{28223F5E-5160-6949-97A9-99071F7526F1}" type="presParOf" srcId="{7E30B409-B4D9-FC47-9D4E-86A396690865}" destId="{E88006F9-650F-0B48-A77D-C49A5153A5D2}" srcOrd="1" destOrd="0" presId="urn:microsoft.com/office/officeart/2005/8/layout/process1"/>
    <dgm:cxn modelId="{6ACCAF2B-BD55-A347-9C34-3E8D22BD7407}" type="presParOf" srcId="{E88006F9-650F-0B48-A77D-C49A5153A5D2}" destId="{FB212108-F707-374F-A772-C49F87DF9185}" srcOrd="0" destOrd="0" presId="urn:microsoft.com/office/officeart/2005/8/layout/process1"/>
    <dgm:cxn modelId="{E4B07F8D-5B22-3748-B981-2D08C32DF132}" type="presParOf" srcId="{7E30B409-B4D9-FC47-9D4E-86A396690865}" destId="{E4EC5A91-5C86-7D4C-9B30-460EDC085351}" srcOrd="2" destOrd="0" presId="urn:microsoft.com/office/officeart/2005/8/layout/process1"/>
    <dgm:cxn modelId="{1E156633-AC67-B34D-9944-B5D495249C87}" type="presParOf" srcId="{7E30B409-B4D9-FC47-9D4E-86A396690865}" destId="{D8B90414-AE71-4E4E-ACD9-6EE39E89EA2B}" srcOrd="3" destOrd="0" presId="urn:microsoft.com/office/officeart/2005/8/layout/process1"/>
    <dgm:cxn modelId="{A454DEB1-7EE3-5B4A-9C6B-4F4427C3A5C5}" type="presParOf" srcId="{D8B90414-AE71-4E4E-ACD9-6EE39E89EA2B}" destId="{BBF9917A-A054-7E49-9DAF-1FE94B5ADAC5}" srcOrd="0" destOrd="0" presId="urn:microsoft.com/office/officeart/2005/8/layout/process1"/>
    <dgm:cxn modelId="{58429419-F3F2-574A-BC98-4669ADB82E99}" type="presParOf" srcId="{7E30B409-B4D9-FC47-9D4E-86A396690865}" destId="{D8C2ECC5-B319-6743-B41F-C6B22CB0E1FD}" srcOrd="4" destOrd="0" presId="urn:microsoft.com/office/officeart/2005/8/layout/process1"/>
    <dgm:cxn modelId="{53A08D9C-3BD8-0741-8AB0-585FA582C08E}" type="presParOf" srcId="{7E30B409-B4D9-FC47-9D4E-86A396690865}" destId="{E278BA65-36B4-2740-B186-71BEF087A2A0}" srcOrd="5" destOrd="0" presId="urn:microsoft.com/office/officeart/2005/8/layout/process1"/>
    <dgm:cxn modelId="{813DD37A-F6AB-8249-8B59-8A838C97FD86}" type="presParOf" srcId="{E278BA65-36B4-2740-B186-71BEF087A2A0}" destId="{3E247901-4E3A-CE44-B7A4-5586051E4EDF}" srcOrd="0" destOrd="0" presId="urn:microsoft.com/office/officeart/2005/8/layout/process1"/>
    <dgm:cxn modelId="{5B8B1A56-0EC1-CC44-81F6-58C270E1DF30}" type="presParOf" srcId="{7E30B409-B4D9-FC47-9D4E-86A396690865}" destId="{08E15185-4798-9440-A2F6-B1141C6B64A5}"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C71BD-B6F7-FE47-BF4A-E4FFFF4455CB}">
      <dsp:nvSpPr>
        <dsp:cNvPr id="0" name=""/>
        <dsp:cNvSpPr/>
      </dsp:nvSpPr>
      <dsp:spPr>
        <a:xfrm>
          <a:off x="3568" y="1138273"/>
          <a:ext cx="3580378" cy="1432151"/>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300K WOMEN ANNUALY</a:t>
          </a:r>
        </a:p>
      </dsp:txBody>
      <dsp:txXfrm>
        <a:off x="3568" y="1138273"/>
        <a:ext cx="3222340" cy="1432151"/>
      </dsp:txXfrm>
    </dsp:sp>
    <dsp:sp modelId="{0AC64F39-AA98-F643-A193-33F288C6DCDF}">
      <dsp:nvSpPr>
        <dsp:cNvPr id="0" name=""/>
        <dsp:cNvSpPr/>
      </dsp:nvSpPr>
      <dsp:spPr>
        <a:xfrm>
          <a:off x="2867871" y="1138273"/>
          <a:ext cx="3580378" cy="143215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IMPORTANCE OF R0 SURGERY</a:t>
          </a:r>
        </a:p>
      </dsp:txBody>
      <dsp:txXfrm>
        <a:off x="3583947" y="1138273"/>
        <a:ext cx="2148227" cy="1432151"/>
      </dsp:txXfrm>
    </dsp:sp>
    <dsp:sp modelId="{66B20142-3A88-4640-8613-FD3E9B016AE3}">
      <dsp:nvSpPr>
        <dsp:cNvPr id="0" name=""/>
        <dsp:cNvSpPr/>
      </dsp:nvSpPr>
      <dsp:spPr>
        <a:xfrm>
          <a:off x="5732174" y="1138273"/>
          <a:ext cx="3580378" cy="143215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PLATINUM BASED CHEMOTHERAPY +/- </a:t>
          </a:r>
          <a:r>
            <a:rPr lang="en-US" sz="1800" kern="1200" dirty="0" err="1"/>
            <a:t>PARPi</a:t>
          </a:r>
          <a:r>
            <a:rPr lang="en-US" sz="1800" kern="1200" dirty="0"/>
            <a:t>/BEV Maintenance for HRD + and </a:t>
          </a:r>
          <a:r>
            <a:rPr lang="en-US" sz="1800" kern="1200" dirty="0" err="1"/>
            <a:t>mBRCA</a:t>
          </a:r>
          <a:endParaRPr lang="en-US" sz="1800" kern="1200" dirty="0"/>
        </a:p>
      </dsp:txBody>
      <dsp:txXfrm>
        <a:off x="6448250" y="1138273"/>
        <a:ext cx="2148227" cy="1432151"/>
      </dsp:txXfrm>
    </dsp:sp>
    <dsp:sp modelId="{B52A28D9-0ED1-294D-AFBE-C3942FFDF194}">
      <dsp:nvSpPr>
        <dsp:cNvPr id="0" name=""/>
        <dsp:cNvSpPr/>
      </dsp:nvSpPr>
      <dsp:spPr>
        <a:xfrm>
          <a:off x="8596477" y="1138273"/>
          <a:ext cx="3580378" cy="143215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PLATINUM-SENSITIVE DISEASE MORE THAN 6 MONTHS AFTER PLATINUM TREATMENT</a:t>
          </a:r>
        </a:p>
      </dsp:txBody>
      <dsp:txXfrm>
        <a:off x="9312553" y="1138273"/>
        <a:ext cx="2148227" cy="14321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E5D1B-BEED-B24B-BE3B-AF13511CD214}">
      <dsp:nvSpPr>
        <dsp:cNvPr id="0" name=""/>
        <dsp:cNvSpPr/>
      </dsp:nvSpPr>
      <dsp:spPr>
        <a:xfrm rot="5400000">
          <a:off x="6003035" y="-2277893"/>
          <a:ext cx="1397000" cy="630732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Phase III</a:t>
          </a:r>
        </a:p>
        <a:p>
          <a:pPr marL="171450" lvl="1" indent="-171450" algn="l" defTabSz="711200">
            <a:lnSpc>
              <a:spcPct val="90000"/>
            </a:lnSpc>
            <a:spcBef>
              <a:spcPct val="0"/>
            </a:spcBef>
            <a:spcAft>
              <a:spcPct val="15000"/>
            </a:spcAft>
            <a:buChar char="•"/>
          </a:pPr>
          <a:r>
            <a:rPr lang="en-LB" sz="1600" kern="1200" dirty="0"/>
            <a:t>Mirvetuximab Soravtansine VS Chemotherapy in platinum-resistant OC</a:t>
          </a:r>
          <a:endParaRPr lang="en-US" sz="1600" kern="1200" dirty="0"/>
        </a:p>
        <a:p>
          <a:pPr marL="171450" lvl="1" indent="-171450" algn="l" defTabSz="711200" rtl="0">
            <a:lnSpc>
              <a:spcPct val="90000"/>
            </a:lnSpc>
            <a:spcBef>
              <a:spcPct val="0"/>
            </a:spcBef>
            <a:spcAft>
              <a:spcPct val="15000"/>
            </a:spcAft>
            <a:buChar char="•"/>
          </a:pPr>
          <a:r>
            <a:rPr lang="en-US" sz="1600" kern="1200" dirty="0"/>
            <a:t>NEGATIVE STUDY</a:t>
          </a:r>
        </a:p>
        <a:p>
          <a:pPr marL="171450" lvl="1" indent="-171450" algn="l" defTabSz="711200" rtl="0">
            <a:lnSpc>
              <a:spcPct val="90000"/>
            </a:lnSpc>
            <a:spcBef>
              <a:spcPct val="0"/>
            </a:spcBef>
            <a:spcAft>
              <a:spcPct val="15000"/>
            </a:spcAft>
            <a:buChar char="•"/>
          </a:pPr>
          <a:r>
            <a:rPr lang="en-US" sz="1600" b="1" kern="1200" dirty="0"/>
            <a:t>SCORING METHOD PROBLEM ?</a:t>
          </a:r>
        </a:p>
      </dsp:txBody>
      <dsp:txXfrm rot="-5400000">
        <a:off x="3547871" y="245467"/>
        <a:ext cx="6239132" cy="1260608"/>
      </dsp:txXfrm>
    </dsp:sp>
    <dsp:sp modelId="{1851C8B5-A4F4-4947-9533-0568353D115B}">
      <dsp:nvSpPr>
        <dsp:cNvPr id="0" name=""/>
        <dsp:cNvSpPr/>
      </dsp:nvSpPr>
      <dsp:spPr>
        <a:xfrm>
          <a:off x="0" y="2645"/>
          <a:ext cx="3547872" cy="1746250"/>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rtl="0">
            <a:lnSpc>
              <a:spcPct val="90000"/>
            </a:lnSpc>
            <a:spcBef>
              <a:spcPct val="0"/>
            </a:spcBef>
            <a:spcAft>
              <a:spcPct val="35000"/>
            </a:spcAft>
            <a:buNone/>
          </a:pPr>
          <a:r>
            <a:rPr lang="en-US" sz="3000" kern="1200" dirty="0"/>
            <a:t>FORWARD 1</a:t>
          </a:r>
        </a:p>
      </dsp:txBody>
      <dsp:txXfrm>
        <a:off x="85245" y="87890"/>
        <a:ext cx="3377382" cy="1575760"/>
      </dsp:txXfrm>
    </dsp:sp>
    <dsp:sp modelId="{B410AAF5-DF9A-B041-BF89-6763F0704AB5}">
      <dsp:nvSpPr>
        <dsp:cNvPr id="0" name=""/>
        <dsp:cNvSpPr/>
      </dsp:nvSpPr>
      <dsp:spPr>
        <a:xfrm rot="5400000">
          <a:off x="6003035" y="-444330"/>
          <a:ext cx="1397000" cy="630732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Phase II</a:t>
          </a:r>
        </a:p>
        <a:p>
          <a:pPr marL="171450" lvl="1" indent="-171450" algn="l" defTabSz="711200">
            <a:lnSpc>
              <a:spcPct val="90000"/>
            </a:lnSpc>
            <a:spcBef>
              <a:spcPct val="0"/>
            </a:spcBef>
            <a:spcAft>
              <a:spcPct val="15000"/>
            </a:spcAft>
            <a:buChar char="•"/>
          </a:pPr>
          <a:r>
            <a:rPr lang="en-LB" sz="1600" kern="1200" dirty="0"/>
            <a:t>Mirvetuximab Soravtansine </a:t>
          </a:r>
          <a:r>
            <a:rPr lang="en-LB" sz="1600" b="1" kern="1200" dirty="0"/>
            <a:t>Accelerated approval granted in November 2022 </a:t>
          </a:r>
          <a:endParaRPr lang="en-US" sz="1600" b="1" kern="1200" dirty="0"/>
        </a:p>
        <a:p>
          <a:pPr marL="171450" lvl="1" indent="-171450" algn="l" defTabSz="711200">
            <a:lnSpc>
              <a:spcPct val="90000"/>
            </a:lnSpc>
            <a:spcBef>
              <a:spcPct val="0"/>
            </a:spcBef>
            <a:spcAft>
              <a:spcPct val="15000"/>
            </a:spcAft>
            <a:buChar char="•"/>
          </a:pPr>
          <a:r>
            <a:rPr lang="en-LB" sz="1600" kern="1200" dirty="0"/>
            <a:t>DOR 6.9 months PFS 4.3 months OS 4.3 months</a:t>
          </a:r>
          <a:endParaRPr lang="en-US" sz="1600" kern="1200" dirty="0"/>
        </a:p>
        <a:p>
          <a:pPr marL="171450" lvl="1" indent="-171450" algn="l" defTabSz="711200" rtl="0">
            <a:lnSpc>
              <a:spcPct val="90000"/>
            </a:lnSpc>
            <a:spcBef>
              <a:spcPct val="0"/>
            </a:spcBef>
            <a:spcAft>
              <a:spcPct val="15000"/>
            </a:spcAft>
            <a:buChar char="•"/>
          </a:pPr>
          <a:endParaRPr lang="en-US" sz="1600" kern="1200" dirty="0"/>
        </a:p>
      </dsp:txBody>
      <dsp:txXfrm rot="-5400000">
        <a:off x="3547871" y="2079030"/>
        <a:ext cx="6239132" cy="1260608"/>
      </dsp:txXfrm>
    </dsp:sp>
    <dsp:sp modelId="{D9276292-34EB-EB45-8BDB-CE677C6998D6}">
      <dsp:nvSpPr>
        <dsp:cNvPr id="0" name=""/>
        <dsp:cNvSpPr/>
      </dsp:nvSpPr>
      <dsp:spPr>
        <a:xfrm>
          <a:off x="0" y="1836208"/>
          <a:ext cx="3547872" cy="174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rtl="0">
            <a:lnSpc>
              <a:spcPct val="90000"/>
            </a:lnSpc>
            <a:spcBef>
              <a:spcPct val="0"/>
            </a:spcBef>
            <a:spcAft>
              <a:spcPct val="35000"/>
            </a:spcAft>
            <a:buNone/>
          </a:pPr>
          <a:r>
            <a:rPr lang="en-US" sz="3000" kern="1200" dirty="0"/>
            <a:t>SORAYA</a:t>
          </a:r>
        </a:p>
      </dsp:txBody>
      <dsp:txXfrm>
        <a:off x="85245" y="1921453"/>
        <a:ext cx="3377382" cy="1575760"/>
      </dsp:txXfrm>
    </dsp:sp>
    <dsp:sp modelId="{1E2FE71E-1E44-C04D-AE39-941178DB5E93}">
      <dsp:nvSpPr>
        <dsp:cNvPr id="0" name=""/>
        <dsp:cNvSpPr/>
      </dsp:nvSpPr>
      <dsp:spPr>
        <a:xfrm rot="5400000">
          <a:off x="6003035" y="1389232"/>
          <a:ext cx="1397000" cy="630732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LB" sz="1600" kern="1200" dirty="0"/>
            <a:t>Phase III</a:t>
          </a:r>
          <a:endParaRPr lang="en-US" sz="1600" kern="1200" dirty="0"/>
        </a:p>
        <a:p>
          <a:pPr marL="171450" lvl="1" indent="-171450" algn="l" defTabSz="711200" rtl="0">
            <a:lnSpc>
              <a:spcPct val="90000"/>
            </a:lnSpc>
            <a:spcBef>
              <a:spcPct val="0"/>
            </a:spcBef>
            <a:spcAft>
              <a:spcPct val="15000"/>
            </a:spcAft>
            <a:buChar char="•"/>
          </a:pPr>
          <a:r>
            <a:rPr lang="en-LB" sz="1600" kern="1200" dirty="0"/>
            <a:t>MIRV VS Chemotherapy</a:t>
          </a:r>
        </a:p>
        <a:p>
          <a:pPr marL="171450" lvl="1" indent="-171450" algn="l" defTabSz="711200" rtl="0">
            <a:lnSpc>
              <a:spcPct val="90000"/>
            </a:lnSpc>
            <a:spcBef>
              <a:spcPct val="0"/>
            </a:spcBef>
            <a:spcAft>
              <a:spcPct val="15000"/>
            </a:spcAft>
            <a:buChar char="•"/>
          </a:pPr>
          <a:r>
            <a:rPr lang="en-US" sz="1600" kern="1200" dirty="0"/>
            <a:t>Primary End-point PFS</a:t>
          </a:r>
        </a:p>
        <a:p>
          <a:pPr marL="171450" lvl="1" indent="-171450" algn="l" defTabSz="711200">
            <a:lnSpc>
              <a:spcPct val="90000"/>
            </a:lnSpc>
            <a:spcBef>
              <a:spcPct val="0"/>
            </a:spcBef>
            <a:spcAft>
              <a:spcPct val="15000"/>
            </a:spcAft>
            <a:buChar char="•"/>
          </a:pPr>
          <a:r>
            <a:rPr lang="en-LB" sz="1600" kern="1200" dirty="0"/>
            <a:t>As of November 2022, Elahere SOC FR</a:t>
          </a:r>
          <a:r>
            <a:rPr lang="el-GR" sz="1600" b="0" i="0" u="none" strike="noStrike" kern="1200" dirty="0">
              <a:solidFill>
                <a:srgbClr val="1F1F1F"/>
              </a:solidFill>
              <a:effectLst/>
              <a:latin typeface="Google Sans"/>
            </a:rPr>
            <a:t>α</a:t>
          </a:r>
          <a:r>
            <a:rPr lang="en-US" sz="1600" b="0" i="0" u="none" strike="noStrike" kern="1200" dirty="0">
              <a:solidFill>
                <a:srgbClr val="1F1F1F"/>
              </a:solidFill>
              <a:effectLst/>
              <a:latin typeface="Google Sans"/>
            </a:rPr>
            <a:t>+, platinum </a:t>
          </a:r>
          <a:r>
            <a:rPr lang="en-US" sz="1600" b="1" i="0" u="none" strike="noStrike" kern="1200" dirty="0">
              <a:solidFill>
                <a:srgbClr val="FF0000"/>
              </a:solidFill>
              <a:effectLst/>
              <a:latin typeface="Google Sans"/>
            </a:rPr>
            <a:t>resistant</a:t>
          </a:r>
          <a:r>
            <a:rPr lang="en-US" sz="1600" b="0" i="0" u="none" strike="noStrike" kern="1200" dirty="0">
              <a:solidFill>
                <a:srgbClr val="1F1F1F"/>
              </a:solidFill>
              <a:effectLst/>
              <a:latin typeface="Google Sans"/>
            </a:rPr>
            <a:t> OC</a:t>
          </a:r>
          <a:endParaRPr lang="en-US" sz="1600" kern="1200" dirty="0"/>
        </a:p>
      </dsp:txBody>
      <dsp:txXfrm rot="-5400000">
        <a:off x="3547871" y="3912592"/>
        <a:ext cx="6239132" cy="1260608"/>
      </dsp:txXfrm>
    </dsp:sp>
    <dsp:sp modelId="{98F6CFB7-D257-8B43-A89E-4340C6E02B35}">
      <dsp:nvSpPr>
        <dsp:cNvPr id="0" name=""/>
        <dsp:cNvSpPr/>
      </dsp:nvSpPr>
      <dsp:spPr>
        <a:xfrm>
          <a:off x="0" y="3669771"/>
          <a:ext cx="3547872" cy="174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rtl="0">
            <a:lnSpc>
              <a:spcPct val="90000"/>
            </a:lnSpc>
            <a:spcBef>
              <a:spcPct val="0"/>
            </a:spcBef>
            <a:spcAft>
              <a:spcPct val="35000"/>
            </a:spcAft>
            <a:buNone/>
          </a:pPr>
          <a:r>
            <a:rPr lang="en-US" sz="3000" kern="1200" dirty="0"/>
            <a:t>MIRASOL</a:t>
          </a:r>
        </a:p>
      </dsp:txBody>
      <dsp:txXfrm>
        <a:off x="85245" y="3755016"/>
        <a:ext cx="3377382" cy="1575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CCE29-1D87-914F-A137-1C1389240C8B}">
      <dsp:nvSpPr>
        <dsp:cNvPr id="0" name=""/>
        <dsp:cNvSpPr/>
      </dsp:nvSpPr>
      <dsp:spPr>
        <a:xfrm>
          <a:off x="0" y="697972"/>
          <a:ext cx="8128000" cy="10062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ANITA allowed patients with </a:t>
          </a:r>
          <a:r>
            <a:rPr lang="en-US" sz="4300" b="1" kern="1200" dirty="0"/>
            <a:t>SD</a:t>
          </a:r>
          <a:r>
            <a:rPr lang="en-US" sz="4300" kern="1200" dirty="0"/>
            <a:t> </a:t>
          </a:r>
        </a:p>
      </dsp:txBody>
      <dsp:txXfrm>
        <a:off x="49119" y="747091"/>
        <a:ext cx="8029762" cy="907962"/>
      </dsp:txXfrm>
    </dsp:sp>
    <dsp:sp modelId="{7AA2F2D0-7A5F-404B-96D5-41F909BA2FC1}">
      <dsp:nvSpPr>
        <dsp:cNvPr id="0" name=""/>
        <dsp:cNvSpPr/>
      </dsp:nvSpPr>
      <dsp:spPr>
        <a:xfrm>
          <a:off x="0" y="1674592"/>
          <a:ext cx="8128000"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solidFill>
                <a:srgbClr val="FFFF00"/>
              </a:solidFill>
            </a:rPr>
            <a:t>45% of patients </a:t>
          </a:r>
          <a:r>
            <a:rPr lang="en-US" sz="3200" kern="1200" dirty="0" err="1">
              <a:solidFill>
                <a:srgbClr val="FFFF00"/>
              </a:solidFill>
            </a:rPr>
            <a:t>recruted</a:t>
          </a:r>
          <a:r>
            <a:rPr lang="en-US" sz="3200" kern="1200" dirty="0">
              <a:solidFill>
                <a:srgbClr val="FFFF00"/>
              </a:solidFill>
            </a:rPr>
            <a:t> had SD</a:t>
          </a:r>
        </a:p>
      </dsp:txBody>
      <dsp:txXfrm>
        <a:off x="0" y="1674592"/>
        <a:ext cx="8128000" cy="712080"/>
      </dsp:txXfrm>
    </dsp:sp>
    <dsp:sp modelId="{0F7146FC-6A50-B14E-9A84-4BABBB1AC001}">
      <dsp:nvSpPr>
        <dsp:cNvPr id="0" name=""/>
        <dsp:cNvSpPr/>
      </dsp:nvSpPr>
      <dsp:spPr>
        <a:xfrm>
          <a:off x="0" y="2386672"/>
          <a:ext cx="8128000" cy="10062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Strict patient selection in NOVA</a:t>
          </a:r>
        </a:p>
      </dsp:txBody>
      <dsp:txXfrm>
        <a:off x="49119" y="2435791"/>
        <a:ext cx="8029762" cy="907962"/>
      </dsp:txXfrm>
    </dsp:sp>
    <dsp:sp modelId="{AA541D91-D8CC-CD4A-BDB9-FE5F49EA878C}">
      <dsp:nvSpPr>
        <dsp:cNvPr id="0" name=""/>
        <dsp:cNvSpPr/>
      </dsp:nvSpPr>
      <dsp:spPr>
        <a:xfrm>
          <a:off x="0" y="3392872"/>
          <a:ext cx="8128000" cy="1357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solidFill>
                <a:srgbClr val="FFFF00"/>
              </a:solidFill>
            </a:rPr>
            <a:t>PR was defined as residual tumor less than 2cm AND Ca-125 decreased of at least 90%</a:t>
          </a:r>
        </a:p>
      </dsp:txBody>
      <dsp:txXfrm>
        <a:off x="0" y="3392872"/>
        <a:ext cx="8128000" cy="13574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21FC7-6A21-DD43-9832-CD67D4EE1FDF}">
      <dsp:nvSpPr>
        <dsp:cNvPr id="0" name=""/>
        <dsp:cNvSpPr/>
      </dsp:nvSpPr>
      <dsp:spPr>
        <a:xfrm>
          <a:off x="0" y="569056"/>
          <a:ext cx="8128000" cy="93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BE8F4A-7DCA-5442-8F70-51D7CA5BBE9B}">
      <dsp:nvSpPr>
        <dsp:cNvPr id="0" name=""/>
        <dsp:cNvSpPr/>
      </dsp:nvSpPr>
      <dsp:spPr>
        <a:xfrm>
          <a:off x="406400" y="22936"/>
          <a:ext cx="5689600" cy="109224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rtl="0">
            <a:lnSpc>
              <a:spcPct val="90000"/>
            </a:lnSpc>
            <a:spcBef>
              <a:spcPct val="0"/>
            </a:spcBef>
            <a:spcAft>
              <a:spcPct val="35000"/>
            </a:spcAft>
            <a:buNone/>
          </a:pPr>
          <a:r>
            <a:rPr lang="en-US" sz="2400" kern="1200" dirty="0"/>
            <a:t>PFS BENEFIT</a:t>
          </a:r>
        </a:p>
      </dsp:txBody>
      <dsp:txXfrm>
        <a:off x="459719" y="76255"/>
        <a:ext cx="5582962" cy="985602"/>
      </dsp:txXfrm>
    </dsp:sp>
    <dsp:sp modelId="{52E30B97-9399-DB49-8099-B589EB192F2B}">
      <dsp:nvSpPr>
        <dsp:cNvPr id="0" name=""/>
        <dsp:cNvSpPr/>
      </dsp:nvSpPr>
      <dsp:spPr>
        <a:xfrm>
          <a:off x="0" y="2247376"/>
          <a:ext cx="8128000" cy="93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775D45-DC05-964C-836D-73935239A935}">
      <dsp:nvSpPr>
        <dsp:cNvPr id="0" name=""/>
        <dsp:cNvSpPr/>
      </dsp:nvSpPr>
      <dsp:spPr>
        <a:xfrm>
          <a:off x="406400" y="1701256"/>
          <a:ext cx="5689600" cy="109224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rtl="0">
            <a:lnSpc>
              <a:spcPct val="90000"/>
            </a:lnSpc>
            <a:spcBef>
              <a:spcPct val="0"/>
            </a:spcBef>
            <a:spcAft>
              <a:spcPct val="35000"/>
            </a:spcAft>
            <a:buNone/>
          </a:pPr>
          <a:r>
            <a:rPr lang="en-US" sz="2400" kern="1200" dirty="0"/>
            <a:t>NO OS BENEFIT AT THIS INTERTIM</a:t>
          </a:r>
        </a:p>
      </dsp:txBody>
      <dsp:txXfrm>
        <a:off x="459719" y="1754575"/>
        <a:ext cx="5582962" cy="985602"/>
      </dsp:txXfrm>
    </dsp:sp>
    <dsp:sp modelId="{AECA9E78-815C-2C41-A34C-74C12C589A8B}">
      <dsp:nvSpPr>
        <dsp:cNvPr id="0" name=""/>
        <dsp:cNvSpPr/>
      </dsp:nvSpPr>
      <dsp:spPr>
        <a:xfrm>
          <a:off x="0" y="3925696"/>
          <a:ext cx="8128000" cy="93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39F671-8284-D148-9A62-F0D51A12E40C}">
      <dsp:nvSpPr>
        <dsp:cNvPr id="0" name=""/>
        <dsp:cNvSpPr/>
      </dsp:nvSpPr>
      <dsp:spPr>
        <a:xfrm>
          <a:off x="406400" y="3379576"/>
          <a:ext cx="5689600" cy="109224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rtl="0">
            <a:lnSpc>
              <a:spcPct val="90000"/>
            </a:lnSpc>
            <a:spcBef>
              <a:spcPct val="0"/>
            </a:spcBef>
            <a:spcAft>
              <a:spcPct val="35000"/>
            </a:spcAft>
            <a:buNone/>
          </a:pPr>
          <a:r>
            <a:rPr lang="en-US" sz="2400" kern="1200" dirty="0"/>
            <a:t>SAFETY CONSISTENT WITH PRIMARY ANALYSIS</a:t>
          </a:r>
        </a:p>
      </dsp:txBody>
      <dsp:txXfrm>
        <a:off x="459719" y="3432895"/>
        <a:ext cx="5582962" cy="9856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357B5-B599-7E44-AF23-BB2929EF5126}">
      <dsp:nvSpPr>
        <dsp:cNvPr id="0" name=""/>
        <dsp:cNvSpPr/>
      </dsp:nvSpPr>
      <dsp:spPr>
        <a:xfrm>
          <a:off x="3255" y="664262"/>
          <a:ext cx="2418614" cy="16145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Optimal Surgery R0</a:t>
          </a:r>
        </a:p>
        <a:p>
          <a:pPr marL="114300" lvl="1" indent="-114300" algn="l" defTabSz="622300" rtl="0">
            <a:lnSpc>
              <a:spcPct val="90000"/>
            </a:lnSpc>
            <a:spcBef>
              <a:spcPct val="0"/>
            </a:spcBef>
            <a:spcAft>
              <a:spcPct val="15000"/>
            </a:spcAft>
            <a:buChar char="•"/>
          </a:pPr>
          <a:r>
            <a:rPr lang="en-US" sz="1400" kern="1200" dirty="0"/>
            <a:t>Median Survival doubled 17 </a:t>
          </a:r>
          <a:r>
            <a:rPr lang="en-US" sz="1400" kern="1200" dirty="0" err="1"/>
            <a:t>mo</a:t>
          </a:r>
          <a:r>
            <a:rPr lang="en-US" sz="1400" kern="1200" dirty="0"/>
            <a:t> to 39 mo</a:t>
          </a:r>
          <a:r>
            <a:rPr lang="en-US" sz="1400" kern="1200" baseline="30000" dirty="0"/>
            <a:t>1</a:t>
          </a:r>
        </a:p>
      </dsp:txBody>
      <dsp:txXfrm>
        <a:off x="50545" y="711552"/>
        <a:ext cx="2324034" cy="1520014"/>
      </dsp:txXfrm>
    </dsp:sp>
    <dsp:sp modelId="{E88006F9-650F-0B48-A77D-C49A5153A5D2}">
      <dsp:nvSpPr>
        <dsp:cNvPr id="0" name=""/>
        <dsp:cNvSpPr/>
      </dsp:nvSpPr>
      <dsp:spPr>
        <a:xfrm>
          <a:off x="2619215" y="1226850"/>
          <a:ext cx="418373" cy="489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619215" y="1324734"/>
        <a:ext cx="292861" cy="293650"/>
      </dsp:txXfrm>
    </dsp:sp>
    <dsp:sp modelId="{E4EC5A91-5C86-7D4C-9B30-460EDC085351}">
      <dsp:nvSpPr>
        <dsp:cNvPr id="0" name=""/>
        <dsp:cNvSpPr/>
      </dsp:nvSpPr>
      <dsp:spPr>
        <a:xfrm>
          <a:off x="3211254" y="671703"/>
          <a:ext cx="2505091" cy="15997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Carbo Taxol Doublet</a:t>
          </a:r>
        </a:p>
        <a:p>
          <a:pPr marL="114300" lvl="1" indent="-114300" algn="l" defTabSz="622300" rtl="0">
            <a:lnSpc>
              <a:spcPct val="90000"/>
            </a:lnSpc>
            <a:spcBef>
              <a:spcPct val="0"/>
            </a:spcBef>
            <a:spcAft>
              <a:spcPct val="15000"/>
            </a:spcAft>
            <a:buChar char="•"/>
          </a:pPr>
          <a:r>
            <a:rPr lang="en-US" sz="1400" kern="1200" dirty="0"/>
            <a:t>38 </a:t>
          </a:r>
          <a:r>
            <a:rPr lang="en-US" sz="1400" kern="1200" dirty="0" err="1"/>
            <a:t>mo</a:t>
          </a:r>
          <a:r>
            <a:rPr lang="en-US" sz="1400" kern="1200" dirty="0"/>
            <a:t> VS 24 </a:t>
          </a:r>
          <a:r>
            <a:rPr lang="en-US" sz="1400" kern="1200" dirty="0" err="1"/>
            <a:t>mo</a:t>
          </a:r>
          <a:r>
            <a:rPr lang="en-US" sz="1400" kern="1200" dirty="0"/>
            <a:t> OS for </a:t>
          </a:r>
          <a:r>
            <a:rPr lang="en-US" sz="1400" kern="1200" dirty="0" err="1"/>
            <a:t>Cisplat</a:t>
          </a:r>
          <a:r>
            <a:rPr lang="en-US" sz="1400" kern="1200" dirty="0"/>
            <a:t> + Cytoxan</a:t>
          </a:r>
        </a:p>
        <a:p>
          <a:pPr marL="114300" lvl="1" indent="-114300" algn="l" defTabSz="622300" rtl="0">
            <a:lnSpc>
              <a:spcPct val="90000"/>
            </a:lnSpc>
            <a:spcBef>
              <a:spcPct val="0"/>
            </a:spcBef>
            <a:spcAft>
              <a:spcPct val="15000"/>
            </a:spcAft>
            <a:buChar char="•"/>
          </a:pPr>
          <a:r>
            <a:rPr lang="en-US" sz="1400" kern="1200" dirty="0"/>
            <a:t>GOG 158 GOG 111</a:t>
          </a:r>
          <a:r>
            <a:rPr lang="en-US" sz="1400" kern="1200" baseline="30000" dirty="0"/>
            <a:t>2</a:t>
          </a:r>
        </a:p>
      </dsp:txBody>
      <dsp:txXfrm>
        <a:off x="3258108" y="718557"/>
        <a:ext cx="2411383" cy="1506003"/>
      </dsp:txXfrm>
    </dsp:sp>
    <dsp:sp modelId="{D8B90414-AE71-4E4E-ACD9-6EE39E89EA2B}">
      <dsp:nvSpPr>
        <dsp:cNvPr id="0" name=""/>
        <dsp:cNvSpPr/>
      </dsp:nvSpPr>
      <dsp:spPr>
        <a:xfrm>
          <a:off x="5913691" y="1226850"/>
          <a:ext cx="418373" cy="489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913691" y="1324734"/>
        <a:ext cx="292861" cy="293650"/>
      </dsp:txXfrm>
    </dsp:sp>
    <dsp:sp modelId="{D8C2ECC5-B319-6743-B41F-C6B22CB0E1FD}">
      <dsp:nvSpPr>
        <dsp:cNvPr id="0" name=""/>
        <dsp:cNvSpPr/>
      </dsp:nvSpPr>
      <dsp:spPr>
        <a:xfrm>
          <a:off x="6505729" y="621765"/>
          <a:ext cx="2505387" cy="16995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Carbo Taxol + BEVACIZUMAB</a:t>
          </a:r>
        </a:p>
        <a:p>
          <a:pPr marL="114300" lvl="1" indent="-114300" algn="l" defTabSz="622300" rtl="0">
            <a:lnSpc>
              <a:spcPct val="90000"/>
            </a:lnSpc>
            <a:spcBef>
              <a:spcPct val="0"/>
            </a:spcBef>
            <a:spcAft>
              <a:spcPct val="15000"/>
            </a:spcAft>
            <a:buChar char="•"/>
          </a:pPr>
          <a:r>
            <a:rPr lang="en-US" sz="1400" kern="1200" dirty="0"/>
            <a:t>14.1 </a:t>
          </a:r>
          <a:r>
            <a:rPr lang="en-US" sz="1400" kern="1200" dirty="0" err="1"/>
            <a:t>mo</a:t>
          </a:r>
          <a:r>
            <a:rPr lang="en-US" sz="1400" kern="1200" dirty="0"/>
            <a:t> VS 10.3 </a:t>
          </a:r>
          <a:r>
            <a:rPr lang="en-US" sz="1400" kern="1200" dirty="0" err="1"/>
            <a:t>mo</a:t>
          </a:r>
          <a:r>
            <a:rPr lang="en-US" sz="1400" kern="1200" dirty="0"/>
            <a:t> PFS</a:t>
          </a:r>
        </a:p>
        <a:p>
          <a:pPr marL="114300" lvl="1" indent="-114300" algn="l" defTabSz="622300" rtl="0">
            <a:lnSpc>
              <a:spcPct val="90000"/>
            </a:lnSpc>
            <a:spcBef>
              <a:spcPct val="0"/>
            </a:spcBef>
            <a:spcAft>
              <a:spcPct val="15000"/>
            </a:spcAft>
            <a:buChar char="•"/>
          </a:pPr>
          <a:r>
            <a:rPr lang="en-US" sz="1400" kern="1200" dirty="0"/>
            <a:t>GOG 218 ICON 7</a:t>
          </a:r>
          <a:r>
            <a:rPr lang="en-US" sz="1400" kern="1200" baseline="30000" dirty="0"/>
            <a:t>3</a:t>
          </a:r>
        </a:p>
      </dsp:txBody>
      <dsp:txXfrm>
        <a:off x="6555508" y="671544"/>
        <a:ext cx="2405829" cy="1600029"/>
      </dsp:txXfrm>
    </dsp:sp>
    <dsp:sp modelId="{E278BA65-36B4-2740-B186-71BEF087A2A0}">
      <dsp:nvSpPr>
        <dsp:cNvPr id="0" name=""/>
        <dsp:cNvSpPr/>
      </dsp:nvSpPr>
      <dsp:spPr>
        <a:xfrm>
          <a:off x="9208463" y="1226850"/>
          <a:ext cx="418373" cy="489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9208463" y="1324734"/>
        <a:ext cx="292861" cy="293650"/>
      </dsp:txXfrm>
    </dsp:sp>
    <dsp:sp modelId="{08E15185-4798-9440-A2F6-B1141C6B64A5}">
      <dsp:nvSpPr>
        <dsp:cNvPr id="0" name=""/>
        <dsp:cNvSpPr/>
      </dsp:nvSpPr>
      <dsp:spPr>
        <a:xfrm>
          <a:off x="9800501" y="632226"/>
          <a:ext cx="2388242" cy="16786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Olaparib in </a:t>
          </a:r>
          <a:r>
            <a:rPr lang="en-US" sz="1800" kern="1200" dirty="0" err="1"/>
            <a:t>mBRCA</a:t>
          </a:r>
          <a:endParaRPr lang="en-US" sz="1800" kern="1200" dirty="0"/>
        </a:p>
        <a:p>
          <a:pPr marL="114300" lvl="1" indent="-114300" algn="l" defTabSz="622300" rtl="0">
            <a:lnSpc>
              <a:spcPct val="90000"/>
            </a:lnSpc>
            <a:spcBef>
              <a:spcPct val="0"/>
            </a:spcBef>
            <a:spcAft>
              <a:spcPct val="15000"/>
            </a:spcAft>
            <a:buChar char="•"/>
          </a:pPr>
          <a:r>
            <a:rPr lang="en-US" sz="1400" kern="1200" dirty="0"/>
            <a:t>22.1 </a:t>
          </a:r>
          <a:r>
            <a:rPr lang="en-US" sz="1400" kern="1200" dirty="0" err="1"/>
            <a:t>mo</a:t>
          </a:r>
          <a:r>
            <a:rPr lang="en-US" sz="1400" kern="1200" dirty="0"/>
            <a:t> VS 16.6 </a:t>
          </a:r>
          <a:r>
            <a:rPr lang="en-US" sz="1400" kern="1200" dirty="0" err="1"/>
            <a:t>mo</a:t>
          </a:r>
          <a:r>
            <a:rPr lang="en-US" sz="1400" kern="1200" dirty="0"/>
            <a:t> in PFS</a:t>
          </a:r>
          <a:r>
            <a:rPr lang="en-US" sz="1400" kern="1200" baseline="30000" dirty="0"/>
            <a:t>4</a:t>
          </a:r>
        </a:p>
        <a:p>
          <a:pPr marL="114300" lvl="1" indent="-114300" algn="l" defTabSz="622300" rtl="0">
            <a:lnSpc>
              <a:spcPct val="90000"/>
            </a:lnSpc>
            <a:spcBef>
              <a:spcPct val="0"/>
            </a:spcBef>
            <a:spcAft>
              <a:spcPct val="15000"/>
            </a:spcAft>
            <a:buChar char="•"/>
          </a:pPr>
          <a:r>
            <a:rPr lang="en-US" sz="1400" kern="1200" dirty="0"/>
            <a:t>PAOLA-1</a:t>
          </a:r>
        </a:p>
      </dsp:txBody>
      <dsp:txXfrm>
        <a:off x="9849667" y="681392"/>
        <a:ext cx="2289910" cy="15803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357B5-B599-7E44-AF23-BB2929EF5126}">
      <dsp:nvSpPr>
        <dsp:cNvPr id="0" name=""/>
        <dsp:cNvSpPr/>
      </dsp:nvSpPr>
      <dsp:spPr>
        <a:xfrm>
          <a:off x="3255" y="664262"/>
          <a:ext cx="2418614" cy="16145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Optimal Surgery R0</a:t>
          </a:r>
        </a:p>
        <a:p>
          <a:pPr marL="114300" lvl="1" indent="-114300" algn="l" defTabSz="622300" rtl="0">
            <a:lnSpc>
              <a:spcPct val="90000"/>
            </a:lnSpc>
            <a:spcBef>
              <a:spcPct val="0"/>
            </a:spcBef>
            <a:spcAft>
              <a:spcPct val="15000"/>
            </a:spcAft>
            <a:buChar char="•"/>
          </a:pPr>
          <a:r>
            <a:rPr lang="en-US" sz="1400" kern="1200" dirty="0"/>
            <a:t>Median Survival doubled 17 </a:t>
          </a:r>
          <a:r>
            <a:rPr lang="en-US" sz="1400" kern="1200" dirty="0" err="1"/>
            <a:t>mo</a:t>
          </a:r>
          <a:r>
            <a:rPr lang="en-US" sz="1400" kern="1200" dirty="0"/>
            <a:t> to 39 mo</a:t>
          </a:r>
          <a:r>
            <a:rPr lang="en-US" sz="1400" kern="1200" baseline="30000" dirty="0"/>
            <a:t>1</a:t>
          </a:r>
        </a:p>
      </dsp:txBody>
      <dsp:txXfrm>
        <a:off x="50545" y="711552"/>
        <a:ext cx="2324034" cy="1520014"/>
      </dsp:txXfrm>
    </dsp:sp>
    <dsp:sp modelId="{E88006F9-650F-0B48-A77D-C49A5153A5D2}">
      <dsp:nvSpPr>
        <dsp:cNvPr id="0" name=""/>
        <dsp:cNvSpPr/>
      </dsp:nvSpPr>
      <dsp:spPr>
        <a:xfrm>
          <a:off x="2619215" y="1226850"/>
          <a:ext cx="418373" cy="489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619215" y="1324734"/>
        <a:ext cx="292861" cy="293650"/>
      </dsp:txXfrm>
    </dsp:sp>
    <dsp:sp modelId="{E4EC5A91-5C86-7D4C-9B30-460EDC085351}">
      <dsp:nvSpPr>
        <dsp:cNvPr id="0" name=""/>
        <dsp:cNvSpPr/>
      </dsp:nvSpPr>
      <dsp:spPr>
        <a:xfrm>
          <a:off x="3211254" y="671703"/>
          <a:ext cx="2505091" cy="15997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Carbo Taxol Doublet</a:t>
          </a:r>
        </a:p>
        <a:p>
          <a:pPr marL="114300" lvl="1" indent="-114300" algn="l" defTabSz="622300" rtl="0">
            <a:lnSpc>
              <a:spcPct val="90000"/>
            </a:lnSpc>
            <a:spcBef>
              <a:spcPct val="0"/>
            </a:spcBef>
            <a:spcAft>
              <a:spcPct val="15000"/>
            </a:spcAft>
            <a:buChar char="•"/>
          </a:pPr>
          <a:r>
            <a:rPr lang="en-US" sz="1400" kern="1200" dirty="0"/>
            <a:t>38 </a:t>
          </a:r>
          <a:r>
            <a:rPr lang="en-US" sz="1400" kern="1200" dirty="0" err="1"/>
            <a:t>mo</a:t>
          </a:r>
          <a:r>
            <a:rPr lang="en-US" sz="1400" kern="1200" dirty="0"/>
            <a:t> VS 24 </a:t>
          </a:r>
          <a:r>
            <a:rPr lang="en-US" sz="1400" kern="1200" dirty="0" err="1"/>
            <a:t>mo</a:t>
          </a:r>
          <a:r>
            <a:rPr lang="en-US" sz="1400" kern="1200" dirty="0"/>
            <a:t> OS for </a:t>
          </a:r>
          <a:r>
            <a:rPr lang="en-US" sz="1400" kern="1200" dirty="0" err="1"/>
            <a:t>Cisplat</a:t>
          </a:r>
          <a:r>
            <a:rPr lang="en-US" sz="1400" kern="1200" dirty="0"/>
            <a:t> + Cytoxan</a:t>
          </a:r>
        </a:p>
        <a:p>
          <a:pPr marL="114300" lvl="1" indent="-114300" algn="l" defTabSz="622300" rtl="0">
            <a:lnSpc>
              <a:spcPct val="90000"/>
            </a:lnSpc>
            <a:spcBef>
              <a:spcPct val="0"/>
            </a:spcBef>
            <a:spcAft>
              <a:spcPct val="15000"/>
            </a:spcAft>
            <a:buChar char="•"/>
          </a:pPr>
          <a:r>
            <a:rPr lang="en-US" sz="1400" kern="1200" dirty="0"/>
            <a:t>GOG 158 GOG 111</a:t>
          </a:r>
          <a:r>
            <a:rPr lang="en-US" sz="1400" kern="1200" baseline="30000" dirty="0"/>
            <a:t>2</a:t>
          </a:r>
        </a:p>
      </dsp:txBody>
      <dsp:txXfrm>
        <a:off x="3258108" y="718557"/>
        <a:ext cx="2411383" cy="1506003"/>
      </dsp:txXfrm>
    </dsp:sp>
    <dsp:sp modelId="{D8B90414-AE71-4E4E-ACD9-6EE39E89EA2B}">
      <dsp:nvSpPr>
        <dsp:cNvPr id="0" name=""/>
        <dsp:cNvSpPr/>
      </dsp:nvSpPr>
      <dsp:spPr>
        <a:xfrm>
          <a:off x="5913691" y="1226850"/>
          <a:ext cx="418373" cy="489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913691" y="1324734"/>
        <a:ext cx="292861" cy="293650"/>
      </dsp:txXfrm>
    </dsp:sp>
    <dsp:sp modelId="{D8C2ECC5-B319-6743-B41F-C6B22CB0E1FD}">
      <dsp:nvSpPr>
        <dsp:cNvPr id="0" name=""/>
        <dsp:cNvSpPr/>
      </dsp:nvSpPr>
      <dsp:spPr>
        <a:xfrm>
          <a:off x="6505729" y="621765"/>
          <a:ext cx="2505387" cy="16995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Carbo Taxol + BEVACIZUMAB</a:t>
          </a:r>
        </a:p>
        <a:p>
          <a:pPr marL="114300" lvl="1" indent="-114300" algn="l" defTabSz="622300" rtl="0">
            <a:lnSpc>
              <a:spcPct val="90000"/>
            </a:lnSpc>
            <a:spcBef>
              <a:spcPct val="0"/>
            </a:spcBef>
            <a:spcAft>
              <a:spcPct val="15000"/>
            </a:spcAft>
            <a:buChar char="•"/>
          </a:pPr>
          <a:r>
            <a:rPr lang="en-US" sz="1400" kern="1200" dirty="0"/>
            <a:t>14.1 </a:t>
          </a:r>
          <a:r>
            <a:rPr lang="en-US" sz="1400" kern="1200" dirty="0" err="1"/>
            <a:t>mo</a:t>
          </a:r>
          <a:r>
            <a:rPr lang="en-US" sz="1400" kern="1200" dirty="0"/>
            <a:t> VS 10.3 </a:t>
          </a:r>
          <a:r>
            <a:rPr lang="en-US" sz="1400" kern="1200" dirty="0" err="1"/>
            <a:t>mo</a:t>
          </a:r>
          <a:r>
            <a:rPr lang="en-US" sz="1400" kern="1200" dirty="0"/>
            <a:t> PFS</a:t>
          </a:r>
        </a:p>
        <a:p>
          <a:pPr marL="114300" lvl="1" indent="-114300" algn="l" defTabSz="622300" rtl="0">
            <a:lnSpc>
              <a:spcPct val="90000"/>
            </a:lnSpc>
            <a:spcBef>
              <a:spcPct val="0"/>
            </a:spcBef>
            <a:spcAft>
              <a:spcPct val="15000"/>
            </a:spcAft>
            <a:buChar char="•"/>
          </a:pPr>
          <a:r>
            <a:rPr lang="en-US" sz="1400" kern="1200" dirty="0"/>
            <a:t>GOG 218 ICON 7</a:t>
          </a:r>
          <a:r>
            <a:rPr lang="en-US" sz="1400" kern="1200" baseline="30000" dirty="0"/>
            <a:t>3</a:t>
          </a:r>
        </a:p>
      </dsp:txBody>
      <dsp:txXfrm>
        <a:off x="6555508" y="671544"/>
        <a:ext cx="2405829" cy="1600029"/>
      </dsp:txXfrm>
    </dsp:sp>
    <dsp:sp modelId="{E278BA65-36B4-2740-B186-71BEF087A2A0}">
      <dsp:nvSpPr>
        <dsp:cNvPr id="0" name=""/>
        <dsp:cNvSpPr/>
      </dsp:nvSpPr>
      <dsp:spPr>
        <a:xfrm>
          <a:off x="9208463" y="1226850"/>
          <a:ext cx="418373" cy="489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9208463" y="1324734"/>
        <a:ext cx="292861" cy="293650"/>
      </dsp:txXfrm>
    </dsp:sp>
    <dsp:sp modelId="{08E15185-4798-9440-A2F6-B1141C6B64A5}">
      <dsp:nvSpPr>
        <dsp:cNvPr id="0" name=""/>
        <dsp:cNvSpPr/>
      </dsp:nvSpPr>
      <dsp:spPr>
        <a:xfrm>
          <a:off x="9800501" y="632226"/>
          <a:ext cx="2388242" cy="16786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Olaparib in </a:t>
          </a:r>
          <a:r>
            <a:rPr lang="en-US" sz="1800" kern="1200" dirty="0" err="1"/>
            <a:t>mBRCA</a:t>
          </a:r>
          <a:endParaRPr lang="en-US" sz="1800" kern="1200" dirty="0"/>
        </a:p>
        <a:p>
          <a:pPr marL="114300" lvl="1" indent="-114300" algn="l" defTabSz="622300" rtl="0">
            <a:lnSpc>
              <a:spcPct val="90000"/>
            </a:lnSpc>
            <a:spcBef>
              <a:spcPct val="0"/>
            </a:spcBef>
            <a:spcAft>
              <a:spcPct val="15000"/>
            </a:spcAft>
            <a:buChar char="•"/>
          </a:pPr>
          <a:r>
            <a:rPr lang="en-US" sz="1400" kern="1200" dirty="0"/>
            <a:t>22.1 </a:t>
          </a:r>
          <a:r>
            <a:rPr lang="en-US" sz="1400" kern="1200" dirty="0" err="1"/>
            <a:t>mo</a:t>
          </a:r>
          <a:r>
            <a:rPr lang="en-US" sz="1400" kern="1200" dirty="0"/>
            <a:t> VS 16.6 </a:t>
          </a:r>
          <a:r>
            <a:rPr lang="en-US" sz="1400" kern="1200" dirty="0" err="1"/>
            <a:t>mo</a:t>
          </a:r>
          <a:r>
            <a:rPr lang="en-US" sz="1400" kern="1200" dirty="0"/>
            <a:t> in PFS</a:t>
          </a:r>
          <a:r>
            <a:rPr lang="en-US" sz="1400" kern="1200" baseline="30000" dirty="0"/>
            <a:t>4</a:t>
          </a:r>
        </a:p>
        <a:p>
          <a:pPr marL="114300" lvl="1" indent="-114300" algn="l" defTabSz="622300" rtl="0">
            <a:lnSpc>
              <a:spcPct val="90000"/>
            </a:lnSpc>
            <a:spcBef>
              <a:spcPct val="0"/>
            </a:spcBef>
            <a:spcAft>
              <a:spcPct val="15000"/>
            </a:spcAft>
            <a:buChar char="•"/>
          </a:pPr>
          <a:r>
            <a:rPr lang="en-US" sz="1400" kern="1200" dirty="0"/>
            <a:t>PAOLA-1</a:t>
          </a:r>
        </a:p>
      </dsp:txBody>
      <dsp:txXfrm>
        <a:off x="9849667" y="681392"/>
        <a:ext cx="2289910" cy="158033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E69DE-A087-2142-930D-CFDE80B690FB}" type="datetimeFigureOut">
              <a:rPr lang="en-US" smtClean="0"/>
              <a:t>11/26/24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AC6D85-0957-EA4A-B1BC-BF3C2B356807}" type="slidenum">
              <a:rPr lang="en-US" smtClean="0"/>
              <a:t>‹#›</a:t>
            </a:fld>
            <a:endParaRPr lang="en-US"/>
          </a:p>
        </p:txBody>
      </p:sp>
    </p:spTree>
    <p:extLst>
      <p:ext uri="{BB962C8B-B14F-4D97-AF65-F5344CB8AC3E}">
        <p14:creationId xmlns:p14="http://schemas.microsoft.com/office/powerpoint/2010/main" val="484382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ascopubs.org/doi/full/10.1200/JCO.24.00668#core-b4"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scopubs.org/doi/full/10.1200/JCO.24.00668#core-b4"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ascopubs.org/doi/full/10.1200/JCO.24.00668#core-b4"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scopubs.org/doi/pdfdirect/10.1200/JCO.2007.11.0932"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scopubs.org/doi/pdfdirect/10.1200/JCO.2007.11.0932"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COULEUR</a:t>
            </a:r>
          </a:p>
        </p:txBody>
      </p:sp>
      <p:sp>
        <p:nvSpPr>
          <p:cNvPr id="4" name="Slide Number Placeholder 3"/>
          <p:cNvSpPr>
            <a:spLocks noGrp="1"/>
          </p:cNvSpPr>
          <p:nvPr>
            <p:ph type="sldNum" sz="quarter" idx="5"/>
          </p:nvPr>
        </p:nvSpPr>
        <p:spPr/>
        <p:txBody>
          <a:bodyPr/>
          <a:lstStyle/>
          <a:p>
            <a:fld id="{33AC6D85-0957-EA4A-B1BC-BF3C2B356807}" type="slidenum">
              <a:rPr lang="en-US" smtClean="0"/>
              <a:t>2</a:t>
            </a:fld>
            <a:endParaRPr lang="en-US"/>
          </a:p>
        </p:txBody>
      </p:sp>
    </p:spTree>
    <p:extLst>
      <p:ext uri="{BB962C8B-B14F-4D97-AF65-F5344CB8AC3E}">
        <p14:creationId xmlns:p14="http://schemas.microsoft.com/office/powerpoint/2010/main" val="2317786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FR alfa plus que 75%</a:t>
            </a:r>
          </a:p>
        </p:txBody>
      </p:sp>
      <p:sp>
        <p:nvSpPr>
          <p:cNvPr id="4" name="Slide Number Placeholder 3"/>
          <p:cNvSpPr>
            <a:spLocks noGrp="1"/>
          </p:cNvSpPr>
          <p:nvPr>
            <p:ph type="sldNum" sz="quarter" idx="5"/>
          </p:nvPr>
        </p:nvSpPr>
        <p:spPr/>
        <p:txBody>
          <a:bodyPr/>
          <a:lstStyle/>
          <a:p>
            <a:fld id="{33AC6D85-0957-EA4A-B1BC-BF3C2B356807}" type="slidenum">
              <a:rPr lang="en-US" smtClean="0"/>
              <a:t>17</a:t>
            </a:fld>
            <a:endParaRPr lang="en-US"/>
          </a:p>
        </p:txBody>
      </p:sp>
    </p:spTree>
    <p:extLst>
      <p:ext uri="{BB962C8B-B14F-4D97-AF65-F5344CB8AC3E}">
        <p14:creationId xmlns:p14="http://schemas.microsoft.com/office/powerpoint/2010/main" val="412235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COULEUR</a:t>
            </a:r>
          </a:p>
        </p:txBody>
      </p:sp>
      <p:sp>
        <p:nvSpPr>
          <p:cNvPr id="4" name="Slide Number Placeholder 3"/>
          <p:cNvSpPr>
            <a:spLocks noGrp="1"/>
          </p:cNvSpPr>
          <p:nvPr>
            <p:ph type="sldNum" sz="quarter" idx="5"/>
          </p:nvPr>
        </p:nvSpPr>
        <p:spPr/>
        <p:txBody>
          <a:bodyPr/>
          <a:lstStyle/>
          <a:p>
            <a:fld id="{33AC6D85-0957-EA4A-B1BC-BF3C2B356807}" type="slidenum">
              <a:rPr lang="en-US" smtClean="0"/>
              <a:t>18</a:t>
            </a:fld>
            <a:endParaRPr lang="en-US"/>
          </a:p>
        </p:txBody>
      </p:sp>
    </p:spTree>
    <p:extLst>
      <p:ext uri="{BB962C8B-B14F-4D97-AF65-F5344CB8AC3E}">
        <p14:creationId xmlns:p14="http://schemas.microsoft.com/office/powerpoint/2010/main" val="2863641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DATE NOVEMBRE 2022</a:t>
            </a:r>
          </a:p>
          <a:p>
            <a:r>
              <a:rPr lang="en-LB" dirty="0"/>
              <a:t>As of November 2022, Elahere SOC FR</a:t>
            </a:r>
            <a:r>
              <a:rPr lang="el-GR" b="0" i="0" u="none" strike="noStrike" dirty="0">
                <a:solidFill>
                  <a:srgbClr val="1F1F1F"/>
                </a:solidFill>
                <a:effectLst/>
                <a:latin typeface="Google Sans"/>
              </a:rPr>
              <a:t>α</a:t>
            </a:r>
            <a:r>
              <a:rPr lang="en-US" b="0" i="0" u="none" strike="noStrike" dirty="0">
                <a:solidFill>
                  <a:srgbClr val="1F1F1F"/>
                </a:solidFill>
                <a:effectLst/>
                <a:latin typeface="Google Sans"/>
              </a:rPr>
              <a:t>+, platinum resistant OC</a:t>
            </a:r>
            <a:endParaRPr lang="en-LB" dirty="0"/>
          </a:p>
        </p:txBody>
      </p:sp>
      <p:sp>
        <p:nvSpPr>
          <p:cNvPr id="4" name="Slide Number Placeholder 3"/>
          <p:cNvSpPr>
            <a:spLocks noGrp="1"/>
          </p:cNvSpPr>
          <p:nvPr>
            <p:ph type="sldNum" sz="quarter" idx="5"/>
          </p:nvPr>
        </p:nvSpPr>
        <p:spPr/>
        <p:txBody>
          <a:bodyPr/>
          <a:lstStyle/>
          <a:p>
            <a:fld id="{33AC6D85-0957-EA4A-B1BC-BF3C2B356807}" type="slidenum">
              <a:rPr lang="en-US" smtClean="0"/>
              <a:t>23</a:t>
            </a:fld>
            <a:endParaRPr lang="en-US"/>
          </a:p>
        </p:txBody>
      </p:sp>
    </p:spTree>
    <p:extLst>
      <p:ext uri="{BB962C8B-B14F-4D97-AF65-F5344CB8AC3E}">
        <p14:creationId xmlns:p14="http://schemas.microsoft.com/office/powerpoint/2010/main" val="2095108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Standard of CARE in MIRASOL </a:t>
            </a:r>
          </a:p>
        </p:txBody>
      </p:sp>
      <p:sp>
        <p:nvSpPr>
          <p:cNvPr id="4" name="Slide Number Placeholder 3"/>
          <p:cNvSpPr>
            <a:spLocks noGrp="1"/>
          </p:cNvSpPr>
          <p:nvPr>
            <p:ph type="sldNum" sz="quarter" idx="5"/>
          </p:nvPr>
        </p:nvSpPr>
        <p:spPr/>
        <p:txBody>
          <a:bodyPr/>
          <a:lstStyle/>
          <a:p>
            <a:fld id="{33AC6D85-0957-EA4A-B1BC-BF3C2B356807}" type="slidenum">
              <a:rPr lang="en-US" smtClean="0"/>
              <a:t>24</a:t>
            </a:fld>
            <a:endParaRPr lang="en-US"/>
          </a:p>
        </p:txBody>
      </p:sp>
    </p:spTree>
    <p:extLst>
      <p:ext uri="{BB962C8B-B14F-4D97-AF65-F5344CB8AC3E}">
        <p14:creationId xmlns:p14="http://schemas.microsoft.com/office/powerpoint/2010/main" val="214682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news.abbvie.com</a:t>
            </a:r>
            <a:r>
              <a:rPr lang="en-US" dirty="0"/>
              <a:t>/2024-06-06-AbbVie-Announces-Positive-Topline-Results-from-Phase-2-PICCOLO-Trial-Evaluating-Mirvetuximab-Soravtansine-ELAHERE-R-for-High-Folate-Receptor-Alpha-FR-Expressing-Platinum-Sensitive-Ovarian-Cancer</a:t>
            </a:r>
          </a:p>
          <a:p>
            <a:endParaRPr lang="en-US" dirty="0"/>
          </a:p>
          <a:p>
            <a:r>
              <a:rPr lang="en-US" dirty="0"/>
              <a:t>HIGHLIGHT FOR PLATINUM SENSITIVE</a:t>
            </a:r>
          </a:p>
          <a:p>
            <a:r>
              <a:rPr lang="en-US" dirty="0"/>
              <a:t>REFERENCE in the slide</a:t>
            </a:r>
            <a:endParaRPr lang="en-LB" dirty="0"/>
          </a:p>
        </p:txBody>
      </p:sp>
      <p:sp>
        <p:nvSpPr>
          <p:cNvPr id="4" name="Slide Number Placeholder 3"/>
          <p:cNvSpPr>
            <a:spLocks noGrp="1"/>
          </p:cNvSpPr>
          <p:nvPr>
            <p:ph type="sldNum" sz="quarter" idx="5"/>
          </p:nvPr>
        </p:nvSpPr>
        <p:spPr/>
        <p:txBody>
          <a:bodyPr/>
          <a:lstStyle/>
          <a:p>
            <a:fld id="{33AC6D85-0957-EA4A-B1BC-BF3C2B356807}" type="slidenum">
              <a:rPr lang="en-US" smtClean="0"/>
              <a:t>25</a:t>
            </a:fld>
            <a:endParaRPr lang="en-US"/>
          </a:p>
        </p:txBody>
      </p:sp>
    </p:spTree>
    <p:extLst>
      <p:ext uri="{BB962C8B-B14F-4D97-AF65-F5344CB8AC3E}">
        <p14:creationId xmlns:p14="http://schemas.microsoft.com/office/powerpoint/2010/main" val="3782981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B" dirty="0"/>
          </a:p>
        </p:txBody>
      </p:sp>
      <p:sp>
        <p:nvSpPr>
          <p:cNvPr id="4" name="Slide Number Placeholder 3"/>
          <p:cNvSpPr>
            <a:spLocks noGrp="1"/>
          </p:cNvSpPr>
          <p:nvPr>
            <p:ph type="sldNum" sz="quarter" idx="5"/>
          </p:nvPr>
        </p:nvSpPr>
        <p:spPr/>
        <p:txBody>
          <a:bodyPr/>
          <a:lstStyle/>
          <a:p>
            <a:fld id="{33AC6D85-0957-EA4A-B1BC-BF3C2B356807}" type="slidenum">
              <a:rPr lang="en-US" smtClean="0"/>
              <a:t>27</a:t>
            </a:fld>
            <a:endParaRPr lang="en-US"/>
          </a:p>
        </p:txBody>
      </p:sp>
    </p:spTree>
    <p:extLst>
      <p:ext uri="{BB962C8B-B14F-4D97-AF65-F5344CB8AC3E}">
        <p14:creationId xmlns:p14="http://schemas.microsoft.com/office/powerpoint/2010/main" val="2126281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ONGOING TRIALS…</a:t>
            </a:r>
          </a:p>
        </p:txBody>
      </p:sp>
      <p:sp>
        <p:nvSpPr>
          <p:cNvPr id="4" name="Slide Number Placeholder 3"/>
          <p:cNvSpPr>
            <a:spLocks noGrp="1"/>
          </p:cNvSpPr>
          <p:nvPr>
            <p:ph type="sldNum" sz="quarter" idx="5"/>
          </p:nvPr>
        </p:nvSpPr>
        <p:spPr/>
        <p:txBody>
          <a:bodyPr/>
          <a:lstStyle/>
          <a:p>
            <a:fld id="{33AC6D85-0957-EA4A-B1BC-BF3C2B356807}" type="slidenum">
              <a:rPr lang="en-US" smtClean="0"/>
              <a:t>28</a:t>
            </a:fld>
            <a:endParaRPr lang="en-US"/>
          </a:p>
        </p:txBody>
      </p:sp>
    </p:spTree>
    <p:extLst>
      <p:ext uri="{BB962C8B-B14F-4D97-AF65-F5344CB8AC3E}">
        <p14:creationId xmlns:p14="http://schemas.microsoft.com/office/powerpoint/2010/main" val="853211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en-LB" dirty="0"/>
              <a:t>ighlight MSTLN</a:t>
            </a:r>
          </a:p>
        </p:txBody>
      </p:sp>
      <p:sp>
        <p:nvSpPr>
          <p:cNvPr id="4" name="Slide Number Placeholder 3"/>
          <p:cNvSpPr>
            <a:spLocks noGrp="1"/>
          </p:cNvSpPr>
          <p:nvPr>
            <p:ph type="sldNum" sz="quarter" idx="5"/>
          </p:nvPr>
        </p:nvSpPr>
        <p:spPr/>
        <p:txBody>
          <a:bodyPr/>
          <a:lstStyle/>
          <a:p>
            <a:fld id="{33AC6D85-0957-EA4A-B1BC-BF3C2B356807}" type="slidenum">
              <a:rPr lang="en-US" smtClean="0"/>
              <a:t>29</a:t>
            </a:fld>
            <a:endParaRPr lang="en-US"/>
          </a:p>
        </p:txBody>
      </p:sp>
    </p:spTree>
    <p:extLst>
      <p:ext uri="{BB962C8B-B14F-4D97-AF65-F5344CB8AC3E}">
        <p14:creationId xmlns:p14="http://schemas.microsoft.com/office/powerpoint/2010/main" val="2385508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Other Target</a:t>
            </a:r>
          </a:p>
        </p:txBody>
      </p:sp>
      <p:sp>
        <p:nvSpPr>
          <p:cNvPr id="4" name="Slide Number Placeholder 3"/>
          <p:cNvSpPr>
            <a:spLocks noGrp="1"/>
          </p:cNvSpPr>
          <p:nvPr>
            <p:ph type="sldNum" sz="quarter" idx="5"/>
          </p:nvPr>
        </p:nvSpPr>
        <p:spPr/>
        <p:txBody>
          <a:bodyPr/>
          <a:lstStyle/>
          <a:p>
            <a:fld id="{33AC6D85-0957-EA4A-B1BC-BF3C2B356807}" type="slidenum">
              <a:rPr lang="en-US" smtClean="0"/>
              <a:t>30</a:t>
            </a:fld>
            <a:endParaRPr lang="en-US"/>
          </a:p>
        </p:txBody>
      </p:sp>
    </p:spTree>
    <p:extLst>
      <p:ext uri="{BB962C8B-B14F-4D97-AF65-F5344CB8AC3E}">
        <p14:creationId xmlns:p14="http://schemas.microsoft.com/office/powerpoint/2010/main" val="3649644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Lot of studies done DISAPPOINTING</a:t>
            </a:r>
          </a:p>
          <a:p>
            <a:r>
              <a:rPr lang="en-LB" dirty="0"/>
              <a:t>AND STILL ARE ONGOING</a:t>
            </a:r>
          </a:p>
        </p:txBody>
      </p:sp>
      <p:sp>
        <p:nvSpPr>
          <p:cNvPr id="4" name="Slide Number Placeholder 3"/>
          <p:cNvSpPr>
            <a:spLocks noGrp="1"/>
          </p:cNvSpPr>
          <p:nvPr>
            <p:ph type="sldNum" sz="quarter" idx="5"/>
          </p:nvPr>
        </p:nvSpPr>
        <p:spPr/>
        <p:txBody>
          <a:bodyPr/>
          <a:lstStyle/>
          <a:p>
            <a:fld id="{33AC6D85-0957-EA4A-B1BC-BF3C2B356807}" type="slidenum">
              <a:rPr lang="en-US" smtClean="0"/>
              <a:t>31</a:t>
            </a:fld>
            <a:endParaRPr lang="en-US"/>
          </a:p>
        </p:txBody>
      </p:sp>
    </p:spTree>
    <p:extLst>
      <p:ext uri="{BB962C8B-B14F-4D97-AF65-F5344CB8AC3E}">
        <p14:creationId xmlns:p14="http://schemas.microsoft.com/office/powerpoint/2010/main" val="2502159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E5870709-7AEB-414B-BAC8-26CD1813DD36}"/>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38677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INADEQUATE Surgery ?</a:t>
            </a:r>
          </a:p>
          <a:p>
            <a:r>
              <a:rPr lang="en-LB" dirty="0"/>
              <a:t>Niraparib </a:t>
            </a:r>
          </a:p>
          <a:p>
            <a:r>
              <a:rPr lang="en-LB" dirty="0"/>
              <a:t>Why negative</a:t>
            </a:r>
          </a:p>
          <a:p>
            <a:r>
              <a:rPr lang="en-LB" dirty="0"/>
              <a:t>NEGATIVE TRIAL</a:t>
            </a:r>
          </a:p>
          <a:p>
            <a:r>
              <a:rPr lang="en-LB" dirty="0"/>
              <a:t>NUMBER OF participants</a:t>
            </a:r>
          </a:p>
          <a:p>
            <a:r>
              <a:rPr lang="en-LB" dirty="0"/>
              <a:t>ALLOWED PATIENTS WITH SD (40%) Vs NOVA (Niraparib alone) : NOVA CR PR only</a:t>
            </a:r>
          </a:p>
        </p:txBody>
      </p:sp>
      <p:sp>
        <p:nvSpPr>
          <p:cNvPr id="4" name="Slide Number Placeholder 3"/>
          <p:cNvSpPr>
            <a:spLocks noGrp="1"/>
          </p:cNvSpPr>
          <p:nvPr>
            <p:ph type="sldNum" sz="quarter" idx="5"/>
          </p:nvPr>
        </p:nvSpPr>
        <p:spPr/>
        <p:txBody>
          <a:bodyPr/>
          <a:lstStyle/>
          <a:p>
            <a:fld id="{33AC6D85-0957-EA4A-B1BC-BF3C2B356807}" type="slidenum">
              <a:rPr lang="en-US" smtClean="0"/>
              <a:t>32</a:t>
            </a:fld>
            <a:endParaRPr lang="en-US"/>
          </a:p>
        </p:txBody>
      </p:sp>
    </p:spTree>
    <p:extLst>
      <p:ext uri="{BB962C8B-B14F-4D97-AF65-F5344CB8AC3E}">
        <p14:creationId xmlns:p14="http://schemas.microsoft.com/office/powerpoint/2010/main" val="2412680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DIFFERENT DESIGN</a:t>
            </a:r>
          </a:p>
        </p:txBody>
      </p:sp>
      <p:sp>
        <p:nvSpPr>
          <p:cNvPr id="4" name="Slide Number Placeholder 3"/>
          <p:cNvSpPr>
            <a:spLocks noGrp="1"/>
          </p:cNvSpPr>
          <p:nvPr>
            <p:ph type="sldNum" sz="quarter" idx="5"/>
          </p:nvPr>
        </p:nvSpPr>
        <p:spPr/>
        <p:txBody>
          <a:bodyPr/>
          <a:lstStyle/>
          <a:p>
            <a:fld id="{33AC6D85-0957-EA4A-B1BC-BF3C2B356807}" type="slidenum">
              <a:rPr lang="en-US" smtClean="0"/>
              <a:t>35</a:t>
            </a:fld>
            <a:endParaRPr lang="en-US"/>
          </a:p>
        </p:txBody>
      </p:sp>
    </p:spTree>
    <p:extLst>
      <p:ext uri="{BB962C8B-B14F-4D97-AF65-F5344CB8AC3E}">
        <p14:creationId xmlns:p14="http://schemas.microsoft.com/office/powerpoint/2010/main" val="2357928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DIFFERENT DESIGN</a:t>
            </a:r>
          </a:p>
          <a:p>
            <a:endParaRPr lang="en-L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33333"/>
                </a:solidFill>
                <a:effectLst/>
                <a:latin typeface="-apple-system"/>
              </a:rPr>
              <a:t>An important difference between the ANITA trial and the NOVA trial,</a:t>
            </a:r>
            <a:r>
              <a:rPr lang="en-US" b="0" i="0" u="none" strike="noStrike" baseline="30000" dirty="0">
                <a:solidFill>
                  <a:srgbClr val="155BC3"/>
                </a:solidFill>
                <a:effectLst/>
                <a:latin typeface="-apple-system"/>
                <a:hlinkClick r:id="rId3"/>
              </a:rPr>
              <a:t>4</a:t>
            </a:r>
            <a:r>
              <a:rPr lang="en-US" b="0" i="0" u="none" strike="noStrike" dirty="0">
                <a:solidFill>
                  <a:srgbClr val="333333"/>
                </a:solidFill>
                <a:effectLst/>
                <a:latin typeface="-apple-system"/>
              </a:rPr>
              <a:t> which established maintenance niraparib as a standard of care in platinum-sensitive ovarian cancer, is that ANITA allowed patients with SD (45% of randomly assigned patients) as well as responding patients to continue to maintenance therapy. By contrast, to be eligible for NOVA, patients had to be in CR or PR after platinum-based CT. This may have contributed to the shorter maintenance PFS in the control arm of the present trial (median 5.3 months compared with 21.0 and 9.3 months in the </a:t>
            </a:r>
            <a:r>
              <a:rPr lang="en-US" b="0" i="1" u="none" strike="noStrike" dirty="0">
                <a:solidFill>
                  <a:srgbClr val="333333"/>
                </a:solidFill>
                <a:effectLst/>
                <a:latin typeface="-apple-system"/>
              </a:rPr>
              <a:t>BRCA</a:t>
            </a:r>
            <a:r>
              <a:rPr lang="en-US" b="0" i="0" u="none" strike="noStrike" dirty="0">
                <a:solidFill>
                  <a:srgbClr val="333333"/>
                </a:solidFill>
                <a:effectLst/>
                <a:latin typeface="-apple-system"/>
              </a:rPr>
              <a:t>-mutated and non–</a:t>
            </a:r>
            <a:r>
              <a:rPr lang="en-US" b="0" i="1" u="none" strike="noStrike" dirty="0">
                <a:solidFill>
                  <a:srgbClr val="333333"/>
                </a:solidFill>
                <a:effectLst/>
                <a:latin typeface="-apple-system"/>
              </a:rPr>
              <a:t>BRCA</a:t>
            </a:r>
            <a:r>
              <a:rPr lang="en-US" b="0" i="0" u="none" strike="noStrike" dirty="0">
                <a:solidFill>
                  <a:srgbClr val="333333"/>
                </a:solidFill>
                <a:effectLst/>
                <a:latin typeface="-apple-system"/>
              </a:rPr>
              <a:t>-mutated populations, respectively, of the niraparib arm in the NOVA trial). In the present trial, median PFS in both treatment groups was considerably shorter in the subgroup of patients with SD as best response compared with CR or PR.</a:t>
            </a:r>
            <a:endParaRPr lang="en-LB" dirty="0"/>
          </a:p>
          <a:p>
            <a:endParaRPr lang="en-LB" dirty="0"/>
          </a:p>
        </p:txBody>
      </p:sp>
      <p:sp>
        <p:nvSpPr>
          <p:cNvPr id="4" name="Slide Number Placeholder 3"/>
          <p:cNvSpPr>
            <a:spLocks noGrp="1"/>
          </p:cNvSpPr>
          <p:nvPr>
            <p:ph type="sldNum" sz="quarter" idx="5"/>
          </p:nvPr>
        </p:nvSpPr>
        <p:spPr/>
        <p:txBody>
          <a:bodyPr/>
          <a:lstStyle/>
          <a:p>
            <a:fld id="{33AC6D85-0957-EA4A-B1BC-BF3C2B356807}" type="slidenum">
              <a:rPr lang="en-US" smtClean="0"/>
              <a:t>36</a:t>
            </a:fld>
            <a:endParaRPr lang="en-US"/>
          </a:p>
        </p:txBody>
      </p:sp>
    </p:spTree>
    <p:extLst>
      <p:ext uri="{BB962C8B-B14F-4D97-AF65-F5344CB8AC3E}">
        <p14:creationId xmlns:p14="http://schemas.microsoft.com/office/powerpoint/2010/main" val="325881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DIFFERENT DESIGN</a:t>
            </a:r>
          </a:p>
          <a:p>
            <a:endParaRPr lang="en-L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33333"/>
                </a:solidFill>
                <a:effectLst/>
                <a:latin typeface="-apple-system"/>
              </a:rPr>
              <a:t>An important difference between the ANITA trial and the NOVA trial,</a:t>
            </a:r>
            <a:r>
              <a:rPr lang="en-US" b="0" i="0" u="none" strike="noStrike" baseline="30000" dirty="0">
                <a:solidFill>
                  <a:srgbClr val="155BC3"/>
                </a:solidFill>
                <a:effectLst/>
                <a:latin typeface="-apple-system"/>
                <a:hlinkClick r:id="rId3"/>
              </a:rPr>
              <a:t>4</a:t>
            </a:r>
            <a:r>
              <a:rPr lang="en-US" b="0" i="0" u="none" strike="noStrike" dirty="0">
                <a:solidFill>
                  <a:srgbClr val="333333"/>
                </a:solidFill>
                <a:effectLst/>
                <a:latin typeface="-apple-system"/>
              </a:rPr>
              <a:t> which established maintenance niraparib as a standard of care in platinum-sensitive ovarian cancer, is that ANITA allowed patients with SD (45% of randomly assigned patients) as well as responding patients to continue to maintenance therapy. By contrast, to be eligible for NOVA, patients had to be in CR or PR after platinum-based CT. This may have contributed to the shorter maintenance PFS in the control arm of the present trial (median 5.3 months compared with 21.0 and 9.3 months in the </a:t>
            </a:r>
            <a:r>
              <a:rPr lang="en-US" b="0" i="1" u="none" strike="noStrike" dirty="0">
                <a:solidFill>
                  <a:srgbClr val="333333"/>
                </a:solidFill>
                <a:effectLst/>
                <a:latin typeface="-apple-system"/>
              </a:rPr>
              <a:t>BRCA</a:t>
            </a:r>
            <a:r>
              <a:rPr lang="en-US" b="0" i="0" u="none" strike="noStrike" dirty="0">
                <a:solidFill>
                  <a:srgbClr val="333333"/>
                </a:solidFill>
                <a:effectLst/>
                <a:latin typeface="-apple-system"/>
              </a:rPr>
              <a:t>-mutated and non–</a:t>
            </a:r>
            <a:r>
              <a:rPr lang="en-US" b="0" i="1" u="none" strike="noStrike" dirty="0">
                <a:solidFill>
                  <a:srgbClr val="333333"/>
                </a:solidFill>
                <a:effectLst/>
                <a:latin typeface="-apple-system"/>
              </a:rPr>
              <a:t>BRCA</a:t>
            </a:r>
            <a:r>
              <a:rPr lang="en-US" b="0" i="0" u="none" strike="noStrike" dirty="0">
                <a:solidFill>
                  <a:srgbClr val="333333"/>
                </a:solidFill>
                <a:effectLst/>
                <a:latin typeface="-apple-system"/>
              </a:rPr>
              <a:t>-mutated populations, respectively, of the niraparib arm in the NOVA trial). In the present trial, median PFS in both treatment groups was considerably shorter in the subgroup of patients with SD as best response compared with CR or PR.</a:t>
            </a:r>
            <a:endParaRPr lang="en-LB" dirty="0"/>
          </a:p>
          <a:p>
            <a:endParaRPr lang="en-LB" dirty="0"/>
          </a:p>
        </p:txBody>
      </p:sp>
      <p:sp>
        <p:nvSpPr>
          <p:cNvPr id="4" name="Slide Number Placeholder 3"/>
          <p:cNvSpPr>
            <a:spLocks noGrp="1"/>
          </p:cNvSpPr>
          <p:nvPr>
            <p:ph type="sldNum" sz="quarter" idx="5"/>
          </p:nvPr>
        </p:nvSpPr>
        <p:spPr/>
        <p:txBody>
          <a:bodyPr/>
          <a:lstStyle/>
          <a:p>
            <a:fld id="{33AC6D85-0957-EA4A-B1BC-BF3C2B356807}" type="slidenum">
              <a:rPr lang="en-US" smtClean="0"/>
              <a:t>37</a:t>
            </a:fld>
            <a:endParaRPr lang="en-US"/>
          </a:p>
        </p:txBody>
      </p:sp>
    </p:spTree>
    <p:extLst>
      <p:ext uri="{BB962C8B-B14F-4D97-AF65-F5344CB8AC3E}">
        <p14:creationId xmlns:p14="http://schemas.microsoft.com/office/powerpoint/2010/main" val="748747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DIFFERENT DESIGN</a:t>
            </a:r>
          </a:p>
          <a:p>
            <a:endParaRPr lang="en-L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33333"/>
                </a:solidFill>
                <a:effectLst/>
                <a:latin typeface="-apple-system"/>
              </a:rPr>
              <a:t>An important difference between the ANITA trial and the NOVA trial,</a:t>
            </a:r>
            <a:r>
              <a:rPr lang="en-US" b="0" i="0" u="none" strike="noStrike" baseline="30000" dirty="0">
                <a:solidFill>
                  <a:srgbClr val="155BC3"/>
                </a:solidFill>
                <a:effectLst/>
                <a:latin typeface="-apple-system"/>
                <a:hlinkClick r:id="rId3"/>
              </a:rPr>
              <a:t>4</a:t>
            </a:r>
            <a:r>
              <a:rPr lang="en-US" b="0" i="0" u="none" strike="noStrike" dirty="0">
                <a:solidFill>
                  <a:srgbClr val="333333"/>
                </a:solidFill>
                <a:effectLst/>
                <a:latin typeface="-apple-system"/>
              </a:rPr>
              <a:t> which established maintenance niraparib as a standard of care in platinum-sensitive ovarian cancer, is that ANITA allowed patients with SD (45% of randomly assigned patients) as well as responding patients to continue to maintenance therapy. By contrast, to be eligible for NOVA, patients had to be in CR or PR after platinum-based CT. This may have contributed to the shorter maintenance PFS in the control arm of the present trial (median 5.3 months compared with 21.0 and 9.3 months in the </a:t>
            </a:r>
            <a:r>
              <a:rPr lang="en-US" b="0" i="1" u="none" strike="noStrike" dirty="0">
                <a:solidFill>
                  <a:srgbClr val="333333"/>
                </a:solidFill>
                <a:effectLst/>
                <a:latin typeface="-apple-system"/>
              </a:rPr>
              <a:t>BRCA</a:t>
            </a:r>
            <a:r>
              <a:rPr lang="en-US" b="0" i="0" u="none" strike="noStrike" dirty="0">
                <a:solidFill>
                  <a:srgbClr val="333333"/>
                </a:solidFill>
                <a:effectLst/>
                <a:latin typeface="-apple-system"/>
              </a:rPr>
              <a:t>-mutated and non–</a:t>
            </a:r>
            <a:r>
              <a:rPr lang="en-US" b="0" i="1" u="none" strike="noStrike" dirty="0">
                <a:solidFill>
                  <a:srgbClr val="333333"/>
                </a:solidFill>
                <a:effectLst/>
                <a:latin typeface="-apple-system"/>
              </a:rPr>
              <a:t>BRCA</a:t>
            </a:r>
            <a:r>
              <a:rPr lang="en-US" b="0" i="0" u="none" strike="noStrike" dirty="0">
                <a:solidFill>
                  <a:srgbClr val="333333"/>
                </a:solidFill>
                <a:effectLst/>
                <a:latin typeface="-apple-system"/>
              </a:rPr>
              <a:t>-mutated populations, respectively, of the niraparib arm in the NOVA trial). In the present trial, median PFS in both treatment groups was considerably shorter in the subgroup of patients with SD as best response compared with CR or PR.</a:t>
            </a:r>
            <a:endParaRPr lang="en-LB" dirty="0"/>
          </a:p>
          <a:p>
            <a:endParaRPr lang="en-LB" dirty="0"/>
          </a:p>
        </p:txBody>
      </p:sp>
      <p:sp>
        <p:nvSpPr>
          <p:cNvPr id="4" name="Slide Number Placeholder 3"/>
          <p:cNvSpPr>
            <a:spLocks noGrp="1"/>
          </p:cNvSpPr>
          <p:nvPr>
            <p:ph type="sldNum" sz="quarter" idx="5"/>
          </p:nvPr>
        </p:nvSpPr>
        <p:spPr/>
        <p:txBody>
          <a:bodyPr/>
          <a:lstStyle/>
          <a:p>
            <a:fld id="{33AC6D85-0957-EA4A-B1BC-BF3C2B356807}" type="slidenum">
              <a:rPr lang="en-US" smtClean="0"/>
              <a:t>38</a:t>
            </a:fld>
            <a:endParaRPr lang="en-US"/>
          </a:p>
        </p:txBody>
      </p:sp>
    </p:spTree>
    <p:extLst>
      <p:ext uri="{BB962C8B-B14F-4D97-AF65-F5344CB8AC3E}">
        <p14:creationId xmlns:p14="http://schemas.microsoft.com/office/powerpoint/2010/main" val="1045600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NEW CONCEPT </a:t>
            </a:r>
          </a:p>
          <a:p>
            <a:r>
              <a:rPr lang="en-LB" dirty="0"/>
              <a:t>Details not important</a:t>
            </a:r>
          </a:p>
        </p:txBody>
      </p:sp>
      <p:sp>
        <p:nvSpPr>
          <p:cNvPr id="4" name="Slide Number Placeholder 3"/>
          <p:cNvSpPr>
            <a:spLocks noGrp="1"/>
          </p:cNvSpPr>
          <p:nvPr>
            <p:ph type="sldNum" sz="quarter" idx="5"/>
          </p:nvPr>
        </p:nvSpPr>
        <p:spPr/>
        <p:txBody>
          <a:bodyPr/>
          <a:lstStyle/>
          <a:p>
            <a:fld id="{33AC6D85-0957-EA4A-B1BC-BF3C2B356807}" type="slidenum">
              <a:rPr lang="en-US" smtClean="0"/>
              <a:t>50</a:t>
            </a:fld>
            <a:endParaRPr lang="en-US"/>
          </a:p>
        </p:txBody>
      </p:sp>
    </p:spTree>
    <p:extLst>
      <p:ext uri="{BB962C8B-B14F-4D97-AF65-F5344CB8AC3E}">
        <p14:creationId xmlns:p14="http://schemas.microsoft.com/office/powerpoint/2010/main" val="2169299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None/>
            </a:pPr>
            <a:r>
              <a:rPr lang="en-US" sz="1800" b="0" i="1" dirty="0">
                <a:effectLst/>
                <a:latin typeface="+mn-lt"/>
                <a:ea typeface="Calibri" panose="020F0502020204030204" pitchFamily="34" charset="0"/>
                <a:cs typeface="Times New Roman" panose="02020603050405020304" pitchFamily="18" charset="0"/>
              </a:rPr>
              <a:t>CC, clear cell; </a:t>
            </a:r>
            <a:r>
              <a:rPr lang="en-US" sz="1800" b="0" i="1" u="none" strike="noStrike" cap="none" dirty="0">
                <a:solidFill>
                  <a:srgbClr val="7F7F7F"/>
                </a:solidFill>
                <a:latin typeface="+mn-lt"/>
                <a:sym typeface="Arial"/>
              </a:rPr>
              <a:t>cORR, confirmed objective response rate; </a:t>
            </a:r>
            <a:r>
              <a:rPr lang="en-US" sz="1800" b="0" i="1" dirty="0">
                <a:effectLst/>
                <a:latin typeface="+mn-lt"/>
                <a:ea typeface="Calibri" panose="020F0502020204030204" pitchFamily="34" charset="0"/>
                <a:cs typeface="Times New Roman" panose="02020603050405020304" pitchFamily="18" charset="0"/>
              </a:rPr>
              <a:t>CS, carcinosarcoma;</a:t>
            </a:r>
            <a:r>
              <a:rPr lang="en-US" sz="1800" b="0" i="1" u="none" strike="noStrike" cap="none" dirty="0">
                <a:solidFill>
                  <a:srgbClr val="7F7F7F"/>
                </a:solidFill>
                <a:latin typeface="+mn-lt"/>
                <a:sym typeface="Arial"/>
              </a:rPr>
              <a:t> DCR, disease control rate; </a:t>
            </a:r>
            <a:r>
              <a:rPr lang="en-US" sz="1800" b="0" i="1" dirty="0">
                <a:effectLst/>
                <a:latin typeface="+mn-lt"/>
                <a:ea typeface="Calibri" panose="020F0502020204030204" pitchFamily="34" charset="0"/>
                <a:cs typeface="Times New Roman" panose="02020603050405020304" pitchFamily="18" charset="0"/>
              </a:rPr>
              <a:t>LGSOC, low-grade serous ovarian cancer; </a:t>
            </a:r>
            <a:r>
              <a:rPr lang="en-US" sz="1800" b="0" i="1" u="none" strike="noStrike" cap="none" dirty="0">
                <a:solidFill>
                  <a:srgbClr val="7F7F7F"/>
                </a:solidFill>
                <a:latin typeface="+mn-lt"/>
                <a:sym typeface="Arial"/>
              </a:rPr>
              <a:t>MLA, mesonephric-like adenocarcinoma; </a:t>
            </a:r>
            <a:r>
              <a:rPr lang="en-US" sz="1800" b="0" i="1" dirty="0">
                <a:effectLst/>
                <a:latin typeface="+mn-lt"/>
                <a:ea typeface="Calibri" panose="020F0502020204030204" pitchFamily="34" charset="0"/>
                <a:cs typeface="Times New Roman" panose="02020603050405020304" pitchFamily="18" charset="0"/>
              </a:rPr>
              <a:t>MUC, mucinous </a:t>
            </a:r>
            <a:r>
              <a:rPr lang="en-US" sz="1800" b="0" i="1" u="none" strike="noStrike" cap="none" dirty="0">
                <a:solidFill>
                  <a:srgbClr val="7F7F7F"/>
                </a:solidFill>
                <a:latin typeface="+mn-lt"/>
                <a:sym typeface="Arial"/>
              </a:rPr>
              <a:t>PFS, progression-free survival; SLD, sum of the longest diameters.</a:t>
            </a:r>
            <a:endParaRPr lang="en-US" sz="1800" b="0" i="1" dirty="0">
              <a:latin typeface="+mn-lt"/>
            </a:endParaRPr>
          </a:p>
          <a:p>
            <a:pPr marL="0" marR="0" lvl="0" indent="0" algn="l" rtl="0">
              <a:lnSpc>
                <a:spcPct val="100000"/>
              </a:lnSpc>
              <a:spcBef>
                <a:spcPts val="0"/>
              </a:spcBef>
              <a:spcAft>
                <a:spcPts val="0"/>
              </a:spcAft>
              <a:buNone/>
            </a:pPr>
            <a:endParaRPr lang="en-US" sz="1800" b="0" i="1" u="none" strike="noStrike" cap="none" dirty="0">
              <a:solidFill>
                <a:srgbClr val="7F7F7F"/>
              </a:solidFill>
              <a:latin typeface="Arial Narrow" panose="020B0606020202030204" pitchFamily="34" charset="0"/>
              <a:sym typeface="Arial"/>
            </a:endParaRPr>
          </a:p>
          <a:p>
            <a:pPr marL="0" marR="0" lvl="0" indent="0" algn="l" rtl="0">
              <a:lnSpc>
                <a:spcPct val="100000"/>
              </a:lnSpc>
              <a:spcBef>
                <a:spcPts val="0"/>
              </a:spcBef>
              <a:spcAft>
                <a:spcPts val="0"/>
              </a:spcAft>
              <a:buNone/>
            </a:pPr>
            <a:endParaRPr lang="en-US" sz="2000" i="1"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9885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None/>
            </a:pPr>
            <a:r>
              <a:rPr lang="en-US" sz="1800" b="0" i="1" dirty="0">
                <a:effectLst/>
                <a:latin typeface="+mn-lt"/>
                <a:ea typeface="Calibri" panose="020F0502020204030204" pitchFamily="34" charset="0"/>
                <a:cs typeface="Times New Roman" panose="02020603050405020304" pitchFamily="18" charset="0"/>
              </a:rPr>
              <a:t>Atezo, atezolizumab; Bev, bevacizumab; CC, clear cell; </a:t>
            </a:r>
            <a:r>
              <a:rPr lang="en-US" sz="1800" b="0" i="1" u="none" strike="noStrike" cap="none" dirty="0">
                <a:solidFill>
                  <a:srgbClr val="7F7F7F"/>
                </a:solidFill>
                <a:latin typeface="+mn-lt"/>
                <a:sym typeface="Arial"/>
              </a:rPr>
              <a:t>cORR, confirmed objective response rate;</a:t>
            </a:r>
            <a:r>
              <a:rPr lang="en-US" sz="1800" b="0" i="1" dirty="0">
                <a:effectLst/>
                <a:latin typeface="+mn-lt"/>
                <a:ea typeface="Calibri" panose="020F0502020204030204" pitchFamily="34" charset="0"/>
                <a:cs typeface="Times New Roman" panose="02020603050405020304" pitchFamily="18" charset="0"/>
              </a:rPr>
              <a:t> </a:t>
            </a:r>
            <a:r>
              <a:rPr lang="en-US" sz="1800" b="0" i="1" u="none" strike="noStrike" cap="none" dirty="0">
                <a:solidFill>
                  <a:srgbClr val="7F7F7F"/>
                </a:solidFill>
                <a:latin typeface="+mn-lt"/>
                <a:sym typeface="Arial"/>
              </a:rPr>
              <a:t>DCR, disease control rate; IC, immune cell; </a:t>
            </a:r>
            <a:r>
              <a:rPr lang="en-US" sz="1800" b="0" i="1" dirty="0">
                <a:effectLst/>
                <a:latin typeface="+mn-lt"/>
                <a:ea typeface="Calibri" panose="020F0502020204030204" pitchFamily="34" charset="0"/>
                <a:cs typeface="Times New Roman" panose="02020603050405020304" pitchFamily="18" charset="0"/>
              </a:rPr>
              <a:t>LGSOC, low-grade serous ovarian cancer;</a:t>
            </a:r>
            <a:r>
              <a:rPr lang="en-US" sz="1800" b="0" i="1" u="none" strike="noStrike" cap="none" dirty="0">
                <a:solidFill>
                  <a:srgbClr val="7F7F7F"/>
                </a:solidFill>
                <a:latin typeface="+mn-lt"/>
                <a:sym typeface="Arial"/>
              </a:rPr>
              <a:t>; </a:t>
            </a:r>
            <a:r>
              <a:rPr lang="en-US" sz="1800" b="0" i="1" dirty="0">
                <a:effectLst/>
                <a:latin typeface="+mn-lt"/>
                <a:ea typeface="Calibri" panose="020F0502020204030204" pitchFamily="34" charset="0"/>
                <a:cs typeface="Times New Roman" panose="02020603050405020304" pitchFamily="18" charset="0"/>
              </a:rPr>
              <a:t>MUC, mucinous carcinoma; </a:t>
            </a:r>
            <a:r>
              <a:rPr lang="en-US" sz="1800" b="0" i="1" u="none" strike="noStrike" cap="none" dirty="0">
                <a:solidFill>
                  <a:srgbClr val="7F7F7F"/>
                </a:solidFill>
                <a:latin typeface="+mn-lt"/>
                <a:sym typeface="Arial"/>
              </a:rPr>
              <a:t>PFS, progression-free survival; SLD, sum of the longest diameters.</a:t>
            </a:r>
            <a:endParaRPr lang="en-US" sz="1800" b="0" i="1" dirty="0">
              <a:latin typeface="+mn-lt"/>
            </a:endParaRPr>
          </a:p>
          <a:p>
            <a:pPr marL="0" marR="0" lvl="0" indent="0" algn="l" rtl="0">
              <a:lnSpc>
                <a:spcPct val="100000"/>
              </a:lnSpc>
              <a:spcBef>
                <a:spcPts val="0"/>
              </a:spcBef>
              <a:spcAft>
                <a:spcPts val="0"/>
              </a:spcAft>
              <a:buNone/>
            </a:pPr>
            <a:endParaRPr lang="en-US" sz="1800" b="0" i="1" u="none" strike="noStrike" cap="none" dirty="0">
              <a:solidFill>
                <a:srgbClr val="7F7F7F"/>
              </a:solidFill>
              <a:latin typeface="Arial Narrow" panose="020B0606020202030204" pitchFamily="34" charset="0"/>
              <a:sym typeface="Arial"/>
            </a:endParaRPr>
          </a:p>
          <a:p>
            <a:pPr marL="0" marR="0" lvl="0" indent="0" algn="l" rtl="0">
              <a:lnSpc>
                <a:spcPct val="100000"/>
              </a:lnSpc>
              <a:spcBef>
                <a:spcPts val="0"/>
              </a:spcBef>
              <a:spcAft>
                <a:spcPts val="0"/>
              </a:spcAft>
              <a:buNone/>
            </a:pPr>
            <a:endParaRPr lang="en-US" sz="2000" i="1"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1301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LB" dirty="0"/>
              <a:t>nti PDL1	Anti PD1	AntiCTLA-4</a:t>
            </a:r>
          </a:p>
          <a:p>
            <a:endParaRPr lang="en-LB" dirty="0"/>
          </a:p>
          <a:p>
            <a:r>
              <a:rPr lang="en-US" b="0" i="0" u="none" strike="noStrike" dirty="0">
                <a:solidFill>
                  <a:srgbClr val="333333"/>
                </a:solidFill>
                <a:effectLst/>
                <a:latin typeface="-apple-system"/>
              </a:rPr>
              <a:t>IMagyn050 trial</a:t>
            </a:r>
          </a:p>
          <a:p>
            <a:r>
              <a:rPr lang="en-US" b="0" i="0" u="none" strike="noStrike" dirty="0">
                <a:solidFill>
                  <a:srgbClr val="333333"/>
                </a:solidFill>
                <a:effectLst/>
                <a:latin typeface="-apple-system"/>
              </a:rPr>
              <a:t>ATALANTE</a:t>
            </a:r>
            <a:endParaRPr lang="en-LB" dirty="0"/>
          </a:p>
        </p:txBody>
      </p:sp>
      <p:sp>
        <p:nvSpPr>
          <p:cNvPr id="4" name="Slide Number Placeholder 3"/>
          <p:cNvSpPr>
            <a:spLocks noGrp="1"/>
          </p:cNvSpPr>
          <p:nvPr>
            <p:ph type="sldNum" sz="quarter" idx="5"/>
          </p:nvPr>
        </p:nvSpPr>
        <p:spPr/>
        <p:txBody>
          <a:bodyPr/>
          <a:lstStyle/>
          <a:p>
            <a:fld id="{33AC6D85-0957-EA4A-B1BC-BF3C2B356807}" type="slidenum">
              <a:rPr lang="en-US" smtClean="0"/>
              <a:t>53</a:t>
            </a:fld>
            <a:endParaRPr lang="en-US"/>
          </a:p>
        </p:txBody>
      </p:sp>
    </p:spTree>
    <p:extLst>
      <p:ext uri="{BB962C8B-B14F-4D97-AF65-F5344CB8AC3E}">
        <p14:creationId xmlns:p14="http://schemas.microsoft.com/office/powerpoint/2010/main" val="2722599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inion"/>
              </a:rPr>
              <a:t>Optimal Surgery : median survival can be approximately doubled from 17 months to 39 months</a:t>
            </a:r>
          </a:p>
          <a:p>
            <a:r>
              <a:rPr lang="en-US" dirty="0">
                <a:latin typeface="Minion"/>
              </a:rPr>
              <a:t>Reference : </a:t>
            </a:r>
            <a:r>
              <a:rPr lang="en-US" dirty="0">
                <a:latin typeface="Minion"/>
                <a:hlinkClick r:id="rId3"/>
              </a:rPr>
              <a:t>https://ascopubs.org/doi/pdfdirect/10.1200/JCO.2007.11.0932</a:t>
            </a:r>
            <a:endParaRPr lang="en-US" dirty="0">
              <a:latin typeface="Minion"/>
            </a:endParaRPr>
          </a:p>
          <a:p>
            <a:endParaRPr lang="en-US" sz="1200" dirty="0">
              <a:effectLst/>
              <a:latin typeface="Minion"/>
            </a:endParaRPr>
          </a:p>
          <a:p>
            <a:r>
              <a:rPr lang="en-US" sz="1200" dirty="0">
                <a:effectLst/>
                <a:latin typeface="Arial" panose="020B0604020202020204" pitchFamily="34" charset="0"/>
              </a:rPr>
              <a:t>Carbo Taxol doublet : GOG 158 GOG #111 : </a:t>
            </a:r>
            <a:r>
              <a:rPr lang="en-US" sz="1200" dirty="0" err="1">
                <a:effectLst/>
                <a:latin typeface="Arial" panose="020B0604020202020204" pitchFamily="34" charset="0"/>
              </a:rPr>
              <a:t>Cisplat</a:t>
            </a:r>
            <a:r>
              <a:rPr lang="en-US" sz="1200" dirty="0">
                <a:effectLst/>
                <a:latin typeface="Arial" panose="020B0604020202020204" pitchFamily="34" charset="0"/>
              </a:rPr>
              <a:t> + Paclitaxel VS </a:t>
            </a:r>
            <a:r>
              <a:rPr lang="en-US" sz="1200" dirty="0" err="1">
                <a:effectLst/>
                <a:latin typeface="Arial" panose="020B0604020202020204" pitchFamily="34" charset="0"/>
              </a:rPr>
              <a:t>Cisplat</a:t>
            </a:r>
            <a:r>
              <a:rPr lang="en-US" sz="1200" dirty="0">
                <a:effectLst/>
                <a:latin typeface="Arial" panose="020B0604020202020204" pitchFamily="34" charset="0"/>
              </a:rPr>
              <a:t> + Cytoxan 38 </a:t>
            </a:r>
            <a:r>
              <a:rPr lang="en-US" sz="1200" dirty="0" err="1">
                <a:effectLst/>
                <a:latin typeface="Arial" panose="020B0604020202020204" pitchFamily="34" charset="0"/>
              </a:rPr>
              <a:t>mo</a:t>
            </a:r>
            <a:r>
              <a:rPr lang="en-US" sz="1200" dirty="0">
                <a:effectLst/>
                <a:latin typeface="Arial" panose="020B0604020202020204" pitchFamily="34" charset="0"/>
              </a:rPr>
              <a:t> OS VS 24 </a:t>
            </a:r>
            <a:r>
              <a:rPr lang="en-US" sz="1200" dirty="0" err="1">
                <a:effectLst/>
                <a:latin typeface="Arial" panose="020B0604020202020204" pitchFamily="34" charset="0"/>
              </a:rPr>
              <a:t>mo</a:t>
            </a:r>
            <a:r>
              <a:rPr lang="en-US" sz="1200" dirty="0">
                <a:effectLst/>
                <a:latin typeface="Arial" panose="020B0604020202020204" pitchFamily="34" charset="0"/>
              </a:rPr>
              <a:t> OS </a:t>
            </a:r>
            <a:r>
              <a:rPr lang="en-US" sz="1200" dirty="0" err="1">
                <a:effectLst/>
                <a:latin typeface="Arial" panose="020B0604020202020204" pitchFamily="34" charset="0"/>
              </a:rPr>
              <a:t>McQuire</a:t>
            </a:r>
            <a:r>
              <a:rPr lang="en-US" sz="1200" dirty="0">
                <a:effectLst/>
                <a:latin typeface="Arial" panose="020B0604020202020204" pitchFamily="34" charset="0"/>
              </a:rPr>
              <a:t> WP, et al, N </a:t>
            </a:r>
            <a:r>
              <a:rPr lang="en-US" sz="1200" dirty="0" err="1">
                <a:effectLst/>
                <a:latin typeface="Arial" panose="020B0604020202020204" pitchFamily="34" charset="0"/>
              </a:rPr>
              <a:t>Engl</a:t>
            </a:r>
            <a:r>
              <a:rPr lang="en-US" sz="1200" dirty="0">
                <a:effectLst/>
                <a:latin typeface="Arial" panose="020B0604020202020204" pitchFamily="34" charset="0"/>
              </a:rPr>
              <a:t> J Med 196:1-6 </a:t>
            </a:r>
            <a:endParaRPr lang="en-US" dirty="0">
              <a:effectLst/>
            </a:endParaRPr>
          </a:p>
          <a:p>
            <a:r>
              <a:rPr lang="en-US" sz="1200" dirty="0">
                <a:effectLst/>
                <a:latin typeface="Minion"/>
              </a:rPr>
              <a:t> </a:t>
            </a:r>
          </a:p>
          <a:p>
            <a:r>
              <a:rPr lang="en-US" dirty="0"/>
              <a:t>Carbo Taxol Bevacizumab : GOG 218 ICON 7 </a:t>
            </a:r>
          </a:p>
          <a:p>
            <a:r>
              <a:rPr lang="en-US" dirty="0"/>
              <a:t>14.1 </a:t>
            </a:r>
            <a:r>
              <a:rPr lang="en-US" dirty="0" err="1"/>
              <a:t>mo</a:t>
            </a:r>
            <a:r>
              <a:rPr lang="en-US" dirty="0"/>
              <a:t> VS 10.3 </a:t>
            </a:r>
            <a:r>
              <a:rPr lang="en-US" dirty="0" err="1"/>
              <a:t>mo</a:t>
            </a:r>
            <a:r>
              <a:rPr lang="en-US" dirty="0"/>
              <a:t> in PFS</a:t>
            </a:r>
          </a:p>
          <a:p>
            <a:r>
              <a:rPr lang="en-US" sz="1200" b="1" dirty="0">
                <a:effectLst/>
                <a:latin typeface="Arial" panose="020B0604020202020204" pitchFamily="34" charset="0"/>
              </a:rPr>
              <a:t>Burger RA et al. </a:t>
            </a:r>
            <a:r>
              <a:rPr lang="en-US" sz="1200" b="1" i="1" dirty="0">
                <a:effectLst/>
                <a:latin typeface="Arial" panose="020B0604020202020204" pitchFamily="34" charset="0"/>
              </a:rPr>
              <a:t>N </a:t>
            </a:r>
            <a:r>
              <a:rPr lang="en-US" sz="1200" b="1" i="1" dirty="0" err="1">
                <a:effectLst/>
                <a:latin typeface="Arial" panose="020B0604020202020204" pitchFamily="34" charset="0"/>
              </a:rPr>
              <a:t>Engl</a:t>
            </a:r>
            <a:r>
              <a:rPr lang="en-US" sz="1200" b="1" i="1" dirty="0">
                <a:effectLst/>
                <a:latin typeface="Arial" panose="020B0604020202020204" pitchFamily="34" charset="0"/>
              </a:rPr>
              <a:t> J Med 2011 </a:t>
            </a:r>
            <a:r>
              <a:rPr lang="en-US" sz="1200" b="1" dirty="0" err="1">
                <a:effectLst/>
                <a:latin typeface="Arial" panose="020B0604020202020204" pitchFamily="34" charset="0"/>
              </a:rPr>
              <a:t>Perren</a:t>
            </a:r>
            <a:r>
              <a:rPr lang="en-US" sz="1200" b="1" dirty="0">
                <a:effectLst/>
                <a:latin typeface="Arial" panose="020B0604020202020204" pitchFamily="34" charset="0"/>
              </a:rPr>
              <a:t> TJ et al. </a:t>
            </a:r>
            <a:r>
              <a:rPr lang="en-US" sz="1200" b="1" i="1" dirty="0">
                <a:effectLst/>
                <a:latin typeface="Arial" panose="020B0604020202020204" pitchFamily="34" charset="0"/>
              </a:rPr>
              <a:t>N </a:t>
            </a:r>
            <a:r>
              <a:rPr lang="en-US" sz="1200" b="1" i="1" dirty="0" err="1">
                <a:effectLst/>
                <a:latin typeface="Arial" panose="020B0604020202020204" pitchFamily="34" charset="0"/>
              </a:rPr>
              <a:t>Engl</a:t>
            </a:r>
            <a:r>
              <a:rPr lang="en-US" sz="1200" b="1" i="1" dirty="0">
                <a:effectLst/>
                <a:latin typeface="Arial" panose="020B0604020202020204" pitchFamily="34" charset="0"/>
              </a:rPr>
              <a:t> J Med. </a:t>
            </a:r>
            <a:r>
              <a:rPr lang="en-US" sz="1200" b="1" dirty="0">
                <a:effectLst/>
                <a:latin typeface="Arial" panose="020B0604020202020204" pitchFamily="34" charset="0"/>
              </a:rPr>
              <a:t>2011. </a:t>
            </a:r>
            <a:endParaRPr lang="en-US" dirty="0">
              <a:effectLst/>
            </a:endParaRPr>
          </a:p>
          <a:p>
            <a:endParaRPr lang="en-US" dirty="0"/>
          </a:p>
          <a:p>
            <a:r>
              <a:rPr lang="en-US" dirty="0"/>
              <a:t>Olaparib in </a:t>
            </a:r>
            <a:r>
              <a:rPr lang="en-US" dirty="0" err="1"/>
              <a:t>mBRCA</a:t>
            </a:r>
            <a:r>
              <a:rPr lang="en-US" dirty="0"/>
              <a:t> </a:t>
            </a:r>
          </a:p>
          <a:p>
            <a:r>
              <a:rPr lang="en-US" sz="1200" b="1" dirty="0">
                <a:effectLst/>
                <a:latin typeface="Arial" panose="020B0604020202020204" pitchFamily="34" charset="0"/>
              </a:rPr>
              <a:t>Ray-</a:t>
            </a:r>
            <a:r>
              <a:rPr lang="en-US" sz="1200" b="1" dirty="0" err="1">
                <a:effectLst/>
                <a:latin typeface="Arial" panose="020B0604020202020204" pitchFamily="34" charset="0"/>
              </a:rPr>
              <a:t>Coquard</a:t>
            </a:r>
            <a:r>
              <a:rPr lang="en-US" sz="1200" b="1" dirty="0">
                <a:effectLst/>
                <a:latin typeface="Arial" panose="020B0604020202020204" pitchFamily="34" charset="0"/>
              </a:rPr>
              <a:t> et al. N </a:t>
            </a:r>
            <a:r>
              <a:rPr lang="en-US" sz="1200" b="1" dirty="0" err="1">
                <a:effectLst/>
                <a:latin typeface="Arial" panose="020B0604020202020204" pitchFamily="34" charset="0"/>
              </a:rPr>
              <a:t>Engl</a:t>
            </a:r>
            <a:r>
              <a:rPr lang="en-US" sz="1200" b="1" dirty="0">
                <a:effectLst/>
                <a:latin typeface="Arial" panose="020B0604020202020204" pitchFamily="34" charset="0"/>
              </a:rPr>
              <a:t> J Med 2019 </a:t>
            </a:r>
            <a:endParaRPr lang="en-US" dirty="0">
              <a:effectLst/>
            </a:endParaRPr>
          </a:p>
          <a:p>
            <a:r>
              <a:rPr lang="en-US" dirty="0"/>
              <a:t>22.1 vs 16.6 </a:t>
            </a:r>
            <a:r>
              <a:rPr lang="en-US" dirty="0" err="1"/>
              <a:t>mo</a:t>
            </a:r>
            <a:r>
              <a:rPr lang="en-US" dirty="0"/>
              <a:t> in PFS</a:t>
            </a:r>
          </a:p>
          <a:p>
            <a:endParaRPr lang="en-LB" dirty="0"/>
          </a:p>
        </p:txBody>
      </p:sp>
      <p:sp>
        <p:nvSpPr>
          <p:cNvPr id="4" name="Slide Number Placeholder 3"/>
          <p:cNvSpPr>
            <a:spLocks noGrp="1"/>
          </p:cNvSpPr>
          <p:nvPr>
            <p:ph type="sldNum" sz="quarter" idx="5"/>
          </p:nvPr>
        </p:nvSpPr>
        <p:spPr/>
        <p:txBody>
          <a:bodyPr/>
          <a:lstStyle/>
          <a:p>
            <a:fld id="{33AC6D85-0957-EA4A-B1BC-BF3C2B356807}" type="slidenum">
              <a:rPr lang="en-US" smtClean="0"/>
              <a:t>55</a:t>
            </a:fld>
            <a:endParaRPr lang="en-US"/>
          </a:p>
        </p:txBody>
      </p:sp>
    </p:spTree>
    <p:extLst>
      <p:ext uri="{BB962C8B-B14F-4D97-AF65-F5344CB8AC3E}">
        <p14:creationId xmlns:p14="http://schemas.microsoft.com/office/powerpoint/2010/main" val="2954858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panose="020B0604020202020204" pitchFamily="34" charset="0"/>
              </a:rPr>
              <a:t>Talking Points</a:t>
            </a:r>
          </a:p>
          <a:p>
            <a:pPr marL="181213" indent="-181213">
              <a:buFont typeface="Arial" panose="020B0604020202020204" pitchFamily="34" charset="0"/>
              <a:buChar char="•"/>
            </a:pPr>
            <a:r>
              <a:rPr lang="en-US" dirty="0"/>
              <a:t>Most patients (79%) are diagnosed with regional or distant disease</a:t>
            </a:r>
          </a:p>
          <a:p>
            <a:pPr marL="181213" indent="-181213">
              <a:buFont typeface="Arial" panose="020B0604020202020204" pitchFamily="34" charset="0"/>
              <a:buChar char="•"/>
            </a:pPr>
            <a:r>
              <a:rPr lang="en-US" dirty="0"/>
              <a:t>Patients diagnosed with advanced ovarian cancer have a much poorer survival outcome compared with patients diagnosed with localized or regional ovarian cancer</a:t>
            </a:r>
          </a:p>
          <a:p>
            <a:pPr marL="181213" indent="-181213">
              <a:buFont typeface="Arial" panose="020B0604020202020204" pitchFamily="34" charset="0"/>
              <a:buChar char="•"/>
            </a:pPr>
            <a:r>
              <a:rPr lang="en-US" dirty="0"/>
              <a:t>The 5-year relative survival with metastatic disease is 29.2% compared with 74.5% with regional disease and 92.3% with localized disease </a:t>
            </a:r>
          </a:p>
          <a:p>
            <a:endParaRPr lang="en-US" dirty="0"/>
          </a:p>
          <a:p>
            <a:r>
              <a:rPr lang="en-US" b="1" dirty="0"/>
              <a:t>Reference</a:t>
            </a:r>
          </a:p>
          <a:p>
            <a:r>
              <a:rPr lang="en-US" dirty="0">
                <a:solidFill>
                  <a:prstClr val="black"/>
                </a:solidFill>
              </a:rPr>
              <a:t>Surveillance, Epidemiology, and End Results Program. Cancer stat facts: ovarian cancer. </a:t>
            </a:r>
            <a:r>
              <a:rPr lang="en-US" dirty="0"/>
              <a:t>https://seer.cancer.gov/statfacts/html/ovary.html. Accessed </a:t>
            </a:r>
            <a:r>
              <a:rPr lang="en-US" sz="1200" dirty="0">
                <a:solidFill>
                  <a:srgbClr val="000000"/>
                </a:solidFill>
                <a:latin typeface="Arial Narrow" panose="020B0606020202030204" pitchFamily="34" charset="0"/>
                <a:cs typeface="Arial" panose="020B0604020202020204" pitchFamily="34" charset="0"/>
              </a:rPr>
              <a:t>December 17, 2018</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3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 name="Rectangle 6">
            <a:extLst>
              <a:ext uri="{FF2B5EF4-FFF2-40B4-BE49-F238E27FC236}">
                <a16:creationId xmlns:a16="http://schemas.microsoft.com/office/drawing/2014/main" id="{AC14FAA2-4122-44A9-8F00-77A231C7BA7B}"/>
              </a:ext>
            </a:extLst>
          </p:cNvPr>
          <p:cNvSpPr/>
          <p:nvPr/>
        </p:nvSpPr>
        <p:spPr>
          <a:xfrm>
            <a:off x="1543708" y="9136045"/>
            <a:ext cx="4381958" cy="503585"/>
          </a:xfrm>
          <a:prstGeom prst="rect">
            <a:avLst/>
          </a:prstGeom>
        </p:spPr>
        <p:txBody>
          <a:bodyPr wrap="square" lIns="93776" tIns="46888" rIns="93776" bIns="4688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Speaker notes are for internal use only and are not to be shown or disseminated outside of AstraZeneca</a:t>
            </a:r>
          </a:p>
        </p:txBody>
      </p:sp>
    </p:spTree>
    <p:extLst>
      <p:ext uri="{BB962C8B-B14F-4D97-AF65-F5344CB8AC3E}">
        <p14:creationId xmlns:p14="http://schemas.microsoft.com/office/powerpoint/2010/main" val="4206210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inion"/>
              </a:rPr>
              <a:t>Optimal Surgery : median survival can be approximately doubled from 17 months to 39 months</a:t>
            </a:r>
          </a:p>
          <a:p>
            <a:r>
              <a:rPr lang="en-US" dirty="0">
                <a:latin typeface="Minion"/>
              </a:rPr>
              <a:t>Reference : </a:t>
            </a:r>
            <a:r>
              <a:rPr lang="en-US" dirty="0">
                <a:latin typeface="Minion"/>
                <a:hlinkClick r:id="rId3"/>
              </a:rPr>
              <a:t>https://ascopubs.org/doi/pdfdirect/10.1200/JCO.2007.11.0932</a:t>
            </a:r>
            <a:endParaRPr lang="en-US" dirty="0">
              <a:latin typeface="Minion"/>
            </a:endParaRPr>
          </a:p>
          <a:p>
            <a:endParaRPr lang="en-US" sz="1200" dirty="0">
              <a:effectLst/>
              <a:latin typeface="Minion"/>
            </a:endParaRPr>
          </a:p>
          <a:p>
            <a:r>
              <a:rPr lang="en-US" sz="1200" dirty="0">
                <a:effectLst/>
                <a:latin typeface="Arial" panose="020B0604020202020204" pitchFamily="34" charset="0"/>
              </a:rPr>
              <a:t>Carbo Taxol doublet : GOG 158 GOG #111 : </a:t>
            </a:r>
            <a:r>
              <a:rPr lang="en-US" sz="1200" dirty="0" err="1">
                <a:effectLst/>
                <a:latin typeface="Arial" panose="020B0604020202020204" pitchFamily="34" charset="0"/>
              </a:rPr>
              <a:t>Cisplat</a:t>
            </a:r>
            <a:r>
              <a:rPr lang="en-US" sz="1200" dirty="0">
                <a:effectLst/>
                <a:latin typeface="Arial" panose="020B0604020202020204" pitchFamily="34" charset="0"/>
              </a:rPr>
              <a:t> + Paclitaxel VS </a:t>
            </a:r>
            <a:r>
              <a:rPr lang="en-US" sz="1200" dirty="0" err="1">
                <a:effectLst/>
                <a:latin typeface="Arial" panose="020B0604020202020204" pitchFamily="34" charset="0"/>
              </a:rPr>
              <a:t>Cisplat</a:t>
            </a:r>
            <a:r>
              <a:rPr lang="en-US" sz="1200" dirty="0">
                <a:effectLst/>
                <a:latin typeface="Arial" panose="020B0604020202020204" pitchFamily="34" charset="0"/>
              </a:rPr>
              <a:t> + Cytoxan 38 </a:t>
            </a:r>
            <a:r>
              <a:rPr lang="en-US" sz="1200" dirty="0" err="1">
                <a:effectLst/>
                <a:latin typeface="Arial" panose="020B0604020202020204" pitchFamily="34" charset="0"/>
              </a:rPr>
              <a:t>mo</a:t>
            </a:r>
            <a:r>
              <a:rPr lang="en-US" sz="1200" dirty="0">
                <a:effectLst/>
                <a:latin typeface="Arial" panose="020B0604020202020204" pitchFamily="34" charset="0"/>
              </a:rPr>
              <a:t> OS VS 24 </a:t>
            </a:r>
            <a:r>
              <a:rPr lang="en-US" sz="1200" dirty="0" err="1">
                <a:effectLst/>
                <a:latin typeface="Arial" panose="020B0604020202020204" pitchFamily="34" charset="0"/>
              </a:rPr>
              <a:t>mo</a:t>
            </a:r>
            <a:r>
              <a:rPr lang="en-US" sz="1200" dirty="0">
                <a:effectLst/>
                <a:latin typeface="Arial" panose="020B0604020202020204" pitchFamily="34" charset="0"/>
              </a:rPr>
              <a:t> OS </a:t>
            </a:r>
            <a:r>
              <a:rPr lang="en-US" sz="1200" dirty="0" err="1">
                <a:effectLst/>
                <a:latin typeface="Arial" panose="020B0604020202020204" pitchFamily="34" charset="0"/>
              </a:rPr>
              <a:t>McQuire</a:t>
            </a:r>
            <a:r>
              <a:rPr lang="en-US" sz="1200" dirty="0">
                <a:effectLst/>
                <a:latin typeface="Arial" panose="020B0604020202020204" pitchFamily="34" charset="0"/>
              </a:rPr>
              <a:t> WP, et al, N </a:t>
            </a:r>
            <a:r>
              <a:rPr lang="en-US" sz="1200" dirty="0" err="1">
                <a:effectLst/>
                <a:latin typeface="Arial" panose="020B0604020202020204" pitchFamily="34" charset="0"/>
              </a:rPr>
              <a:t>Engl</a:t>
            </a:r>
            <a:r>
              <a:rPr lang="en-US" sz="1200" dirty="0">
                <a:effectLst/>
                <a:latin typeface="Arial" panose="020B0604020202020204" pitchFamily="34" charset="0"/>
              </a:rPr>
              <a:t> J Med 196:1-6 </a:t>
            </a:r>
            <a:endParaRPr lang="en-US" dirty="0">
              <a:effectLst/>
            </a:endParaRPr>
          </a:p>
          <a:p>
            <a:r>
              <a:rPr lang="en-US" sz="1200" dirty="0">
                <a:effectLst/>
                <a:latin typeface="Minion"/>
              </a:rPr>
              <a:t> </a:t>
            </a:r>
          </a:p>
          <a:p>
            <a:r>
              <a:rPr lang="en-US" dirty="0"/>
              <a:t>Carbo Taxol Bevacizumab : GOG 218 ICON 7 </a:t>
            </a:r>
          </a:p>
          <a:p>
            <a:r>
              <a:rPr lang="en-US" dirty="0"/>
              <a:t>14.1 </a:t>
            </a:r>
            <a:r>
              <a:rPr lang="en-US" dirty="0" err="1"/>
              <a:t>mo</a:t>
            </a:r>
            <a:r>
              <a:rPr lang="en-US" dirty="0"/>
              <a:t> VS 10.3 </a:t>
            </a:r>
            <a:r>
              <a:rPr lang="en-US" dirty="0" err="1"/>
              <a:t>mo</a:t>
            </a:r>
            <a:r>
              <a:rPr lang="en-US" dirty="0"/>
              <a:t> in PFS</a:t>
            </a:r>
          </a:p>
          <a:p>
            <a:r>
              <a:rPr lang="en-US" sz="1200" b="1" dirty="0">
                <a:effectLst/>
                <a:latin typeface="Arial" panose="020B0604020202020204" pitchFamily="34" charset="0"/>
              </a:rPr>
              <a:t>Burger RA et al. </a:t>
            </a:r>
            <a:r>
              <a:rPr lang="en-US" sz="1200" b="1" i="1" dirty="0">
                <a:effectLst/>
                <a:latin typeface="Arial" panose="020B0604020202020204" pitchFamily="34" charset="0"/>
              </a:rPr>
              <a:t>N </a:t>
            </a:r>
            <a:r>
              <a:rPr lang="en-US" sz="1200" b="1" i="1" dirty="0" err="1">
                <a:effectLst/>
                <a:latin typeface="Arial" panose="020B0604020202020204" pitchFamily="34" charset="0"/>
              </a:rPr>
              <a:t>Engl</a:t>
            </a:r>
            <a:r>
              <a:rPr lang="en-US" sz="1200" b="1" i="1" dirty="0">
                <a:effectLst/>
                <a:latin typeface="Arial" panose="020B0604020202020204" pitchFamily="34" charset="0"/>
              </a:rPr>
              <a:t> J Med 2011 </a:t>
            </a:r>
            <a:r>
              <a:rPr lang="en-US" sz="1200" b="1" dirty="0" err="1">
                <a:effectLst/>
                <a:latin typeface="Arial" panose="020B0604020202020204" pitchFamily="34" charset="0"/>
              </a:rPr>
              <a:t>Perren</a:t>
            </a:r>
            <a:r>
              <a:rPr lang="en-US" sz="1200" b="1" dirty="0">
                <a:effectLst/>
                <a:latin typeface="Arial" panose="020B0604020202020204" pitchFamily="34" charset="0"/>
              </a:rPr>
              <a:t> TJ et al. </a:t>
            </a:r>
            <a:r>
              <a:rPr lang="en-US" sz="1200" b="1" i="1" dirty="0">
                <a:effectLst/>
                <a:latin typeface="Arial" panose="020B0604020202020204" pitchFamily="34" charset="0"/>
              </a:rPr>
              <a:t>N </a:t>
            </a:r>
            <a:r>
              <a:rPr lang="en-US" sz="1200" b="1" i="1" dirty="0" err="1">
                <a:effectLst/>
                <a:latin typeface="Arial" panose="020B0604020202020204" pitchFamily="34" charset="0"/>
              </a:rPr>
              <a:t>Engl</a:t>
            </a:r>
            <a:r>
              <a:rPr lang="en-US" sz="1200" b="1" i="1" dirty="0">
                <a:effectLst/>
                <a:latin typeface="Arial" panose="020B0604020202020204" pitchFamily="34" charset="0"/>
              </a:rPr>
              <a:t> J Med. </a:t>
            </a:r>
            <a:r>
              <a:rPr lang="en-US" sz="1200" b="1" dirty="0">
                <a:effectLst/>
                <a:latin typeface="Arial" panose="020B0604020202020204" pitchFamily="34" charset="0"/>
              </a:rPr>
              <a:t>2011. </a:t>
            </a:r>
            <a:endParaRPr lang="en-US" dirty="0">
              <a:effectLst/>
            </a:endParaRPr>
          </a:p>
          <a:p>
            <a:endParaRPr lang="en-US" dirty="0"/>
          </a:p>
          <a:p>
            <a:r>
              <a:rPr lang="en-US" dirty="0"/>
              <a:t>Olaparib in </a:t>
            </a:r>
            <a:r>
              <a:rPr lang="en-US" dirty="0" err="1"/>
              <a:t>mBRCA</a:t>
            </a:r>
            <a:r>
              <a:rPr lang="en-US" dirty="0"/>
              <a:t> </a:t>
            </a:r>
          </a:p>
          <a:p>
            <a:r>
              <a:rPr lang="en-US" sz="1200" b="1" dirty="0">
                <a:effectLst/>
                <a:latin typeface="Arial" panose="020B0604020202020204" pitchFamily="34" charset="0"/>
              </a:rPr>
              <a:t>Ray-</a:t>
            </a:r>
            <a:r>
              <a:rPr lang="en-US" sz="1200" b="1" dirty="0" err="1">
                <a:effectLst/>
                <a:latin typeface="Arial" panose="020B0604020202020204" pitchFamily="34" charset="0"/>
              </a:rPr>
              <a:t>Coquard</a:t>
            </a:r>
            <a:r>
              <a:rPr lang="en-US" sz="1200" b="1" dirty="0">
                <a:effectLst/>
                <a:latin typeface="Arial" panose="020B0604020202020204" pitchFamily="34" charset="0"/>
              </a:rPr>
              <a:t> et al. N </a:t>
            </a:r>
            <a:r>
              <a:rPr lang="en-US" sz="1200" b="1" dirty="0" err="1">
                <a:effectLst/>
                <a:latin typeface="Arial" panose="020B0604020202020204" pitchFamily="34" charset="0"/>
              </a:rPr>
              <a:t>Engl</a:t>
            </a:r>
            <a:r>
              <a:rPr lang="en-US" sz="1200" b="1" dirty="0">
                <a:effectLst/>
                <a:latin typeface="Arial" panose="020B0604020202020204" pitchFamily="34" charset="0"/>
              </a:rPr>
              <a:t> J Med 2019 </a:t>
            </a:r>
            <a:endParaRPr lang="en-US" dirty="0">
              <a:effectLst/>
            </a:endParaRPr>
          </a:p>
          <a:p>
            <a:r>
              <a:rPr lang="en-US" dirty="0"/>
              <a:t>22.1 vs 16.6 </a:t>
            </a:r>
            <a:r>
              <a:rPr lang="en-US" dirty="0" err="1"/>
              <a:t>mo</a:t>
            </a:r>
            <a:r>
              <a:rPr lang="en-US" dirty="0"/>
              <a:t> in PFS</a:t>
            </a:r>
          </a:p>
          <a:p>
            <a:endParaRPr lang="en-LB" dirty="0"/>
          </a:p>
        </p:txBody>
      </p:sp>
      <p:sp>
        <p:nvSpPr>
          <p:cNvPr id="4" name="Slide Number Placeholder 3"/>
          <p:cNvSpPr>
            <a:spLocks noGrp="1"/>
          </p:cNvSpPr>
          <p:nvPr>
            <p:ph type="sldNum" sz="quarter" idx="5"/>
          </p:nvPr>
        </p:nvSpPr>
        <p:spPr/>
        <p:txBody>
          <a:bodyPr/>
          <a:lstStyle/>
          <a:p>
            <a:fld id="{33AC6D85-0957-EA4A-B1BC-BF3C2B356807}" type="slidenum">
              <a:rPr lang="en-US" smtClean="0"/>
              <a:t>56</a:t>
            </a:fld>
            <a:endParaRPr lang="en-US"/>
          </a:p>
        </p:txBody>
      </p:sp>
    </p:spTree>
    <p:extLst>
      <p:ext uri="{BB962C8B-B14F-4D97-AF65-F5344CB8AC3E}">
        <p14:creationId xmlns:p14="http://schemas.microsoft.com/office/powerpoint/2010/main" val="2798185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MAXIMUM PFS for each therapy</a:t>
            </a:r>
          </a:p>
          <a:p>
            <a:r>
              <a:rPr lang="en-LB" dirty="0"/>
              <a:t>Still unmet need for patients with HRD – platinum resistant </a:t>
            </a:r>
          </a:p>
          <a:p>
            <a:r>
              <a:rPr lang="en-LB" dirty="0"/>
              <a:t>More and more targeted therapy are under investigation. Moving to precision and personalized medicine.</a:t>
            </a:r>
          </a:p>
          <a:p>
            <a:endParaRPr lang="en-LB" dirty="0"/>
          </a:p>
        </p:txBody>
      </p:sp>
      <p:sp>
        <p:nvSpPr>
          <p:cNvPr id="4" name="Slide Number Placeholder 3"/>
          <p:cNvSpPr>
            <a:spLocks noGrp="1"/>
          </p:cNvSpPr>
          <p:nvPr>
            <p:ph type="sldNum" sz="quarter" idx="5"/>
          </p:nvPr>
        </p:nvSpPr>
        <p:spPr/>
        <p:txBody>
          <a:bodyPr/>
          <a:lstStyle/>
          <a:p>
            <a:fld id="{33AC6D85-0957-EA4A-B1BC-BF3C2B356807}" type="slidenum">
              <a:rPr lang="en-US" smtClean="0"/>
              <a:t>57</a:t>
            </a:fld>
            <a:endParaRPr lang="en-US"/>
          </a:p>
        </p:txBody>
      </p:sp>
    </p:spTree>
    <p:extLst>
      <p:ext uri="{BB962C8B-B14F-4D97-AF65-F5344CB8AC3E}">
        <p14:creationId xmlns:p14="http://schemas.microsoft.com/office/powerpoint/2010/main" val="715807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0756" y="4620578"/>
            <a:ext cx="6781939" cy="3780473"/>
          </a:xfrm>
        </p:spPr>
        <p:txBody>
          <a:bodyPr/>
          <a:lstStyle/>
          <a:p>
            <a:r>
              <a:rPr lang="en-US" sz="1050" b="1" dirty="0" err="1"/>
              <a:t>Impoirtance</a:t>
            </a:r>
            <a:r>
              <a:rPr lang="en-US" sz="1050" b="1" dirty="0"/>
              <a:t> of BRCA testing HRD in all patients with OC – Recommendation</a:t>
            </a:r>
          </a:p>
          <a:p>
            <a:r>
              <a:rPr lang="en-US" sz="1050" b="1" dirty="0"/>
              <a:t>https://</a:t>
            </a:r>
            <a:r>
              <a:rPr lang="en-US" sz="1050" b="1" dirty="0" err="1"/>
              <a:t>ascopubs.org</a:t>
            </a:r>
            <a:r>
              <a:rPr lang="en-US" sz="1050" b="1" dirty="0"/>
              <a:t>/</a:t>
            </a:r>
            <a:r>
              <a:rPr lang="en-US" sz="1050" b="1" dirty="0" err="1"/>
              <a:t>doi</a:t>
            </a:r>
            <a:r>
              <a:rPr lang="en-US" sz="1050" b="1" dirty="0"/>
              <a:t>/10.1200/JCO.19.02960</a:t>
            </a:r>
          </a:p>
          <a:p>
            <a:endParaRPr lang="en-US" sz="1050" b="1" dirty="0"/>
          </a:p>
          <a:p>
            <a:r>
              <a:rPr lang="en-US" sz="1050" b="1" dirty="0"/>
              <a:t>Talking Points</a:t>
            </a:r>
          </a:p>
          <a:p>
            <a:pPr marL="285750" indent="-285750" defTabSz="457200">
              <a:buClr>
                <a:schemeClr val="tx1"/>
              </a:buClr>
              <a:buFont typeface="Arial" panose="020B0604020202020204" pitchFamily="34" charset="0"/>
              <a:buChar char="•"/>
            </a:pPr>
            <a:r>
              <a:rPr lang="en-US" sz="1050" dirty="0">
                <a:latin typeface="Arial Narrow" panose="020B0606020202030204" pitchFamily="34" charset="0"/>
                <a:cs typeface="Arial" pitchFamily="34" charset="0"/>
              </a:rPr>
              <a:t>Approximately 15% of women with ovarian cancer have </a:t>
            </a:r>
            <a:r>
              <a:rPr lang="en-US" sz="1050" b="0" dirty="0">
                <a:latin typeface="Arial Narrow" panose="020B0606020202030204" pitchFamily="34" charset="0"/>
                <a:cs typeface="Arial" pitchFamily="34" charset="0"/>
              </a:rPr>
              <a:t>g</a:t>
            </a:r>
            <a:r>
              <a:rPr lang="en-US" sz="1050" b="0" i="1" dirty="0">
                <a:latin typeface="Arial Narrow" panose="020B0606020202030204" pitchFamily="34" charset="0"/>
                <a:cs typeface="Arial" pitchFamily="34" charset="0"/>
              </a:rPr>
              <a:t>BRCA</a:t>
            </a:r>
            <a:r>
              <a:rPr lang="en-US" sz="1050" b="0" dirty="0">
                <a:latin typeface="Arial Narrow" panose="020B0606020202030204" pitchFamily="34" charset="0"/>
                <a:cs typeface="Arial" pitchFamily="34" charset="0"/>
              </a:rPr>
              <a:t>m</a:t>
            </a:r>
            <a:r>
              <a:rPr lang="en-US" sz="1050" b="0" baseline="30000" dirty="0">
                <a:latin typeface="Arial Narrow" panose="020B0606020202030204" pitchFamily="34" charset="0"/>
                <a:cs typeface="Arial" pitchFamily="34" charset="0"/>
              </a:rPr>
              <a:t>1</a:t>
            </a:r>
            <a:r>
              <a:rPr lang="en-US" sz="1050" b="0" dirty="0">
                <a:latin typeface="Arial Narrow" panose="020B0606020202030204" pitchFamily="34" charset="0"/>
                <a:cs typeface="Arial" pitchFamily="34" charset="0"/>
              </a:rPr>
              <a:t> and nearly 7% have s</a:t>
            </a:r>
            <a:r>
              <a:rPr lang="en-US" sz="1050" b="0" i="1" dirty="0">
                <a:latin typeface="Arial Narrow" panose="020B0606020202030204" pitchFamily="34" charset="0"/>
                <a:cs typeface="Arial" pitchFamily="34" charset="0"/>
              </a:rPr>
              <a:t>BRCA</a:t>
            </a:r>
            <a:r>
              <a:rPr lang="en-US" sz="1050" b="0" dirty="0">
                <a:latin typeface="Arial Narrow" panose="020B0606020202030204" pitchFamily="34" charset="0"/>
                <a:cs typeface="Arial" pitchFamily="34" charset="0"/>
              </a:rPr>
              <a:t>m</a:t>
            </a:r>
            <a:r>
              <a:rPr lang="en-US" sz="1050" b="0" baseline="30000" dirty="0">
                <a:latin typeface="Arial Narrow" panose="020B0606020202030204" pitchFamily="34" charset="0"/>
                <a:cs typeface="Arial" pitchFamily="34" charset="0"/>
              </a:rPr>
              <a:t>2</a:t>
            </a:r>
          </a:p>
          <a:p>
            <a:pPr marL="285750" marR="0" lvl="0" indent="-285750" algn="l" defTabSz="4572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dirty="0">
                <a:latin typeface="Arial Narrow" panose="020B0606020202030204" pitchFamily="34" charset="0"/>
                <a:cs typeface="Arial" pitchFamily="34" charset="0"/>
              </a:rPr>
              <a:t>With germline testing alone, </a:t>
            </a:r>
            <a:r>
              <a:rPr lang="en-US" sz="1050" b="0" dirty="0">
                <a:latin typeface="Arial Narrow" panose="020B0606020202030204" pitchFamily="34" charset="0"/>
                <a:cs typeface="Arial" pitchFamily="34" charset="0"/>
              </a:rPr>
              <a:t>1 out of 3 </a:t>
            </a:r>
            <a:r>
              <a:rPr lang="en-US" sz="1050" dirty="0">
                <a:latin typeface="Arial Narrow" panose="020B0606020202030204" pitchFamily="34" charset="0"/>
                <a:cs typeface="Arial" pitchFamily="34" charset="0"/>
              </a:rPr>
              <a:t>women with </a:t>
            </a:r>
            <a:r>
              <a:rPr lang="en-US" sz="1050" i="1" dirty="0" err="1">
                <a:latin typeface="Arial Narrow" panose="020B0606020202030204" pitchFamily="34" charset="0"/>
                <a:cs typeface="Arial" pitchFamily="34" charset="0"/>
              </a:rPr>
              <a:t>BRCA</a:t>
            </a:r>
            <a:r>
              <a:rPr lang="en-US" sz="1050" dirty="0" err="1">
                <a:latin typeface="Arial Narrow" panose="020B0606020202030204" pitchFamily="34" charset="0"/>
                <a:cs typeface="Arial" pitchFamily="34" charset="0"/>
              </a:rPr>
              <a:t>m</a:t>
            </a:r>
            <a:r>
              <a:rPr lang="en-US" sz="1050" dirty="0">
                <a:latin typeface="Arial Narrow" panose="020B0606020202030204" pitchFamily="34" charset="0"/>
                <a:cs typeface="Arial" pitchFamily="34" charset="0"/>
              </a:rPr>
              <a:t> ovarian cancer would not be identified</a:t>
            </a:r>
            <a:r>
              <a:rPr lang="en-US" sz="1050" baseline="30000" dirty="0">
                <a:latin typeface="Arial Narrow" panose="020B0606020202030204" pitchFamily="34" charset="0"/>
                <a:cs typeface="Arial" pitchFamily="34" charset="0"/>
              </a:rPr>
              <a:t>3,4</a:t>
            </a:r>
          </a:p>
          <a:p>
            <a:pPr marL="285750" marR="0" lvl="0" indent="-285750" algn="l" defTabSz="4572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b="0" dirty="0">
                <a:latin typeface="Arial Narrow" panose="020B0606020202030204" pitchFamily="34" charset="0"/>
                <a:cs typeface="Arial" pitchFamily="34" charset="0"/>
              </a:rPr>
              <a:t>Up to 40% of </a:t>
            </a:r>
            <a:r>
              <a:rPr lang="en-US" sz="1050" b="0" i="1" dirty="0" err="1">
                <a:latin typeface="Arial Narrow" panose="020B0606020202030204" pitchFamily="34" charset="0"/>
                <a:cs typeface="Arial" pitchFamily="34" charset="0"/>
              </a:rPr>
              <a:t>BRCA</a:t>
            </a:r>
            <a:r>
              <a:rPr lang="en-US" sz="1050" b="0" dirty="0" err="1">
                <a:latin typeface="Arial Narrow" panose="020B0606020202030204" pitchFamily="34" charset="0"/>
                <a:cs typeface="Arial" pitchFamily="34" charset="0"/>
              </a:rPr>
              <a:t>m</a:t>
            </a:r>
            <a:r>
              <a:rPr lang="en-US" sz="1050" b="0" dirty="0">
                <a:latin typeface="Arial Narrow" panose="020B0606020202030204" pitchFamily="34" charset="0"/>
                <a:cs typeface="Arial" pitchFamily="34" charset="0"/>
              </a:rPr>
              <a:t> ovarian cancer may be missed </a:t>
            </a:r>
            <a:r>
              <a:rPr lang="en-US" sz="1050" dirty="0">
                <a:latin typeface="Arial Narrow" panose="020B0606020202030204" pitchFamily="34" charset="0"/>
                <a:cs typeface="Arial" pitchFamily="34" charset="0"/>
              </a:rPr>
              <a:t>if testing is only performed in women with a family history of breast or ovarian cancer</a:t>
            </a:r>
            <a:r>
              <a:rPr lang="en-US" sz="1050" baseline="30000" dirty="0">
                <a:latin typeface="Arial Narrow" panose="020B0606020202030204" pitchFamily="34" charset="0"/>
                <a:cs typeface="Arial" pitchFamily="34" charset="0"/>
              </a:rPr>
              <a:t>5</a:t>
            </a:r>
            <a:endParaRPr lang="en-US" sz="1050" dirty="0">
              <a:latin typeface="Arial Narrow" panose="020B0606020202030204" pitchFamily="34" charset="0"/>
              <a:cs typeface="Arial" pitchFamily="34" charset="0"/>
            </a:endParaRPr>
          </a:p>
          <a:p>
            <a:pPr marL="0" marR="0" lvl="0" indent="0" algn="l" defTabSz="4572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endParaRPr lang="en-US" sz="1050" b="1" baseline="0" dirty="0">
              <a:latin typeface="Arial Narrow" panose="020B0606020202030204" pitchFamily="34" charset="0"/>
              <a:cs typeface="Arial" pitchFamily="34" charset="0"/>
            </a:endParaRPr>
          </a:p>
          <a:p>
            <a:pPr marL="0" marR="0" lvl="0" indent="0" algn="l" defTabSz="4572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050" b="1" baseline="0" dirty="0">
                <a:latin typeface="Arial Narrow" panose="020B0606020202030204" pitchFamily="34" charset="0"/>
                <a:cs typeface="Arial" pitchFamily="34" charset="0"/>
              </a:rPr>
              <a:t>References</a:t>
            </a:r>
          </a:p>
          <a:p>
            <a:pPr marL="228600" marR="0" lvl="0" indent="-228600" algn="l" defTabSz="457200" rtl="0" eaLnBrk="1" fontAlgn="auto" latinLnBrk="0" hangingPunct="1">
              <a:lnSpc>
                <a:spcPct val="100000"/>
              </a:lnSpc>
              <a:spcBef>
                <a:spcPts val="0"/>
              </a:spcBef>
              <a:spcAft>
                <a:spcPts val="0"/>
              </a:spcAft>
              <a:buSzTx/>
              <a:buFont typeface="+mj-lt"/>
              <a:buAutoNum type="arabicPeriod"/>
              <a:tabLst/>
              <a:defRPr/>
            </a:pPr>
            <a:r>
              <a:rPr lang="en-US" sz="1050" dirty="0">
                <a:latin typeface="Arial Narrow" panose="020B0606020202030204" pitchFamily="34" charset="0"/>
                <a:cs typeface="Arial" panose="020B0604020202020204" pitchFamily="34" charset="0"/>
              </a:rPr>
              <a:t>Pal T, </a:t>
            </a:r>
            <a:r>
              <a:rPr lang="en-US" sz="1050" dirty="0" err="1">
                <a:latin typeface="Arial Narrow" panose="020B0606020202030204" pitchFamily="34" charset="0"/>
                <a:cs typeface="Arial" panose="020B0604020202020204" pitchFamily="34" charset="0"/>
              </a:rPr>
              <a:t>Permuth</a:t>
            </a:r>
            <a:r>
              <a:rPr lang="en-US" sz="1050" dirty="0">
                <a:latin typeface="Arial Narrow" panose="020B0606020202030204" pitchFamily="34" charset="0"/>
                <a:cs typeface="Arial" panose="020B0604020202020204" pitchFamily="34" charset="0"/>
              </a:rPr>
              <a:t>-Wey J, Betts JA, et al. BRCA1 and BRCA2 mutations account for a large proportion of ovarian carcinoma cases. </a:t>
            </a:r>
            <a:r>
              <a:rPr lang="en-US" sz="1050" i="1" dirty="0">
                <a:latin typeface="Arial Narrow" panose="020B0606020202030204" pitchFamily="34" charset="0"/>
                <a:cs typeface="Arial" panose="020B0604020202020204" pitchFamily="34" charset="0"/>
              </a:rPr>
              <a:t>Cancer</a:t>
            </a:r>
            <a:r>
              <a:rPr lang="en-US" sz="1050" dirty="0">
                <a:latin typeface="Arial Narrow" panose="020B0606020202030204" pitchFamily="34" charset="0"/>
                <a:cs typeface="Arial" panose="020B0604020202020204" pitchFamily="34" charset="0"/>
              </a:rPr>
              <a:t>. 2005;104(12):2807-2816. </a:t>
            </a:r>
            <a:endParaRPr lang="en-US" sz="1050" b="1" dirty="0">
              <a:latin typeface="Arial Narrow" panose="020B060602020203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SzTx/>
              <a:buFont typeface="+mj-lt"/>
              <a:buAutoNum type="arabicPeriod"/>
              <a:tabLst/>
              <a:defRPr/>
            </a:pPr>
            <a:r>
              <a:rPr lang="en-US" sz="1050" dirty="0">
                <a:latin typeface="Arial Narrow" panose="020B0606020202030204" pitchFamily="34" charset="0"/>
                <a:cs typeface="Arial" panose="020B0604020202020204" pitchFamily="34" charset="0"/>
              </a:rPr>
              <a:t>Pennington KP, Walsh T, Harrell MI, et al. Germline and somatic mutations in homologous recombination genes predict platinum response and survival in ovarian, fallopian tube, and peritoneal carcinomas. </a:t>
            </a:r>
            <a:r>
              <a:rPr lang="en-US" sz="1050" i="1" dirty="0">
                <a:latin typeface="Arial Narrow" panose="020B0606020202030204" pitchFamily="34" charset="0"/>
                <a:cs typeface="Arial" panose="020B0604020202020204" pitchFamily="34" charset="0"/>
              </a:rPr>
              <a:t>Clin Cancer Res</a:t>
            </a:r>
            <a:r>
              <a:rPr lang="en-US" sz="1050" dirty="0">
                <a:latin typeface="Arial Narrow" panose="020B0606020202030204" pitchFamily="34" charset="0"/>
                <a:cs typeface="Arial" panose="020B0604020202020204" pitchFamily="34" charset="0"/>
              </a:rPr>
              <a:t>. 2014;20(3):764-775. </a:t>
            </a:r>
            <a:endParaRPr lang="en-US" sz="1050" b="1" dirty="0">
              <a:latin typeface="Arial Narrow" panose="020B060602020203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SzTx/>
              <a:buFont typeface="+mj-lt"/>
              <a:buAutoNum type="arabicPeriod"/>
              <a:tabLst/>
              <a:defRPr/>
            </a:pPr>
            <a:r>
              <a:rPr lang="en-US" sz="1050" dirty="0" err="1">
                <a:latin typeface="Arial Narrow" panose="020B0606020202030204" pitchFamily="34" charset="0"/>
                <a:cs typeface="Arial" panose="020B0604020202020204" pitchFamily="34" charset="0"/>
              </a:rPr>
              <a:t>Vergote</a:t>
            </a:r>
            <a:r>
              <a:rPr lang="en-US" sz="1050" dirty="0">
                <a:latin typeface="Arial Narrow" panose="020B0606020202030204" pitchFamily="34" charset="0"/>
                <a:cs typeface="Arial" panose="020B0604020202020204" pitchFamily="34" charset="0"/>
              </a:rPr>
              <a:t> I, </a:t>
            </a:r>
            <a:r>
              <a:rPr lang="en-US" sz="1050" dirty="0" err="1">
                <a:latin typeface="Arial Narrow" panose="020B0606020202030204" pitchFamily="34" charset="0"/>
                <a:cs typeface="Arial" panose="020B0604020202020204" pitchFamily="34" charset="0"/>
              </a:rPr>
              <a:t>Bours</a:t>
            </a:r>
            <a:r>
              <a:rPr lang="en-US" sz="1050" dirty="0">
                <a:latin typeface="Arial Narrow" panose="020B0606020202030204" pitchFamily="34" charset="0"/>
                <a:cs typeface="Arial" panose="020B0604020202020204" pitchFamily="34" charset="0"/>
              </a:rPr>
              <a:t> V, </a:t>
            </a:r>
            <a:r>
              <a:rPr lang="en-US" sz="1050" dirty="0" err="1">
                <a:latin typeface="Arial Narrow" panose="020B0606020202030204" pitchFamily="34" charset="0"/>
                <a:cs typeface="Arial" panose="020B0604020202020204" pitchFamily="34" charset="0"/>
              </a:rPr>
              <a:t>Blaumeiser</a:t>
            </a:r>
            <a:r>
              <a:rPr lang="en-US" sz="1050" dirty="0">
                <a:latin typeface="Arial Narrow" panose="020B0606020202030204" pitchFamily="34" charset="0"/>
                <a:cs typeface="Arial" panose="020B0604020202020204" pitchFamily="34" charset="0"/>
              </a:rPr>
              <a:t> B, </a:t>
            </a:r>
            <a:r>
              <a:rPr lang="en-US" sz="1050" dirty="0" err="1">
                <a:latin typeface="Arial Narrow" panose="020B0606020202030204" pitchFamily="34" charset="0"/>
                <a:cs typeface="Arial" panose="020B0604020202020204" pitchFamily="34" charset="0"/>
              </a:rPr>
              <a:t>Baurain</a:t>
            </a:r>
            <a:r>
              <a:rPr lang="en-US" sz="1050" dirty="0">
                <a:latin typeface="Arial Narrow" panose="020B0606020202030204" pitchFamily="34" charset="0"/>
                <a:cs typeface="Arial" panose="020B0604020202020204" pitchFamily="34" charset="0"/>
              </a:rPr>
              <a:t> JF. New perspective on maintenance therapies for platinum- sensitive recurrent ovarian cancer in women with germline and somatic mutations in BRCA1 and BRCA2 genes. </a:t>
            </a:r>
            <a:r>
              <a:rPr lang="en-US" sz="1050" i="1" dirty="0">
                <a:latin typeface="Arial Narrow" panose="020B0606020202030204" pitchFamily="34" charset="0"/>
                <a:cs typeface="Arial" panose="020B0604020202020204" pitchFamily="34" charset="0"/>
              </a:rPr>
              <a:t>Facts Views Vis </a:t>
            </a:r>
            <a:r>
              <a:rPr lang="en-US" sz="1050" i="1" dirty="0" err="1">
                <a:latin typeface="Arial Narrow" panose="020B0606020202030204" pitchFamily="34" charset="0"/>
                <a:cs typeface="Arial" panose="020B0604020202020204" pitchFamily="34" charset="0"/>
              </a:rPr>
              <a:t>Obgyn</a:t>
            </a:r>
            <a:r>
              <a:rPr lang="en-US" sz="1050" dirty="0">
                <a:latin typeface="Arial Narrow" panose="020B0606020202030204" pitchFamily="34" charset="0"/>
                <a:cs typeface="Arial" panose="020B0604020202020204" pitchFamily="34" charset="0"/>
              </a:rPr>
              <a:t>. 2016;8(3):161-167. </a:t>
            </a:r>
            <a:endParaRPr lang="en-US" sz="1050" b="1" dirty="0">
              <a:latin typeface="Arial Narrow" panose="020B060602020203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SzTx/>
              <a:buFont typeface="+mj-lt"/>
              <a:buAutoNum type="arabicPeriod"/>
              <a:tabLst/>
              <a:defRPr/>
            </a:pPr>
            <a:r>
              <a:rPr lang="en-US" sz="1050" dirty="0">
                <a:latin typeface="Arial Narrow" panose="020B0606020202030204" pitchFamily="34" charset="0"/>
                <a:cs typeface="Arial" panose="020B0604020202020204" pitchFamily="34" charset="0"/>
              </a:rPr>
              <a:t>Hennessy BT, Timms KM, Carey MS, et al. Somatic mutations in BRCA1 and BRCA2 could expand the number of patients that benefit from poly (ADP ribose) polymerase inhibitors in ovarian cancer. </a:t>
            </a:r>
            <a:r>
              <a:rPr lang="en-US" sz="1050" i="1" dirty="0">
                <a:latin typeface="Arial Narrow" panose="020B0606020202030204" pitchFamily="34" charset="0"/>
                <a:cs typeface="Arial" panose="020B0604020202020204" pitchFamily="34" charset="0"/>
              </a:rPr>
              <a:t>J Clin Oncol</a:t>
            </a:r>
            <a:r>
              <a:rPr lang="en-US" sz="1050" dirty="0">
                <a:latin typeface="Arial Narrow" panose="020B0606020202030204" pitchFamily="34" charset="0"/>
                <a:cs typeface="Arial" panose="020B0604020202020204" pitchFamily="34" charset="0"/>
              </a:rPr>
              <a:t>. 2010;28(22):3570-3576. </a:t>
            </a:r>
            <a:endParaRPr lang="en-US" sz="1050" b="1" dirty="0">
              <a:latin typeface="Arial Narrow" panose="020B060602020203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SzTx/>
              <a:buFont typeface="+mj-lt"/>
              <a:buAutoNum type="arabicPeriod"/>
              <a:tabLst/>
              <a:defRPr/>
            </a:pPr>
            <a:r>
              <a:rPr lang="en-US" sz="1050" dirty="0">
                <a:latin typeface="Arial Narrow" panose="020B0606020202030204" pitchFamily="34" charset="0"/>
                <a:cs typeface="Arial" panose="020B0604020202020204" pitchFamily="34" charset="0"/>
              </a:rPr>
              <a:t>Hoskins PJ, </a:t>
            </a:r>
            <a:r>
              <a:rPr lang="en-US" sz="1050" dirty="0" err="1">
                <a:latin typeface="Arial Narrow" panose="020B0606020202030204" pitchFamily="34" charset="0"/>
                <a:cs typeface="Arial" panose="020B0604020202020204" pitchFamily="34" charset="0"/>
              </a:rPr>
              <a:t>Gotlieb</a:t>
            </a:r>
            <a:r>
              <a:rPr lang="en-US" sz="1050" dirty="0">
                <a:latin typeface="Arial Narrow" panose="020B0606020202030204" pitchFamily="34" charset="0"/>
                <a:cs typeface="Arial" panose="020B0604020202020204" pitchFamily="34" charset="0"/>
              </a:rPr>
              <a:t> WH. Missed therapeutic and prevention opportunities in women with BRCA-mutated epithelial ovarian cancer and their families due to low referral rates for genetic counseling and BRCA testing: A review of the literature. </a:t>
            </a:r>
            <a:r>
              <a:rPr lang="en-US" sz="1050" i="1" dirty="0">
                <a:latin typeface="Arial Narrow" panose="020B0606020202030204" pitchFamily="34" charset="0"/>
                <a:cs typeface="Arial" panose="020B0604020202020204" pitchFamily="34" charset="0"/>
              </a:rPr>
              <a:t>CA Cancer J Clin</a:t>
            </a:r>
            <a:r>
              <a:rPr lang="en-US" sz="1050" dirty="0">
                <a:latin typeface="Arial Narrow" panose="020B0606020202030204" pitchFamily="34" charset="0"/>
                <a:cs typeface="Arial" panose="020B0604020202020204" pitchFamily="34" charset="0"/>
              </a:rPr>
              <a:t>. 2017;67(6):493-506.</a:t>
            </a:r>
          </a:p>
          <a:p>
            <a:pPr marL="285750" indent="-285750" defTabSz="457200">
              <a:buClr>
                <a:schemeClr val="tx2"/>
              </a:buClr>
              <a:buFont typeface="Arial" panose="020B0604020202020204" pitchFamily="34" charset="0"/>
              <a:buChar char="•"/>
            </a:pPr>
            <a:endParaRPr lang="en-US" sz="1050" b="0" dirty="0">
              <a:latin typeface="Arial Narrow" panose="020B0606020202030204" pitchFamily="34" charset="0"/>
              <a:cs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2DEE6-CFF7-4B78-A987-B5F71DECB7BE}" type="slidenum">
              <a:rPr kumimoji="0" lang="en-GB" sz="13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7" name="Rectangle 6">
            <a:extLst>
              <a:ext uri="{FF2B5EF4-FFF2-40B4-BE49-F238E27FC236}">
                <a16:creationId xmlns:a16="http://schemas.microsoft.com/office/drawing/2014/main" id="{7B1311F1-D785-4714-82A1-448FFAF8E314}"/>
              </a:ext>
            </a:extLst>
          </p:cNvPr>
          <p:cNvSpPr/>
          <p:nvPr/>
        </p:nvSpPr>
        <p:spPr>
          <a:xfrm>
            <a:off x="1543708" y="9136045"/>
            <a:ext cx="4381958" cy="503585"/>
          </a:xfrm>
          <a:prstGeom prst="rect">
            <a:avLst/>
          </a:prstGeom>
        </p:spPr>
        <p:txBody>
          <a:bodyPr wrap="square" lIns="93776" tIns="46888" rIns="93776" bIns="4688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Speaker notes are for internal use only and are not to be shown or disseminated outside of AstraZeneca</a:t>
            </a:r>
          </a:p>
        </p:txBody>
      </p:sp>
    </p:spTree>
    <p:extLst>
      <p:ext uri="{BB962C8B-B14F-4D97-AF65-F5344CB8AC3E}">
        <p14:creationId xmlns:p14="http://schemas.microsoft.com/office/powerpoint/2010/main" val="49450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C9E9BD-7788-4B51-8BF8-490F62B0E0A0}" type="slidenum">
              <a:rPr lang="en-US" smtClean="0"/>
              <a:t>7</a:t>
            </a:fld>
            <a:endParaRPr lang="en-US"/>
          </a:p>
        </p:txBody>
      </p:sp>
    </p:spTree>
    <p:extLst>
      <p:ext uri="{BB962C8B-B14F-4D97-AF65-F5344CB8AC3E}">
        <p14:creationId xmlns:p14="http://schemas.microsoft.com/office/powerpoint/2010/main" val="1689602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CHANGE </a:t>
            </a:r>
            <a:r>
              <a:rPr lang="en-LB"/>
              <a:t>THE FORM</a:t>
            </a:r>
            <a:endParaRPr lang="en-LB" dirty="0"/>
          </a:p>
        </p:txBody>
      </p:sp>
      <p:sp>
        <p:nvSpPr>
          <p:cNvPr id="4" name="Slide Number Placeholder 3"/>
          <p:cNvSpPr>
            <a:spLocks noGrp="1"/>
          </p:cNvSpPr>
          <p:nvPr>
            <p:ph type="sldNum" sz="quarter" idx="5"/>
          </p:nvPr>
        </p:nvSpPr>
        <p:spPr/>
        <p:txBody>
          <a:bodyPr/>
          <a:lstStyle/>
          <a:p>
            <a:fld id="{33AC6D85-0957-EA4A-B1BC-BF3C2B356807}" type="slidenum">
              <a:rPr lang="en-US" smtClean="0"/>
              <a:t>8</a:t>
            </a:fld>
            <a:endParaRPr lang="en-US"/>
          </a:p>
        </p:txBody>
      </p:sp>
    </p:spTree>
    <p:extLst>
      <p:ext uri="{BB962C8B-B14F-4D97-AF65-F5344CB8AC3E}">
        <p14:creationId xmlns:p14="http://schemas.microsoft.com/office/powerpoint/2010/main" val="373646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Importance</a:t>
            </a:r>
          </a:p>
        </p:txBody>
      </p:sp>
      <p:sp>
        <p:nvSpPr>
          <p:cNvPr id="4" name="Slide Number Placeholder 3"/>
          <p:cNvSpPr>
            <a:spLocks noGrp="1"/>
          </p:cNvSpPr>
          <p:nvPr>
            <p:ph type="sldNum" sz="quarter" idx="5"/>
          </p:nvPr>
        </p:nvSpPr>
        <p:spPr/>
        <p:txBody>
          <a:bodyPr/>
          <a:lstStyle/>
          <a:p>
            <a:fld id="{33AC6D85-0957-EA4A-B1BC-BF3C2B356807}" type="slidenum">
              <a:rPr lang="en-US" smtClean="0"/>
              <a:t>9</a:t>
            </a:fld>
            <a:endParaRPr lang="en-US"/>
          </a:p>
        </p:txBody>
      </p:sp>
    </p:spTree>
    <p:extLst>
      <p:ext uri="{BB962C8B-B14F-4D97-AF65-F5344CB8AC3E}">
        <p14:creationId xmlns:p14="http://schemas.microsoft.com/office/powerpoint/2010/main" val="278063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LEVELS</a:t>
            </a:r>
          </a:p>
          <a:p>
            <a:r>
              <a:rPr lang="en-LB" dirty="0"/>
              <a:t>REFERENCE</a:t>
            </a:r>
          </a:p>
          <a:p>
            <a:r>
              <a:rPr lang="en-LB" dirty="0"/>
              <a:t>39 + 19 in bold</a:t>
            </a:r>
          </a:p>
        </p:txBody>
      </p:sp>
      <p:sp>
        <p:nvSpPr>
          <p:cNvPr id="4" name="Slide Number Placeholder 3"/>
          <p:cNvSpPr>
            <a:spLocks noGrp="1"/>
          </p:cNvSpPr>
          <p:nvPr>
            <p:ph type="sldNum" sz="quarter" idx="5"/>
          </p:nvPr>
        </p:nvSpPr>
        <p:spPr/>
        <p:txBody>
          <a:bodyPr/>
          <a:lstStyle/>
          <a:p>
            <a:fld id="{33AC6D85-0957-EA4A-B1BC-BF3C2B356807}" type="slidenum">
              <a:rPr lang="en-US" smtClean="0"/>
              <a:t>13</a:t>
            </a:fld>
            <a:endParaRPr lang="en-US"/>
          </a:p>
        </p:txBody>
      </p:sp>
    </p:spTree>
    <p:extLst>
      <p:ext uri="{BB962C8B-B14F-4D97-AF65-F5344CB8AC3E}">
        <p14:creationId xmlns:p14="http://schemas.microsoft.com/office/powerpoint/2010/main" val="97035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FORWARD 1</a:t>
            </a:r>
          </a:p>
        </p:txBody>
      </p:sp>
      <p:sp>
        <p:nvSpPr>
          <p:cNvPr id="4" name="Slide Number Placeholder 3"/>
          <p:cNvSpPr>
            <a:spLocks noGrp="1"/>
          </p:cNvSpPr>
          <p:nvPr>
            <p:ph type="sldNum" sz="quarter" idx="5"/>
          </p:nvPr>
        </p:nvSpPr>
        <p:spPr/>
        <p:txBody>
          <a:bodyPr/>
          <a:lstStyle/>
          <a:p>
            <a:fld id="{33AC6D85-0957-EA4A-B1BC-BF3C2B356807}" type="slidenum">
              <a:rPr lang="en-US" smtClean="0"/>
              <a:t>14</a:t>
            </a:fld>
            <a:endParaRPr lang="en-US"/>
          </a:p>
        </p:txBody>
      </p:sp>
    </p:spTree>
    <p:extLst>
      <p:ext uri="{BB962C8B-B14F-4D97-AF65-F5344CB8AC3E}">
        <p14:creationId xmlns:p14="http://schemas.microsoft.com/office/powerpoint/2010/main" val="2021885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 name="Picture 1">
            <a:extLst>
              <a:ext uri="{FF2B5EF4-FFF2-40B4-BE49-F238E27FC236}">
                <a16:creationId xmlns:a16="http://schemas.microsoft.com/office/drawing/2014/main" id="{CB934918-97D9-4B7B-28FD-7095778801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6132" y="244938"/>
            <a:ext cx="1681179" cy="896629"/>
          </a:xfrm>
          <a:prstGeom prst="rect">
            <a:avLst/>
          </a:prstGeom>
        </p:spPr>
      </p:pic>
    </p:spTree>
    <p:extLst>
      <p:ext uri="{BB962C8B-B14F-4D97-AF65-F5344CB8AC3E}">
        <p14:creationId xmlns:p14="http://schemas.microsoft.com/office/powerpoint/2010/main" val="457741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5AE0D20-52C4-48A2-89D4-172F2B1999E4}"/>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ectangle 55">
            <a:extLst>
              <a:ext uri="{FF2B5EF4-FFF2-40B4-BE49-F238E27FC236}">
                <a16:creationId xmlns:a16="http://schemas.microsoft.com/office/drawing/2014/main" id="{BF36614D-B8F2-481E-A87C-8DAC5BE9301F}"/>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cxnSp>
        <p:nvCxnSpPr>
          <p:cNvPr id="23" name="Straight Connector 22">
            <a:extLst>
              <a:ext uri="{FF2B5EF4-FFF2-40B4-BE49-F238E27FC236}">
                <a16:creationId xmlns:a16="http://schemas.microsoft.com/office/drawing/2014/main" id="{26515A54-8674-49F7-B1B4-23E0F7F8AB6D}"/>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7" name="Picture 6" descr="A picture containing graphical user interface&#10;&#10;Description automatically generated">
            <a:extLst>
              <a:ext uri="{FF2B5EF4-FFF2-40B4-BE49-F238E27FC236}">
                <a16:creationId xmlns:a16="http://schemas.microsoft.com/office/drawing/2014/main" id="{1AE0BAE1-3D36-4D10-A7AD-BD8590621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3032" y="5361711"/>
            <a:ext cx="2307155" cy="1231685"/>
          </a:xfrm>
          <a:prstGeom prst="rect">
            <a:avLst/>
          </a:prstGeom>
        </p:spPr>
      </p:pic>
    </p:spTree>
    <p:extLst>
      <p:ext uri="{BB962C8B-B14F-4D97-AF65-F5344CB8AC3E}">
        <p14:creationId xmlns:p14="http://schemas.microsoft.com/office/powerpoint/2010/main" val="502462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D316-2213-1A87-1D7D-AC25C02E6A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14CFF260-E54C-B3D6-47F9-30216C3209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225A9531-AD15-2DAB-5291-2CE806788ED3}"/>
              </a:ext>
            </a:extLst>
          </p:cNvPr>
          <p:cNvSpPr>
            <a:spLocks noGrp="1"/>
          </p:cNvSpPr>
          <p:nvPr>
            <p:ph type="dt" sz="half" idx="10"/>
          </p:nvPr>
        </p:nvSpPr>
        <p:spPr/>
        <p:txBody>
          <a:bodyPr/>
          <a:lstStyle/>
          <a:p>
            <a:fld id="{FE0F8645-CDCA-E242-A90F-C3AA47715EEB}" type="datetimeFigureOut">
              <a:rPr lang="fr-FR" smtClean="0"/>
              <a:t>26/11/2024</a:t>
            </a:fld>
            <a:endParaRPr lang="fr-FR"/>
          </a:p>
        </p:txBody>
      </p:sp>
      <p:sp>
        <p:nvSpPr>
          <p:cNvPr id="5" name="Footer Placeholder 4">
            <a:extLst>
              <a:ext uri="{FF2B5EF4-FFF2-40B4-BE49-F238E27FC236}">
                <a16:creationId xmlns:a16="http://schemas.microsoft.com/office/drawing/2014/main" id="{F2B90EE3-640D-3A55-D046-449AAA5E128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615FC2CB-5C17-9BE2-94E4-E2A098699727}"/>
              </a:ext>
            </a:extLst>
          </p:cNvPr>
          <p:cNvSpPr>
            <a:spLocks noGrp="1"/>
          </p:cNvSpPr>
          <p:nvPr>
            <p:ph type="sldNum" sz="quarter" idx="12"/>
          </p:nvPr>
        </p:nvSpPr>
        <p:spPr/>
        <p:txBody>
          <a:bodyPr/>
          <a:lstStyle/>
          <a:p>
            <a:fld id="{F5A51537-64D6-2E46-9D2D-8A1AF4A96E15}" type="slidenum">
              <a:rPr lang="fr-FR" smtClean="0"/>
              <a:t>‹#›</a:t>
            </a:fld>
            <a:endParaRPr lang="fr-FR"/>
          </a:p>
        </p:txBody>
      </p:sp>
    </p:spTree>
    <p:extLst>
      <p:ext uri="{BB962C8B-B14F-4D97-AF65-F5344CB8AC3E}">
        <p14:creationId xmlns:p14="http://schemas.microsoft.com/office/powerpoint/2010/main" val="287491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EBDF-E919-4C16-8595-CA3F136C3984}"/>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CF35AC51-649D-E668-2B48-8EA5362687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88EF4C4-DB39-9CA3-83B1-4B9C6FE373BC}"/>
              </a:ext>
            </a:extLst>
          </p:cNvPr>
          <p:cNvSpPr>
            <a:spLocks noGrp="1"/>
          </p:cNvSpPr>
          <p:nvPr>
            <p:ph type="dt" sz="half" idx="10"/>
          </p:nvPr>
        </p:nvSpPr>
        <p:spPr/>
        <p:txBody>
          <a:bodyPr/>
          <a:lstStyle/>
          <a:p>
            <a:fld id="{FE0F8645-CDCA-E242-A90F-C3AA47715EEB}" type="datetimeFigureOut">
              <a:rPr lang="fr-FR" smtClean="0"/>
              <a:t>26/11/2024</a:t>
            </a:fld>
            <a:endParaRPr lang="fr-FR"/>
          </a:p>
        </p:txBody>
      </p:sp>
      <p:sp>
        <p:nvSpPr>
          <p:cNvPr id="5" name="Footer Placeholder 4">
            <a:extLst>
              <a:ext uri="{FF2B5EF4-FFF2-40B4-BE49-F238E27FC236}">
                <a16:creationId xmlns:a16="http://schemas.microsoft.com/office/drawing/2014/main" id="{FE8D3DEC-4817-146A-CD6E-05AFD2A819C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94C7E4C-FF7E-C2EC-A47F-E3C52181C4DD}"/>
              </a:ext>
            </a:extLst>
          </p:cNvPr>
          <p:cNvSpPr>
            <a:spLocks noGrp="1"/>
          </p:cNvSpPr>
          <p:nvPr>
            <p:ph type="sldNum" sz="quarter" idx="12"/>
          </p:nvPr>
        </p:nvSpPr>
        <p:spPr/>
        <p:txBody>
          <a:bodyPr/>
          <a:lstStyle/>
          <a:p>
            <a:fld id="{F5A51537-64D6-2E46-9D2D-8A1AF4A96E15}" type="slidenum">
              <a:rPr lang="fr-FR" smtClean="0"/>
              <a:t>‹#›</a:t>
            </a:fld>
            <a:endParaRPr lang="fr-FR"/>
          </a:p>
        </p:txBody>
      </p:sp>
    </p:spTree>
    <p:extLst>
      <p:ext uri="{BB962C8B-B14F-4D97-AF65-F5344CB8AC3E}">
        <p14:creationId xmlns:p14="http://schemas.microsoft.com/office/powerpoint/2010/main" val="468939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379C-AA12-CE9B-F640-E107835A9E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5080C5A-9E3D-A7B3-19D8-D2D6EA58C4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528144-EF6E-7058-6CFC-83A3B1C8407D}"/>
              </a:ext>
            </a:extLst>
          </p:cNvPr>
          <p:cNvSpPr>
            <a:spLocks noGrp="1"/>
          </p:cNvSpPr>
          <p:nvPr>
            <p:ph type="dt" sz="half" idx="10"/>
          </p:nvPr>
        </p:nvSpPr>
        <p:spPr/>
        <p:txBody>
          <a:bodyPr/>
          <a:lstStyle/>
          <a:p>
            <a:fld id="{FE0F8645-CDCA-E242-A90F-C3AA47715EEB}" type="datetimeFigureOut">
              <a:rPr lang="fr-FR" smtClean="0"/>
              <a:t>26/11/2024</a:t>
            </a:fld>
            <a:endParaRPr lang="fr-FR"/>
          </a:p>
        </p:txBody>
      </p:sp>
      <p:sp>
        <p:nvSpPr>
          <p:cNvPr id="5" name="Footer Placeholder 4">
            <a:extLst>
              <a:ext uri="{FF2B5EF4-FFF2-40B4-BE49-F238E27FC236}">
                <a16:creationId xmlns:a16="http://schemas.microsoft.com/office/drawing/2014/main" id="{D523CB0C-65E9-EEC2-FD21-158DFED6B43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994DC3B-6AFF-D51A-15F6-47B2D79B8555}"/>
              </a:ext>
            </a:extLst>
          </p:cNvPr>
          <p:cNvSpPr>
            <a:spLocks noGrp="1"/>
          </p:cNvSpPr>
          <p:nvPr>
            <p:ph type="sldNum" sz="quarter" idx="12"/>
          </p:nvPr>
        </p:nvSpPr>
        <p:spPr/>
        <p:txBody>
          <a:bodyPr/>
          <a:lstStyle/>
          <a:p>
            <a:fld id="{F5A51537-64D6-2E46-9D2D-8A1AF4A96E15}" type="slidenum">
              <a:rPr lang="fr-FR" smtClean="0"/>
              <a:t>‹#›</a:t>
            </a:fld>
            <a:endParaRPr lang="fr-FR"/>
          </a:p>
        </p:txBody>
      </p:sp>
    </p:spTree>
    <p:extLst>
      <p:ext uri="{BB962C8B-B14F-4D97-AF65-F5344CB8AC3E}">
        <p14:creationId xmlns:p14="http://schemas.microsoft.com/office/powerpoint/2010/main" val="2452677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F221-0DFC-5F94-0AAD-103A27AB066E}"/>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8C02AF02-9AAB-CEDC-FBDE-676207F4E3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19DBA863-BF01-B5F2-5662-29F008C546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DF18DD57-9E26-6E93-1531-B2225E8ABE45}"/>
              </a:ext>
            </a:extLst>
          </p:cNvPr>
          <p:cNvSpPr>
            <a:spLocks noGrp="1"/>
          </p:cNvSpPr>
          <p:nvPr>
            <p:ph type="dt" sz="half" idx="10"/>
          </p:nvPr>
        </p:nvSpPr>
        <p:spPr/>
        <p:txBody>
          <a:bodyPr/>
          <a:lstStyle/>
          <a:p>
            <a:fld id="{FE0F8645-CDCA-E242-A90F-C3AA47715EEB}" type="datetimeFigureOut">
              <a:rPr lang="fr-FR" smtClean="0"/>
              <a:t>26/11/2024</a:t>
            </a:fld>
            <a:endParaRPr lang="fr-FR"/>
          </a:p>
        </p:txBody>
      </p:sp>
      <p:sp>
        <p:nvSpPr>
          <p:cNvPr id="6" name="Footer Placeholder 5">
            <a:extLst>
              <a:ext uri="{FF2B5EF4-FFF2-40B4-BE49-F238E27FC236}">
                <a16:creationId xmlns:a16="http://schemas.microsoft.com/office/drawing/2014/main" id="{827183BA-FFF0-7DBC-31FE-C1887EC885D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178EC4E-EFE0-5D30-2055-A8FCD2AB2B68}"/>
              </a:ext>
            </a:extLst>
          </p:cNvPr>
          <p:cNvSpPr>
            <a:spLocks noGrp="1"/>
          </p:cNvSpPr>
          <p:nvPr>
            <p:ph type="sldNum" sz="quarter" idx="12"/>
          </p:nvPr>
        </p:nvSpPr>
        <p:spPr/>
        <p:txBody>
          <a:bodyPr/>
          <a:lstStyle/>
          <a:p>
            <a:fld id="{F5A51537-64D6-2E46-9D2D-8A1AF4A96E15}" type="slidenum">
              <a:rPr lang="fr-FR" smtClean="0"/>
              <a:t>‹#›</a:t>
            </a:fld>
            <a:endParaRPr lang="fr-FR"/>
          </a:p>
        </p:txBody>
      </p:sp>
    </p:spTree>
    <p:extLst>
      <p:ext uri="{BB962C8B-B14F-4D97-AF65-F5344CB8AC3E}">
        <p14:creationId xmlns:p14="http://schemas.microsoft.com/office/powerpoint/2010/main" val="50960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4856-D28A-15F0-FF77-4223295045CB}"/>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203B4899-5186-5B0C-8A44-E04C72B1AB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62B675-F5F8-481D-942F-6B75F41643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5EFB441E-3640-DC89-0078-F163B3F69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6F438-53E3-38DB-0BF7-6D9EDA9E7E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F46045C-CE01-D389-BF34-F79B631C9503}"/>
              </a:ext>
            </a:extLst>
          </p:cNvPr>
          <p:cNvSpPr>
            <a:spLocks noGrp="1"/>
          </p:cNvSpPr>
          <p:nvPr>
            <p:ph type="dt" sz="half" idx="10"/>
          </p:nvPr>
        </p:nvSpPr>
        <p:spPr/>
        <p:txBody>
          <a:bodyPr/>
          <a:lstStyle/>
          <a:p>
            <a:fld id="{FE0F8645-CDCA-E242-A90F-C3AA47715EEB}" type="datetimeFigureOut">
              <a:rPr lang="fr-FR" smtClean="0"/>
              <a:t>26/11/2024</a:t>
            </a:fld>
            <a:endParaRPr lang="fr-FR"/>
          </a:p>
        </p:txBody>
      </p:sp>
      <p:sp>
        <p:nvSpPr>
          <p:cNvPr id="8" name="Footer Placeholder 7">
            <a:extLst>
              <a:ext uri="{FF2B5EF4-FFF2-40B4-BE49-F238E27FC236}">
                <a16:creationId xmlns:a16="http://schemas.microsoft.com/office/drawing/2014/main" id="{85212B69-20DC-A0F9-E14E-93F07AFDF17F}"/>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4D1862D0-B5F7-2DB6-5BE8-162908F667A8}"/>
              </a:ext>
            </a:extLst>
          </p:cNvPr>
          <p:cNvSpPr>
            <a:spLocks noGrp="1"/>
          </p:cNvSpPr>
          <p:nvPr>
            <p:ph type="sldNum" sz="quarter" idx="12"/>
          </p:nvPr>
        </p:nvSpPr>
        <p:spPr/>
        <p:txBody>
          <a:bodyPr/>
          <a:lstStyle/>
          <a:p>
            <a:fld id="{F5A51537-64D6-2E46-9D2D-8A1AF4A96E15}" type="slidenum">
              <a:rPr lang="fr-FR" smtClean="0"/>
              <a:t>‹#›</a:t>
            </a:fld>
            <a:endParaRPr lang="fr-FR"/>
          </a:p>
        </p:txBody>
      </p:sp>
    </p:spTree>
    <p:extLst>
      <p:ext uri="{BB962C8B-B14F-4D97-AF65-F5344CB8AC3E}">
        <p14:creationId xmlns:p14="http://schemas.microsoft.com/office/powerpoint/2010/main" val="2563735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36B3-510F-C4D9-76D5-308CF62DCF83}"/>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8A4EAFC5-7471-EF49-F533-52528C165A17}"/>
              </a:ext>
            </a:extLst>
          </p:cNvPr>
          <p:cNvSpPr>
            <a:spLocks noGrp="1"/>
          </p:cNvSpPr>
          <p:nvPr>
            <p:ph type="dt" sz="half" idx="10"/>
          </p:nvPr>
        </p:nvSpPr>
        <p:spPr/>
        <p:txBody>
          <a:bodyPr/>
          <a:lstStyle/>
          <a:p>
            <a:fld id="{FE0F8645-CDCA-E242-A90F-C3AA47715EEB}" type="datetimeFigureOut">
              <a:rPr lang="fr-FR" smtClean="0"/>
              <a:t>26/11/2024</a:t>
            </a:fld>
            <a:endParaRPr lang="fr-FR"/>
          </a:p>
        </p:txBody>
      </p:sp>
      <p:sp>
        <p:nvSpPr>
          <p:cNvPr id="4" name="Footer Placeholder 3">
            <a:extLst>
              <a:ext uri="{FF2B5EF4-FFF2-40B4-BE49-F238E27FC236}">
                <a16:creationId xmlns:a16="http://schemas.microsoft.com/office/drawing/2014/main" id="{D850E085-D26A-709D-7E5B-DAE503CFDA0B}"/>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97D65883-3E47-5550-A779-E81F6AC86518}"/>
              </a:ext>
            </a:extLst>
          </p:cNvPr>
          <p:cNvSpPr>
            <a:spLocks noGrp="1"/>
          </p:cNvSpPr>
          <p:nvPr>
            <p:ph type="sldNum" sz="quarter" idx="12"/>
          </p:nvPr>
        </p:nvSpPr>
        <p:spPr/>
        <p:txBody>
          <a:bodyPr/>
          <a:lstStyle/>
          <a:p>
            <a:fld id="{F5A51537-64D6-2E46-9D2D-8A1AF4A96E15}" type="slidenum">
              <a:rPr lang="fr-FR" smtClean="0"/>
              <a:t>‹#›</a:t>
            </a:fld>
            <a:endParaRPr lang="fr-FR"/>
          </a:p>
        </p:txBody>
      </p:sp>
    </p:spTree>
    <p:extLst>
      <p:ext uri="{BB962C8B-B14F-4D97-AF65-F5344CB8AC3E}">
        <p14:creationId xmlns:p14="http://schemas.microsoft.com/office/powerpoint/2010/main" val="3666304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6C8D8-19CA-20D5-D6B6-AE2529B9AA32}"/>
              </a:ext>
            </a:extLst>
          </p:cNvPr>
          <p:cNvSpPr>
            <a:spLocks noGrp="1"/>
          </p:cNvSpPr>
          <p:nvPr>
            <p:ph type="dt" sz="half" idx="10"/>
          </p:nvPr>
        </p:nvSpPr>
        <p:spPr/>
        <p:txBody>
          <a:bodyPr/>
          <a:lstStyle/>
          <a:p>
            <a:fld id="{FE0F8645-CDCA-E242-A90F-C3AA47715EEB}" type="datetimeFigureOut">
              <a:rPr lang="fr-FR" smtClean="0"/>
              <a:t>26/11/2024</a:t>
            </a:fld>
            <a:endParaRPr lang="fr-FR"/>
          </a:p>
        </p:txBody>
      </p:sp>
      <p:sp>
        <p:nvSpPr>
          <p:cNvPr id="3" name="Footer Placeholder 2">
            <a:extLst>
              <a:ext uri="{FF2B5EF4-FFF2-40B4-BE49-F238E27FC236}">
                <a16:creationId xmlns:a16="http://schemas.microsoft.com/office/drawing/2014/main" id="{7F22C19E-D85C-7BF2-99E7-4342967C7A23}"/>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45060BBF-8898-A44E-EBA7-E77AFAF2538F}"/>
              </a:ext>
            </a:extLst>
          </p:cNvPr>
          <p:cNvSpPr>
            <a:spLocks noGrp="1"/>
          </p:cNvSpPr>
          <p:nvPr>
            <p:ph type="sldNum" sz="quarter" idx="12"/>
          </p:nvPr>
        </p:nvSpPr>
        <p:spPr/>
        <p:txBody>
          <a:bodyPr/>
          <a:lstStyle/>
          <a:p>
            <a:fld id="{F5A51537-64D6-2E46-9D2D-8A1AF4A96E15}" type="slidenum">
              <a:rPr lang="fr-FR" smtClean="0"/>
              <a:t>‹#›</a:t>
            </a:fld>
            <a:endParaRPr lang="fr-FR"/>
          </a:p>
        </p:txBody>
      </p:sp>
    </p:spTree>
    <p:extLst>
      <p:ext uri="{BB962C8B-B14F-4D97-AF65-F5344CB8AC3E}">
        <p14:creationId xmlns:p14="http://schemas.microsoft.com/office/powerpoint/2010/main" val="3073915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AB1BD-122E-FBAE-D6BA-85E38ADCE8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63045636-5536-7372-B653-7FC98896A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26BA72BA-5EB0-EA03-23FF-00C0BB9D7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D5A28-91D8-7424-4BBE-9D9E5F502A77}"/>
              </a:ext>
            </a:extLst>
          </p:cNvPr>
          <p:cNvSpPr>
            <a:spLocks noGrp="1"/>
          </p:cNvSpPr>
          <p:nvPr>
            <p:ph type="dt" sz="half" idx="10"/>
          </p:nvPr>
        </p:nvSpPr>
        <p:spPr/>
        <p:txBody>
          <a:bodyPr/>
          <a:lstStyle/>
          <a:p>
            <a:fld id="{FE0F8645-CDCA-E242-A90F-C3AA47715EEB}" type="datetimeFigureOut">
              <a:rPr lang="fr-FR" smtClean="0"/>
              <a:t>26/11/2024</a:t>
            </a:fld>
            <a:endParaRPr lang="fr-FR"/>
          </a:p>
        </p:txBody>
      </p:sp>
      <p:sp>
        <p:nvSpPr>
          <p:cNvPr id="6" name="Footer Placeholder 5">
            <a:extLst>
              <a:ext uri="{FF2B5EF4-FFF2-40B4-BE49-F238E27FC236}">
                <a16:creationId xmlns:a16="http://schemas.microsoft.com/office/drawing/2014/main" id="{E68ECBDE-2012-6D75-8698-A6810A910B4E}"/>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916A37BC-56E9-2259-EE78-8D4151499122}"/>
              </a:ext>
            </a:extLst>
          </p:cNvPr>
          <p:cNvSpPr>
            <a:spLocks noGrp="1"/>
          </p:cNvSpPr>
          <p:nvPr>
            <p:ph type="sldNum" sz="quarter" idx="12"/>
          </p:nvPr>
        </p:nvSpPr>
        <p:spPr/>
        <p:txBody>
          <a:bodyPr/>
          <a:lstStyle/>
          <a:p>
            <a:fld id="{F5A51537-64D6-2E46-9D2D-8A1AF4A96E15}" type="slidenum">
              <a:rPr lang="fr-FR" smtClean="0"/>
              <a:t>‹#›</a:t>
            </a:fld>
            <a:endParaRPr lang="fr-FR"/>
          </a:p>
        </p:txBody>
      </p:sp>
    </p:spTree>
    <p:extLst>
      <p:ext uri="{BB962C8B-B14F-4D97-AF65-F5344CB8AC3E}">
        <p14:creationId xmlns:p14="http://schemas.microsoft.com/office/powerpoint/2010/main" val="3964623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EF3E-EE5D-20B9-129A-D4390D865A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10F01BB3-D2C9-9631-AE77-9351F4045A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50270984-F492-F44E-B60D-5763EBBE3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204A2F-D991-9262-62AF-61319A8AA893}"/>
              </a:ext>
            </a:extLst>
          </p:cNvPr>
          <p:cNvSpPr>
            <a:spLocks noGrp="1"/>
          </p:cNvSpPr>
          <p:nvPr>
            <p:ph type="dt" sz="half" idx="10"/>
          </p:nvPr>
        </p:nvSpPr>
        <p:spPr/>
        <p:txBody>
          <a:bodyPr/>
          <a:lstStyle/>
          <a:p>
            <a:fld id="{FE0F8645-CDCA-E242-A90F-C3AA47715EEB}" type="datetimeFigureOut">
              <a:rPr lang="fr-FR" smtClean="0"/>
              <a:t>26/11/2024</a:t>
            </a:fld>
            <a:endParaRPr lang="fr-FR"/>
          </a:p>
        </p:txBody>
      </p:sp>
      <p:sp>
        <p:nvSpPr>
          <p:cNvPr id="6" name="Footer Placeholder 5">
            <a:extLst>
              <a:ext uri="{FF2B5EF4-FFF2-40B4-BE49-F238E27FC236}">
                <a16:creationId xmlns:a16="http://schemas.microsoft.com/office/drawing/2014/main" id="{B7CDF1EA-8C0B-B6DC-F6B4-334EA5990BCB}"/>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CE8B18B4-4669-450A-B2C7-C1870579C8CB}"/>
              </a:ext>
            </a:extLst>
          </p:cNvPr>
          <p:cNvSpPr>
            <a:spLocks noGrp="1"/>
          </p:cNvSpPr>
          <p:nvPr>
            <p:ph type="sldNum" sz="quarter" idx="12"/>
          </p:nvPr>
        </p:nvSpPr>
        <p:spPr/>
        <p:txBody>
          <a:bodyPr/>
          <a:lstStyle/>
          <a:p>
            <a:fld id="{F5A51537-64D6-2E46-9D2D-8A1AF4A96E15}" type="slidenum">
              <a:rPr lang="fr-FR" smtClean="0"/>
              <a:t>‹#›</a:t>
            </a:fld>
            <a:endParaRPr lang="fr-FR"/>
          </a:p>
        </p:txBody>
      </p:sp>
    </p:spTree>
    <p:extLst>
      <p:ext uri="{BB962C8B-B14F-4D97-AF65-F5344CB8AC3E}">
        <p14:creationId xmlns:p14="http://schemas.microsoft.com/office/powerpoint/2010/main" val="961041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990FC8CB-A677-2894-DAD5-AD2EBB766759}"/>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00E4E754-752B-B2A4-5CEC-825C5DE66F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D24F0E9-D634-E84E-9E89-B043C30D9D34}"/>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711610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CFF5-1119-1B4F-1B29-C32934BA029E}"/>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183CEBD3-AEC0-857D-BC0D-FF4AAE7DF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ECD452F-AFDD-28B7-0CE7-A18FFE3B8659}"/>
              </a:ext>
            </a:extLst>
          </p:cNvPr>
          <p:cNvSpPr>
            <a:spLocks noGrp="1"/>
          </p:cNvSpPr>
          <p:nvPr>
            <p:ph type="dt" sz="half" idx="10"/>
          </p:nvPr>
        </p:nvSpPr>
        <p:spPr/>
        <p:txBody>
          <a:bodyPr/>
          <a:lstStyle/>
          <a:p>
            <a:fld id="{FE0F8645-CDCA-E242-A90F-C3AA47715EEB}" type="datetimeFigureOut">
              <a:rPr lang="fr-FR" smtClean="0"/>
              <a:t>26/11/2024</a:t>
            </a:fld>
            <a:endParaRPr lang="fr-FR"/>
          </a:p>
        </p:txBody>
      </p:sp>
      <p:sp>
        <p:nvSpPr>
          <p:cNvPr id="5" name="Footer Placeholder 4">
            <a:extLst>
              <a:ext uri="{FF2B5EF4-FFF2-40B4-BE49-F238E27FC236}">
                <a16:creationId xmlns:a16="http://schemas.microsoft.com/office/drawing/2014/main" id="{E3F3CEFA-DB40-B354-30BB-11D7D9DD913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1966931-522F-9E9A-8B5E-B18B66FE334E}"/>
              </a:ext>
            </a:extLst>
          </p:cNvPr>
          <p:cNvSpPr>
            <a:spLocks noGrp="1"/>
          </p:cNvSpPr>
          <p:nvPr>
            <p:ph type="sldNum" sz="quarter" idx="12"/>
          </p:nvPr>
        </p:nvSpPr>
        <p:spPr/>
        <p:txBody>
          <a:bodyPr/>
          <a:lstStyle/>
          <a:p>
            <a:fld id="{F5A51537-64D6-2E46-9D2D-8A1AF4A96E15}" type="slidenum">
              <a:rPr lang="fr-FR" smtClean="0"/>
              <a:t>‹#›</a:t>
            </a:fld>
            <a:endParaRPr lang="fr-FR"/>
          </a:p>
        </p:txBody>
      </p:sp>
    </p:spTree>
    <p:extLst>
      <p:ext uri="{BB962C8B-B14F-4D97-AF65-F5344CB8AC3E}">
        <p14:creationId xmlns:p14="http://schemas.microsoft.com/office/powerpoint/2010/main" val="2679106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6C061D-C2ED-9F71-FED8-CEE83C642C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C265F15-8F57-6974-10CC-046A24DA9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DBD75A7-F92D-020E-6A1E-FB14BBC3F4E1}"/>
              </a:ext>
            </a:extLst>
          </p:cNvPr>
          <p:cNvSpPr>
            <a:spLocks noGrp="1"/>
          </p:cNvSpPr>
          <p:nvPr>
            <p:ph type="dt" sz="half" idx="10"/>
          </p:nvPr>
        </p:nvSpPr>
        <p:spPr/>
        <p:txBody>
          <a:bodyPr/>
          <a:lstStyle/>
          <a:p>
            <a:fld id="{FE0F8645-CDCA-E242-A90F-C3AA47715EEB}" type="datetimeFigureOut">
              <a:rPr lang="fr-FR" smtClean="0"/>
              <a:t>26/11/2024</a:t>
            </a:fld>
            <a:endParaRPr lang="fr-FR"/>
          </a:p>
        </p:txBody>
      </p:sp>
      <p:sp>
        <p:nvSpPr>
          <p:cNvPr id="5" name="Footer Placeholder 4">
            <a:extLst>
              <a:ext uri="{FF2B5EF4-FFF2-40B4-BE49-F238E27FC236}">
                <a16:creationId xmlns:a16="http://schemas.microsoft.com/office/drawing/2014/main" id="{B3EF2048-B872-34D7-1A74-C476BF730FB6}"/>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481F4EF-90A0-49BD-54B6-3980995E9CE4}"/>
              </a:ext>
            </a:extLst>
          </p:cNvPr>
          <p:cNvSpPr>
            <a:spLocks noGrp="1"/>
          </p:cNvSpPr>
          <p:nvPr>
            <p:ph type="sldNum" sz="quarter" idx="12"/>
          </p:nvPr>
        </p:nvSpPr>
        <p:spPr/>
        <p:txBody>
          <a:bodyPr/>
          <a:lstStyle/>
          <a:p>
            <a:fld id="{F5A51537-64D6-2E46-9D2D-8A1AF4A96E15}" type="slidenum">
              <a:rPr lang="fr-FR" smtClean="0"/>
              <a:t>‹#›</a:t>
            </a:fld>
            <a:endParaRPr lang="fr-FR"/>
          </a:p>
        </p:txBody>
      </p:sp>
    </p:spTree>
    <p:extLst>
      <p:ext uri="{BB962C8B-B14F-4D97-AF65-F5344CB8AC3E}">
        <p14:creationId xmlns:p14="http://schemas.microsoft.com/office/powerpoint/2010/main" val="2513701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4" y="198705"/>
            <a:ext cx="11647317" cy="864403"/>
          </a:xfrm>
        </p:spPr>
        <p:txBody>
          <a:bodyPr/>
          <a:lstStyle>
            <a:lvl1pPr>
              <a:defRPr cap="none" baseline="0"/>
            </a:lvl1pPr>
          </a:lstStyle>
          <a:p>
            <a:r>
              <a:rPr lang="en-US" dirty="0"/>
              <a:t>CLICK TO EDIT SLIDE MASTER </a:t>
            </a:r>
          </a:p>
        </p:txBody>
      </p:sp>
      <p:sp>
        <p:nvSpPr>
          <p:cNvPr id="3" name="Content Placeholder 2"/>
          <p:cNvSpPr>
            <a:spLocks noGrp="1"/>
          </p:cNvSpPr>
          <p:nvPr>
            <p:ph idx="1"/>
          </p:nvPr>
        </p:nvSpPr>
        <p:spPr>
          <a:xfrm>
            <a:off x="290684" y="1868643"/>
            <a:ext cx="11647317" cy="41897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3"/>
          </p:nvPr>
        </p:nvSpPr>
        <p:spPr>
          <a:xfrm>
            <a:off x="290684" y="1208058"/>
            <a:ext cx="11647317" cy="580225"/>
          </a:xfrm>
        </p:spPr>
        <p:txBody>
          <a:bodyPr anchor="b">
            <a:normAutofit/>
          </a:bodyPr>
          <a:lstStyle>
            <a:lvl1pPr marL="0" indent="0">
              <a:buNone/>
              <a:defRPr sz="2133" b="1" i="0">
                <a:solidFill>
                  <a:schemeClr val="accent2"/>
                </a:solidFill>
                <a:latin typeface="Arial"/>
                <a:cs typeface="Arial"/>
              </a:defRPr>
            </a:lvl1pPr>
            <a:lvl2pPr marL="608851" indent="0">
              <a:buNone/>
              <a:defRPr sz="2667" b="1"/>
            </a:lvl2pPr>
            <a:lvl3pPr marL="1217790" indent="0">
              <a:buNone/>
              <a:defRPr sz="2400" b="1"/>
            </a:lvl3pPr>
            <a:lvl4pPr marL="1826669" indent="0">
              <a:buNone/>
              <a:defRPr sz="2133" b="1"/>
            </a:lvl4pPr>
            <a:lvl5pPr marL="2435578" indent="0">
              <a:buNone/>
              <a:defRPr sz="2133" b="1"/>
            </a:lvl5pPr>
            <a:lvl6pPr marL="3044428" indent="0">
              <a:buNone/>
              <a:defRPr sz="2133" b="1"/>
            </a:lvl6pPr>
            <a:lvl7pPr marL="3653279" indent="0">
              <a:buNone/>
              <a:defRPr sz="2133" b="1"/>
            </a:lvl7pPr>
            <a:lvl8pPr marL="4262187" indent="0">
              <a:buNone/>
              <a:defRPr sz="2133" b="1"/>
            </a:lvl8pPr>
            <a:lvl9pPr marL="4871078" indent="0">
              <a:buNone/>
              <a:defRPr sz="2133" b="1"/>
            </a:lvl9pPr>
          </a:lstStyle>
          <a:p>
            <a:pPr lvl="0"/>
            <a:r>
              <a:rPr lang="en-US" dirty="0"/>
              <a:t>Click to edit Master text styles</a:t>
            </a:r>
          </a:p>
        </p:txBody>
      </p:sp>
    </p:spTree>
    <p:extLst>
      <p:ext uri="{BB962C8B-B14F-4D97-AF65-F5344CB8AC3E}">
        <p14:creationId xmlns:p14="http://schemas.microsoft.com/office/powerpoint/2010/main" val="188905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68" name="Title Text"/>
          <p:cNvSpPr txBox="1">
            <a:spLocks noGrp="1"/>
          </p:cNvSpPr>
          <p:nvPr>
            <p:ph type="title"/>
          </p:nvPr>
        </p:nvSpPr>
        <p:spPr>
          <a:xfrm>
            <a:off x="609759" y="238127"/>
            <a:ext cx="11141055" cy="1103313"/>
          </a:xfrm>
          <a:prstGeom prst="rect">
            <a:avLst/>
          </a:prstGeom>
        </p:spPr>
        <p:txBody>
          <a:bodyPr/>
          <a:lstStyle/>
          <a:p>
            <a:r>
              <a:t>Title Text</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3633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5" y="198707"/>
            <a:ext cx="9889161" cy="864403"/>
          </a:xfrm>
        </p:spPr>
        <p:txBody>
          <a:bodyPr/>
          <a:lstStyle>
            <a:lvl1pPr>
              <a:defRPr cap="none" baseline="0"/>
            </a:lvl1pPr>
          </a:lstStyle>
          <a:p>
            <a:r>
              <a:rPr lang="en-US" dirty="0"/>
              <a:t>CLICK TO EDIT SLIDE MASTER </a:t>
            </a:r>
          </a:p>
        </p:txBody>
      </p:sp>
      <p:sp>
        <p:nvSpPr>
          <p:cNvPr id="3" name="Content Placeholder 2"/>
          <p:cNvSpPr>
            <a:spLocks noGrp="1"/>
          </p:cNvSpPr>
          <p:nvPr>
            <p:ph idx="1"/>
          </p:nvPr>
        </p:nvSpPr>
        <p:spPr>
          <a:xfrm>
            <a:off x="290684" y="1868642"/>
            <a:ext cx="11647317" cy="418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723405" y="6499388"/>
            <a:ext cx="8707033" cy="16933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010A110-AE06-9743-A649-DAA2360FF4B9}" type="slidenum">
              <a:rPr lang="en-US" smtClean="0"/>
              <a:pPr/>
              <a:t>‹#›</a:t>
            </a:fld>
            <a:endParaRPr lang="en-US"/>
          </a:p>
        </p:txBody>
      </p:sp>
      <p:sp>
        <p:nvSpPr>
          <p:cNvPr id="7" name="Text Placeholder 2"/>
          <p:cNvSpPr>
            <a:spLocks noGrp="1"/>
          </p:cNvSpPr>
          <p:nvPr>
            <p:ph type="body" idx="13"/>
          </p:nvPr>
        </p:nvSpPr>
        <p:spPr>
          <a:xfrm>
            <a:off x="290684" y="1207999"/>
            <a:ext cx="11647317" cy="580225"/>
          </a:xfrm>
        </p:spPr>
        <p:txBody>
          <a:bodyPr anchor="b">
            <a:normAutofit/>
          </a:bodyPr>
          <a:lstStyle>
            <a:lvl1pPr marL="0" indent="0">
              <a:buNone/>
              <a:defRPr sz="2133" b="1" i="0">
                <a:solidFill>
                  <a:schemeClr val="accent2"/>
                </a:solidFill>
                <a:latin typeface="Arial Narrow" panose="020B0606020202030204" pitchFamily="34" charset="0"/>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1553656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7_Free Content" userDrawn="1">
  <p:cSld name="7_Free Content">
    <p:spTree>
      <p:nvGrpSpPr>
        <p:cNvPr id="1" name="Shape 44"/>
        <p:cNvGrpSpPr/>
        <p:nvPr/>
      </p:nvGrpSpPr>
      <p:grpSpPr>
        <a:xfrm>
          <a:off x="0" y="0"/>
          <a:ext cx="0" cy="0"/>
          <a:chOff x="0" y="0"/>
          <a:chExt cx="0" cy="0"/>
        </a:xfrm>
      </p:grpSpPr>
      <p:sp>
        <p:nvSpPr>
          <p:cNvPr id="5" name="TextBox 4">
            <a:extLst>
              <a:ext uri="{FF2B5EF4-FFF2-40B4-BE49-F238E27FC236}">
                <a16:creationId xmlns:a16="http://schemas.microsoft.com/office/drawing/2014/main" id="{6DD915BC-A826-4B8D-BA61-3CF93EB18B7F}"/>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dirty="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dirty="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6" name="Google Shape;17;p14">
            <a:extLst>
              <a:ext uri="{FF2B5EF4-FFF2-40B4-BE49-F238E27FC236}">
                <a16:creationId xmlns:a16="http://schemas.microsoft.com/office/drawing/2014/main" id="{CA33D925-1B71-4CEF-86B3-4EAABC5F0099}"/>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Arial"/>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0" name="Picture 9">
            <a:extLst>
              <a:ext uri="{FF2B5EF4-FFF2-40B4-BE49-F238E27FC236}">
                <a16:creationId xmlns:a16="http://schemas.microsoft.com/office/drawing/2014/main" id="{4886A28A-1E29-4258-9FEB-29F0B81D5D42}"/>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1178194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Chapter" userDrawn="1">
  <p:cSld name="2_Title Chapter">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23" name="Google Shape;23;p15"/>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24" name="Google Shape;24;p15"/>
          <p:cNvSpPr/>
          <p:nvPr/>
        </p:nvSpPr>
        <p:spPr>
          <a:xfrm>
            <a:off x="11712000" y="3208342"/>
            <a:ext cx="0" cy="492388"/>
          </a:xfrm>
          <a:prstGeom prst="rect">
            <a:avLst/>
          </a:prstGeom>
          <a:solidFill>
            <a:schemeClr val="accent2"/>
          </a:solid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Narrow"/>
              <a:ea typeface="Arial Narrow"/>
              <a:cs typeface="Arial Narrow"/>
              <a:sym typeface="Arial Narrow"/>
            </a:endParaRPr>
          </a:p>
        </p:txBody>
      </p:sp>
      <p:pic>
        <p:nvPicPr>
          <p:cNvPr id="10" name="Image 6" descr="Une image contenant texte&#10;&#10;Description générée automatiquement">
            <a:extLst>
              <a:ext uri="{FF2B5EF4-FFF2-40B4-BE49-F238E27FC236}">
                <a16:creationId xmlns:a16="http://schemas.microsoft.com/office/drawing/2014/main" id="{B1B062F3-CDCE-4ADE-86B9-447F52A74A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441"/>
          <a:stretch/>
        </p:blipFill>
        <p:spPr>
          <a:xfrm>
            <a:off x="6946606" y="436566"/>
            <a:ext cx="4976037" cy="6161085"/>
          </a:xfrm>
          <a:prstGeom prst="rect">
            <a:avLst/>
          </a:prstGeom>
        </p:spPr>
      </p:pic>
      <p:pic>
        <p:nvPicPr>
          <p:cNvPr id="17" name="Picture 16">
            <a:extLst>
              <a:ext uri="{FF2B5EF4-FFF2-40B4-BE49-F238E27FC236}">
                <a16:creationId xmlns:a16="http://schemas.microsoft.com/office/drawing/2014/main" id="{BB5A2B47-ABA8-443D-A70E-D58077EF1BFB}"/>
              </a:ext>
            </a:extLst>
          </p:cNvPr>
          <p:cNvPicPr>
            <a:picLocks noChangeAspect="1"/>
          </p:cNvPicPr>
          <p:nvPr userDrawn="1"/>
        </p:nvPicPr>
        <p:blipFill>
          <a:blip r:embed="rId3"/>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4110172913"/>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and Content AL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3B8BCA-D000-4ADD-B177-B280E36DE9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86" y="6705601"/>
            <a:ext cx="12189631" cy="152400"/>
          </a:xfrm>
          <a:prstGeom prst="rect">
            <a:avLst/>
          </a:prstGeom>
        </p:spPr>
      </p:pic>
      <p:sp>
        <p:nvSpPr>
          <p:cNvPr id="9" name="Text Placeholder 4">
            <a:extLst>
              <a:ext uri="{FF2B5EF4-FFF2-40B4-BE49-F238E27FC236}">
                <a16:creationId xmlns:a16="http://schemas.microsoft.com/office/drawing/2014/main" id="{4BCDA31C-7B3F-4CAB-AE01-D9DF694F2D50}"/>
              </a:ext>
            </a:extLst>
          </p:cNvPr>
          <p:cNvSpPr>
            <a:spLocks noGrp="1"/>
          </p:cNvSpPr>
          <p:nvPr>
            <p:ph type="body" sz="quarter" idx="10" hasCustomPrompt="1"/>
          </p:nvPr>
        </p:nvSpPr>
        <p:spPr>
          <a:xfrm>
            <a:off x="358775" y="6224131"/>
            <a:ext cx="11461751" cy="404812"/>
          </a:xfrm>
          <a:prstGeom prst="rect">
            <a:avLst/>
          </a:prstGeom>
        </p:spPr>
        <p:txBody>
          <a:bodyPr lIns="0" tIns="36000" bIns="0" anchor="b" anchorCtr="0"/>
          <a:lstStyle>
            <a:lvl1pPr marL="0" indent="0">
              <a:lnSpc>
                <a:spcPct val="90000"/>
              </a:lnSpc>
              <a:spcBef>
                <a:spcPts val="0"/>
              </a:spcBef>
              <a:spcAft>
                <a:spcPts val="0"/>
              </a:spcAft>
              <a:buNone/>
              <a:defRPr sz="800">
                <a:solidFill>
                  <a:schemeClr val="tx1"/>
                </a:solidFill>
              </a:defRPr>
            </a:lvl1pPr>
            <a:lvl2pPr marL="305992" indent="0">
              <a:buNone/>
              <a:defRPr/>
            </a:lvl2pPr>
          </a:lstStyle>
          <a:p>
            <a:pPr lvl="0"/>
            <a:r>
              <a:rPr lang="en-US"/>
              <a:t>Insert footnotes and references</a:t>
            </a:r>
          </a:p>
        </p:txBody>
      </p:sp>
      <p:sp>
        <p:nvSpPr>
          <p:cNvPr id="6" name="Title Placeholder 1">
            <a:extLst>
              <a:ext uri="{FF2B5EF4-FFF2-40B4-BE49-F238E27FC236}">
                <a16:creationId xmlns:a16="http://schemas.microsoft.com/office/drawing/2014/main" id="{B18DADFD-4606-434C-9FA6-627BD02CE7B3}"/>
              </a:ext>
            </a:extLst>
          </p:cNvPr>
          <p:cNvSpPr>
            <a:spLocks noGrp="1"/>
          </p:cNvSpPr>
          <p:nvPr>
            <p:ph type="title"/>
          </p:nvPr>
        </p:nvSpPr>
        <p:spPr>
          <a:xfrm>
            <a:off x="368301" y="3174"/>
            <a:ext cx="11452225" cy="886119"/>
          </a:xfrm>
          <a:prstGeom prst="rect">
            <a:avLst/>
          </a:prstGeom>
        </p:spPr>
        <p:txBody>
          <a:bodyPr vert="horz" lIns="0" tIns="0" rIns="0" bIns="0" rtlCol="0" anchor="ctr">
            <a:noAutofit/>
          </a:bodyPr>
          <a:lstStyle>
            <a:lvl1pPr>
              <a:defRPr sz="2400"/>
            </a:lvl1pPr>
          </a:lstStyle>
          <a:p>
            <a:r>
              <a:rPr lang="en-US"/>
              <a:t>Click to edit Master title style</a:t>
            </a:r>
            <a:endParaRPr lang="en-GB"/>
          </a:p>
        </p:txBody>
      </p:sp>
      <p:sp>
        <p:nvSpPr>
          <p:cNvPr id="7" name="Graphic 7">
            <a:extLst>
              <a:ext uri="{FF2B5EF4-FFF2-40B4-BE49-F238E27FC236}">
                <a16:creationId xmlns:a16="http://schemas.microsoft.com/office/drawing/2014/main" id="{EE024F01-FBD2-4370-93C7-61A026896036}"/>
              </a:ext>
            </a:extLst>
          </p:cNvPr>
          <p:cNvSpPr/>
          <p:nvPr userDrawn="1"/>
        </p:nvSpPr>
        <p:spPr>
          <a:xfrm>
            <a:off x="2" y="808422"/>
            <a:ext cx="11839575" cy="212367"/>
          </a:xfrm>
          <a:custGeom>
            <a:avLst/>
            <a:gdLst>
              <a:gd name="connsiteX0" fmla="*/ 11772542 w 11884996"/>
              <a:gd name="connsiteY0" fmla="*/ 14 h 213181"/>
              <a:gd name="connsiteX1" fmla="*/ 11542970 w 11884996"/>
              <a:gd name="connsiteY1" fmla="*/ 89017 h 213181"/>
              <a:gd name="connsiteX2" fmla="*/ 11542970 w 11884996"/>
              <a:gd name="connsiteY2" fmla="*/ 89017 h 213181"/>
              <a:gd name="connsiteX3" fmla="*/ 11534841 w 11884996"/>
              <a:gd name="connsiteY3" fmla="*/ 89017 h 213181"/>
              <a:gd name="connsiteX4" fmla="*/ 11532177 w 11884996"/>
              <a:gd name="connsiteY4" fmla="*/ 89017 h 213181"/>
              <a:gd name="connsiteX5" fmla="*/ 11532177 w 11884996"/>
              <a:gd name="connsiteY5" fmla="*/ 89017 h 213181"/>
              <a:gd name="connsiteX6" fmla="*/ 0 w 11884996"/>
              <a:gd name="connsiteY6" fmla="*/ 89017 h 213181"/>
              <a:gd name="connsiteX7" fmla="*/ 0 w 11884996"/>
              <a:gd name="connsiteY7" fmla="*/ 130854 h 213181"/>
              <a:gd name="connsiteX8" fmla="*/ 11532177 w 11884996"/>
              <a:gd name="connsiteY8" fmla="*/ 130854 h 213181"/>
              <a:gd name="connsiteX9" fmla="*/ 11532177 w 11884996"/>
              <a:gd name="connsiteY9" fmla="*/ 130854 h 213181"/>
              <a:gd name="connsiteX10" fmla="*/ 11541903 w 11884996"/>
              <a:gd name="connsiteY10" fmla="*/ 130988 h 213181"/>
              <a:gd name="connsiteX11" fmla="*/ 11767879 w 11884996"/>
              <a:gd name="connsiteY11" fmla="*/ 226120 h 213181"/>
              <a:gd name="connsiteX12" fmla="*/ 11886062 w 11884996"/>
              <a:gd name="connsiteY12" fmla="*/ 113134 h 213181"/>
              <a:gd name="connsiteX13" fmla="*/ 11772542 w 11884996"/>
              <a:gd name="connsiteY13" fmla="*/ 14 h 21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4996" h="213181">
                <a:moveTo>
                  <a:pt x="11772542" y="14"/>
                </a:moveTo>
                <a:cubicBezTo>
                  <a:pt x="11672745" y="-1318"/>
                  <a:pt x="11671146" y="90217"/>
                  <a:pt x="11542970" y="89017"/>
                </a:cubicBezTo>
                <a:lnTo>
                  <a:pt x="11542970" y="89017"/>
                </a:lnTo>
                <a:lnTo>
                  <a:pt x="11534841" y="89017"/>
                </a:lnTo>
                <a:lnTo>
                  <a:pt x="11532177" y="89017"/>
                </a:lnTo>
                <a:lnTo>
                  <a:pt x="11532177" y="89017"/>
                </a:lnTo>
                <a:lnTo>
                  <a:pt x="0" y="89017"/>
                </a:lnTo>
                <a:lnTo>
                  <a:pt x="0" y="130854"/>
                </a:lnTo>
                <a:lnTo>
                  <a:pt x="11532177" y="130854"/>
                </a:lnTo>
                <a:lnTo>
                  <a:pt x="11532177" y="130854"/>
                </a:lnTo>
                <a:lnTo>
                  <a:pt x="11541903" y="130988"/>
                </a:lnTo>
                <a:cubicBezTo>
                  <a:pt x="11670746" y="132720"/>
                  <a:pt x="11669414" y="224787"/>
                  <a:pt x="11767879" y="226120"/>
                </a:cubicBezTo>
                <a:cubicBezTo>
                  <a:pt x="11832366" y="226919"/>
                  <a:pt x="11885929" y="176555"/>
                  <a:pt x="11886062" y="113134"/>
                </a:cubicBezTo>
                <a:cubicBezTo>
                  <a:pt x="11885929" y="51311"/>
                  <a:pt x="11835431" y="814"/>
                  <a:pt x="11772542" y="14"/>
                </a:cubicBezTo>
                <a:close/>
              </a:path>
            </a:pathLst>
          </a:custGeom>
          <a:gradFill flip="none" rotWithShape="1">
            <a:gsLst>
              <a:gs pos="100000">
                <a:schemeClr val="accent1"/>
              </a:gs>
              <a:gs pos="0">
                <a:schemeClr val="accent2"/>
              </a:gs>
            </a:gsLst>
            <a:lin ang="10800000" scaled="1"/>
            <a:tileRect/>
          </a:gradFill>
          <a:ln w="1323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12860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623824" y="442975"/>
            <a:ext cx="3381248" cy="581151"/>
          </a:xfrm>
          <a:prstGeom prst="rect">
            <a:avLst/>
          </a:prstGeom>
        </p:spPr>
      </p:pic>
      <p:pic>
        <p:nvPicPr>
          <p:cNvPr id="17" name="bg object 17"/>
          <p:cNvPicPr/>
          <p:nvPr/>
        </p:nvPicPr>
        <p:blipFill>
          <a:blip r:embed="rId3" cstate="print"/>
          <a:stretch>
            <a:fillRect/>
          </a:stretch>
        </p:blipFill>
        <p:spPr>
          <a:xfrm>
            <a:off x="7130188" y="617885"/>
            <a:ext cx="5061811" cy="6238081"/>
          </a:xfrm>
          <a:prstGeom prst="rect">
            <a:avLst/>
          </a:prstGeom>
        </p:spPr>
      </p:pic>
      <p:sp>
        <p:nvSpPr>
          <p:cNvPr id="2" name="Holder 2"/>
          <p:cNvSpPr>
            <a:spLocks noGrp="1"/>
          </p:cNvSpPr>
          <p:nvPr>
            <p:ph type="ctrTitle"/>
          </p:nvPr>
        </p:nvSpPr>
        <p:spPr>
          <a:xfrm>
            <a:off x="544304" y="2545757"/>
            <a:ext cx="11103389" cy="430887"/>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636965" y="4837514"/>
            <a:ext cx="1091807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85249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84945" y="75691"/>
            <a:ext cx="3792220" cy="574453"/>
          </a:xfrm>
        </p:spPr>
        <p:txBody>
          <a:bodyPr lIns="0" tIns="0" rIns="0" bIns="0"/>
          <a:lstStyle>
            <a:lvl1pPr>
              <a:defRPr sz="3733" b="1" i="0">
                <a:solidFill>
                  <a:srgbClr val="5F5D8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492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76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84945" y="75691"/>
            <a:ext cx="3792220" cy="574453"/>
          </a:xfrm>
        </p:spPr>
        <p:txBody>
          <a:bodyPr lIns="0" tIns="0" rIns="0" bIns="0"/>
          <a:lstStyle>
            <a:lvl1pPr>
              <a:defRPr sz="3733" b="1" i="0">
                <a:solidFill>
                  <a:srgbClr val="5F5D8E"/>
                </a:solidFill>
                <a:latin typeface="Arial"/>
                <a:cs typeface="Arial"/>
              </a:defRPr>
            </a:lvl1pPr>
          </a:lstStyle>
          <a:p>
            <a:endParaRPr/>
          </a:p>
        </p:txBody>
      </p:sp>
      <p:sp>
        <p:nvSpPr>
          <p:cNvPr id="3" name="Holder 3"/>
          <p:cNvSpPr>
            <a:spLocks noGrp="1"/>
          </p:cNvSpPr>
          <p:nvPr>
            <p:ph sz="half" idx="2"/>
          </p:nvPr>
        </p:nvSpPr>
        <p:spPr>
          <a:xfrm>
            <a:off x="385809" y="1345691"/>
            <a:ext cx="4704927" cy="328231"/>
          </a:xfrm>
          <a:prstGeom prst="rect">
            <a:avLst/>
          </a:prstGeom>
        </p:spPr>
        <p:txBody>
          <a:bodyPr wrap="square" lIns="0" tIns="0" rIns="0" bIns="0">
            <a:spAutoFit/>
          </a:bodyPr>
          <a:lstStyle>
            <a:lvl1pPr>
              <a:defRPr sz="2133" b="0" i="0">
                <a:solidFill>
                  <a:schemeClr val="tx1"/>
                </a:solidFill>
                <a:latin typeface="Microsoft Sans Serif"/>
                <a:cs typeface="Microsoft Sans Serif"/>
              </a:defRPr>
            </a:lvl1pPr>
          </a:lstStyle>
          <a:p>
            <a:endParaRPr/>
          </a:p>
        </p:txBody>
      </p:sp>
      <p:sp>
        <p:nvSpPr>
          <p:cNvPr id="4" name="Holder 4"/>
          <p:cNvSpPr>
            <a:spLocks noGrp="1"/>
          </p:cNvSpPr>
          <p:nvPr>
            <p:ph sz="half" idx="3"/>
          </p:nvPr>
        </p:nvSpPr>
        <p:spPr>
          <a:xfrm>
            <a:off x="6191335" y="2014559"/>
            <a:ext cx="543306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2958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84945" y="75691"/>
            <a:ext cx="3792220" cy="574453"/>
          </a:xfrm>
        </p:spPr>
        <p:txBody>
          <a:bodyPr lIns="0" tIns="0" rIns="0" bIns="0"/>
          <a:lstStyle>
            <a:lvl1pPr>
              <a:defRPr sz="3733" b="1" i="0">
                <a:solidFill>
                  <a:srgbClr val="5F5D8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91765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9818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0"/>
            <a:ext cx="12211601"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2" name="Title 1"/>
          <p:cNvSpPr>
            <a:spLocks noGrp="1"/>
          </p:cNvSpPr>
          <p:nvPr>
            <p:ph type="ctrTitle" hasCustomPrompt="1"/>
          </p:nvPr>
        </p:nvSpPr>
        <p:spPr>
          <a:xfrm>
            <a:off x="343834" y="2469766"/>
            <a:ext cx="11594167" cy="1822451"/>
          </a:xfrm>
        </p:spPr>
        <p:txBody>
          <a:bodyPr anchor="t">
            <a:noAutofit/>
          </a:bodyPr>
          <a:lstStyle>
            <a:lvl1pPr>
              <a:spcBef>
                <a:spcPts val="0"/>
              </a:spcBef>
              <a:defRPr sz="6400" b="1" i="0" cap="none" spc="-133">
                <a:solidFill>
                  <a:schemeClr val="bg1"/>
                </a:solidFill>
              </a:defRPr>
            </a:lvl1pPr>
          </a:lstStyle>
          <a:p>
            <a:r>
              <a:rPr lang="en-US" dirty="0"/>
              <a:t>DIVIDER PAGE</a:t>
            </a:r>
          </a:p>
        </p:txBody>
      </p:sp>
      <p:sp>
        <p:nvSpPr>
          <p:cNvPr id="3" name="Subtitle 2"/>
          <p:cNvSpPr>
            <a:spLocks noGrp="1"/>
          </p:cNvSpPr>
          <p:nvPr>
            <p:ph type="subTitle" idx="1"/>
          </p:nvPr>
        </p:nvSpPr>
        <p:spPr>
          <a:xfrm>
            <a:off x="343834" y="1626703"/>
            <a:ext cx="11594167" cy="726495"/>
          </a:xfrm>
        </p:spPr>
        <p:txBody>
          <a:bodyPr anchor="b">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F010A110-AE06-9743-A649-DAA2360FF4B9}" type="slidenum">
              <a:rPr lang="en-US" smtClean="0"/>
              <a:pPr/>
              <a:t>‹#›</a:t>
            </a:fld>
            <a:endParaRPr lang="en-US"/>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3838" y="6372974"/>
            <a:ext cx="1291852" cy="314973"/>
          </a:xfrm>
          <a:prstGeom prst="rect">
            <a:avLst/>
          </a:prstGeom>
        </p:spPr>
      </p:pic>
      <p:sp>
        <p:nvSpPr>
          <p:cNvPr id="12" name="Footer Placeholder 4">
            <a:extLst>
              <a:ext uri="{FF2B5EF4-FFF2-40B4-BE49-F238E27FC236}">
                <a16:creationId xmlns:a16="http://schemas.microsoft.com/office/drawing/2014/main" id="{32B12E5A-6C40-4048-9AE7-36FFE2C21397}"/>
              </a:ext>
            </a:extLst>
          </p:cNvPr>
          <p:cNvSpPr>
            <a:spLocks noGrp="1"/>
          </p:cNvSpPr>
          <p:nvPr>
            <p:ph type="ftr" sz="quarter" idx="11"/>
          </p:nvPr>
        </p:nvSpPr>
        <p:spPr>
          <a:xfrm>
            <a:off x="2723405" y="6499388"/>
            <a:ext cx="8707033" cy="169335"/>
          </a:xfrm>
          <a:prstGeom prst="rect">
            <a:avLst/>
          </a:prstGeom>
        </p:spPr>
        <p:txBody>
          <a:bodyPr/>
          <a:lstStyle/>
          <a:p>
            <a:endParaRPr lang="en-US">
              <a:solidFill>
                <a:prstClr val="white"/>
              </a:solidFill>
            </a:endParaRPr>
          </a:p>
        </p:txBody>
      </p:sp>
    </p:spTree>
    <p:extLst>
      <p:ext uri="{BB962C8B-B14F-4D97-AF65-F5344CB8AC3E}">
        <p14:creationId xmlns:p14="http://schemas.microsoft.com/office/powerpoint/2010/main" val="1209478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5" y="198707"/>
            <a:ext cx="9889161" cy="864403"/>
          </a:xfrm>
        </p:spPr>
        <p:txBody>
          <a:bodyPr/>
          <a:lstStyle>
            <a:lvl1pPr>
              <a:defRPr cap="none" baseline="0"/>
            </a:lvl1pPr>
          </a:lstStyle>
          <a:p>
            <a:r>
              <a:rPr lang="en-US" dirty="0"/>
              <a:t>CLICK TO EDIT SLIDE MASTER </a:t>
            </a:r>
          </a:p>
        </p:txBody>
      </p:sp>
      <p:sp>
        <p:nvSpPr>
          <p:cNvPr id="3" name="Content Placeholder 2"/>
          <p:cNvSpPr>
            <a:spLocks noGrp="1"/>
          </p:cNvSpPr>
          <p:nvPr>
            <p:ph idx="1"/>
          </p:nvPr>
        </p:nvSpPr>
        <p:spPr>
          <a:xfrm>
            <a:off x="290684" y="1868642"/>
            <a:ext cx="11647317" cy="418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723405" y="6499388"/>
            <a:ext cx="8707033" cy="16933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010A110-AE06-9743-A649-DAA2360FF4B9}" type="slidenum">
              <a:rPr lang="en-US" smtClean="0"/>
              <a:pPr/>
              <a:t>‹#›</a:t>
            </a:fld>
            <a:endParaRPr lang="en-US"/>
          </a:p>
        </p:txBody>
      </p:sp>
      <p:sp>
        <p:nvSpPr>
          <p:cNvPr id="7" name="Text Placeholder 2"/>
          <p:cNvSpPr>
            <a:spLocks noGrp="1"/>
          </p:cNvSpPr>
          <p:nvPr>
            <p:ph type="body" idx="13"/>
          </p:nvPr>
        </p:nvSpPr>
        <p:spPr>
          <a:xfrm>
            <a:off x="290684" y="1207999"/>
            <a:ext cx="11647317" cy="580225"/>
          </a:xfrm>
        </p:spPr>
        <p:txBody>
          <a:bodyPr anchor="b">
            <a:normAutofit/>
          </a:bodyPr>
          <a:lstStyle>
            <a:lvl1pPr marL="0" indent="0">
              <a:buNone/>
              <a:defRPr sz="2133" b="1" i="0">
                <a:solidFill>
                  <a:schemeClr val="accent2"/>
                </a:solidFill>
                <a:latin typeface="Arial Narrow" panose="020B0606020202030204" pitchFamily="34" charset="0"/>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2235607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5" y="198707"/>
            <a:ext cx="9975273" cy="864403"/>
          </a:xfrm>
        </p:spPr>
        <p:txBody>
          <a:bodyPr/>
          <a:lstStyle>
            <a:lvl1pPr>
              <a:defRPr cap="none"/>
            </a:lvl1pPr>
          </a:lstStyle>
          <a:p>
            <a:r>
              <a:rPr lang="en-US" dirty="0"/>
              <a:t>CLICK TO EDIT SLIDE MASTER </a:t>
            </a:r>
          </a:p>
        </p:txBody>
      </p:sp>
      <p:sp>
        <p:nvSpPr>
          <p:cNvPr id="3" name="Content Placeholder 2"/>
          <p:cNvSpPr>
            <a:spLocks noGrp="1"/>
          </p:cNvSpPr>
          <p:nvPr>
            <p:ph sz="half" idx="1"/>
          </p:nvPr>
        </p:nvSpPr>
        <p:spPr>
          <a:xfrm>
            <a:off x="290683" y="1200153"/>
            <a:ext cx="5762984" cy="3394075"/>
          </a:xfrm>
        </p:spPr>
        <p:txBody>
          <a:bodyPr/>
          <a:lstStyle>
            <a:lvl1pPr>
              <a:defRPr sz="2667"/>
            </a:lvl1pPr>
            <a:lvl2pPr>
              <a:defRPr sz="2400"/>
            </a:lvl2pPr>
            <a:lvl3pPr>
              <a:defRPr sz="2133"/>
            </a:lvl3pPr>
            <a:lvl4pPr>
              <a:defRPr sz="1867"/>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5267" y="1200153"/>
            <a:ext cx="5766816" cy="3394075"/>
          </a:xfrm>
        </p:spPr>
        <p:txBody>
          <a:bodyPr/>
          <a:lstStyle>
            <a:lvl1pPr>
              <a:defRPr sz="2667"/>
            </a:lvl1pPr>
            <a:lvl2pPr>
              <a:defRPr sz="2400"/>
            </a:lvl2pPr>
            <a:lvl3pPr>
              <a:defRPr sz="2133"/>
            </a:lvl3pPr>
            <a:lvl4pPr>
              <a:defRPr sz="1867"/>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2723405" y="6499388"/>
            <a:ext cx="8707033" cy="169335"/>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F010A110-AE06-9743-A649-DAA2360FF4B9}" type="slidenum">
              <a:rPr lang="en-US" smtClean="0"/>
              <a:pPr/>
              <a:t>‹#›</a:t>
            </a:fld>
            <a:endParaRPr lang="en-US"/>
          </a:p>
        </p:txBody>
      </p:sp>
    </p:spTree>
    <p:extLst>
      <p:ext uri="{BB962C8B-B14F-4D97-AF65-F5344CB8AC3E}">
        <p14:creationId xmlns:p14="http://schemas.microsoft.com/office/powerpoint/2010/main" val="3796024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3" y="190240"/>
            <a:ext cx="10972800" cy="876561"/>
          </a:xfrm>
        </p:spPr>
        <p:txBody>
          <a:bodyPr/>
          <a:lstStyle>
            <a:lvl1pPr>
              <a:defRPr cap="none"/>
            </a:lvl1pPr>
          </a:lstStyle>
          <a:p>
            <a:r>
              <a:rPr lang="en-US" dirty="0"/>
              <a:t>CLICK TO EDIT SLIDE MASTER </a:t>
            </a:r>
          </a:p>
        </p:txBody>
      </p:sp>
      <p:sp>
        <p:nvSpPr>
          <p:cNvPr id="3" name="Text Placeholder 2"/>
          <p:cNvSpPr>
            <a:spLocks noGrp="1"/>
          </p:cNvSpPr>
          <p:nvPr>
            <p:ph type="body" idx="1"/>
          </p:nvPr>
        </p:nvSpPr>
        <p:spPr>
          <a:xfrm>
            <a:off x="290684" y="1275732"/>
            <a:ext cx="5386917" cy="580225"/>
          </a:xfrm>
        </p:spPr>
        <p:txBody>
          <a:bodyPr anchor="b">
            <a:normAutofit/>
          </a:bodyPr>
          <a:lstStyle>
            <a:lvl1pPr marL="0" indent="0">
              <a:buNone/>
              <a:defRPr sz="2133" b="1" i="0">
                <a:solidFill>
                  <a:schemeClr val="accent2"/>
                </a:solidFill>
                <a:latin typeface="Arial Narrow" panose="020B0606020202030204" pitchFamily="34" charset="0"/>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290684" y="2023008"/>
            <a:ext cx="5386917" cy="3951288"/>
          </a:xfrm>
        </p:spPr>
        <p:txBody>
          <a:bodyPr/>
          <a:lstStyle>
            <a:lvl1pPr>
              <a:defRPr sz="2667"/>
            </a:lvl1pPr>
            <a:lvl2pPr>
              <a:defRPr sz="2400"/>
            </a:lvl2pPr>
            <a:lvl3pPr>
              <a:defRPr sz="2133"/>
            </a:lvl3pPr>
            <a:lvl4pPr>
              <a:defRPr sz="1867"/>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275732"/>
            <a:ext cx="5389033" cy="580225"/>
          </a:xfrm>
        </p:spPr>
        <p:txBody>
          <a:bodyPr anchor="b">
            <a:normAutofit/>
          </a:bodyPr>
          <a:lstStyle>
            <a:lvl1pPr marL="0" indent="0">
              <a:buNone/>
              <a:defRPr sz="2133" b="1" i="0">
                <a:solidFill>
                  <a:schemeClr val="accent2"/>
                </a:solidFill>
                <a:latin typeface="Arial Narrow" panose="020B0606020202030204" pitchFamily="34" charset="0"/>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70" y="2023008"/>
            <a:ext cx="5389033" cy="3951288"/>
          </a:xfrm>
        </p:spPr>
        <p:txBody>
          <a:bodyPr/>
          <a:lstStyle>
            <a:lvl1pPr>
              <a:defRPr sz="2667"/>
            </a:lvl1pPr>
            <a:lvl2pPr>
              <a:defRPr sz="2400"/>
            </a:lvl2pPr>
            <a:lvl3pPr>
              <a:defRPr sz="2133"/>
            </a:lvl3pPr>
            <a:lvl4pPr>
              <a:defRPr sz="1867"/>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2723405" y="6499388"/>
            <a:ext cx="8707033" cy="169335"/>
          </a:xfrm>
          <a:prstGeom prst="rect">
            <a:avLst/>
          </a:prstGeom>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F010A110-AE06-9743-A649-DAA2360FF4B9}" type="slidenum">
              <a:rPr lang="en-US" smtClean="0"/>
              <a:pPr/>
              <a:t>‹#›</a:t>
            </a:fld>
            <a:endParaRPr lang="en-US"/>
          </a:p>
        </p:txBody>
      </p:sp>
    </p:spTree>
    <p:extLst>
      <p:ext uri="{BB962C8B-B14F-4D97-AF65-F5344CB8AC3E}">
        <p14:creationId xmlns:p14="http://schemas.microsoft.com/office/powerpoint/2010/main" val="1011903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SLIDE MASTER </a:t>
            </a:r>
          </a:p>
        </p:txBody>
      </p:sp>
      <p:sp>
        <p:nvSpPr>
          <p:cNvPr id="4" name="Footer Placeholder 3"/>
          <p:cNvSpPr>
            <a:spLocks noGrp="1"/>
          </p:cNvSpPr>
          <p:nvPr>
            <p:ph type="ftr" sz="quarter" idx="11"/>
          </p:nvPr>
        </p:nvSpPr>
        <p:spPr>
          <a:xfrm>
            <a:off x="2723405" y="6499388"/>
            <a:ext cx="8707033" cy="169335"/>
          </a:xfrm>
          <a:prstGeom prst="rect">
            <a:avLst/>
          </a:prstGeom>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F010A110-AE06-9743-A649-DAA2360FF4B9}" type="slidenum">
              <a:rPr lang="en-US" smtClean="0"/>
              <a:pPr/>
              <a:t>‹#›</a:t>
            </a:fld>
            <a:endParaRPr lang="en-US"/>
          </a:p>
        </p:txBody>
      </p:sp>
    </p:spTree>
    <p:extLst>
      <p:ext uri="{BB962C8B-B14F-4D97-AF65-F5344CB8AC3E}">
        <p14:creationId xmlns:p14="http://schemas.microsoft.com/office/powerpoint/2010/main" val="713715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723405" y="6499388"/>
            <a:ext cx="8707033" cy="169335"/>
          </a:xfrm>
          <a:prstGeom prst="rect">
            <a:avLst/>
          </a:prstGeom>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F010A110-AE06-9743-A649-DAA2360FF4B9}" type="slidenum">
              <a:rPr lang="en-US" smtClean="0"/>
              <a:pPr/>
              <a:t>‹#›</a:t>
            </a:fld>
            <a:endParaRPr lang="en-US"/>
          </a:p>
        </p:txBody>
      </p:sp>
    </p:spTree>
    <p:extLst>
      <p:ext uri="{BB962C8B-B14F-4D97-AF65-F5344CB8AC3E}">
        <p14:creationId xmlns:p14="http://schemas.microsoft.com/office/powerpoint/2010/main" val="2416234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4" y="190237"/>
            <a:ext cx="11647317" cy="877692"/>
          </a:xfrm>
        </p:spPr>
        <p:txBody>
          <a:bodyPr anchor="ctr">
            <a:normAutofit/>
          </a:bodyPr>
          <a:lstStyle>
            <a:lvl1pPr algn="l">
              <a:defRPr sz="2400" b="1" cap="none"/>
            </a:lvl1pPr>
          </a:lstStyle>
          <a:p>
            <a:r>
              <a:rPr lang="en-US" dirty="0"/>
              <a:t>CLICK TO EDIT SLIDE MASTER </a:t>
            </a:r>
          </a:p>
        </p:txBody>
      </p:sp>
      <p:sp>
        <p:nvSpPr>
          <p:cNvPr id="3" name="Content Placeholder 2"/>
          <p:cNvSpPr>
            <a:spLocks noGrp="1"/>
          </p:cNvSpPr>
          <p:nvPr>
            <p:ph idx="1"/>
          </p:nvPr>
        </p:nvSpPr>
        <p:spPr>
          <a:xfrm>
            <a:off x="4766733" y="1306107"/>
            <a:ext cx="7171267" cy="4820059"/>
          </a:xfrm>
        </p:spPr>
        <p:txBody>
          <a:bodyPr/>
          <a:lstStyle>
            <a:lvl1pPr>
              <a:defRPr sz="2667"/>
            </a:lvl1pPr>
            <a:lvl2pPr>
              <a:defRPr sz="2400"/>
            </a:lvl2pPr>
            <a:lvl3pPr>
              <a:defRPr sz="2133"/>
            </a:lvl3pPr>
            <a:lvl4pPr>
              <a:defRPr sz="1867"/>
            </a:lvl4pPr>
            <a:lvl5pPr>
              <a:defRPr sz="1600"/>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90683" y="1306108"/>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a:xfrm>
            <a:off x="2723405" y="6499388"/>
            <a:ext cx="8707033" cy="169335"/>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F010A110-AE06-9743-A649-DAA2360FF4B9}" type="slidenum">
              <a:rPr lang="en-US" smtClean="0"/>
              <a:pPr/>
              <a:t>‹#›</a:t>
            </a:fld>
            <a:endParaRPr lang="en-US"/>
          </a:p>
        </p:txBody>
      </p:sp>
    </p:spTree>
    <p:extLst>
      <p:ext uri="{BB962C8B-B14F-4D97-AF65-F5344CB8AC3E}">
        <p14:creationId xmlns:p14="http://schemas.microsoft.com/office/powerpoint/2010/main" val="10657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E8863986-FCA3-CB5C-2518-08C8D7309CC7}"/>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17F9533A-0E36-CA93-9F55-6D35191D3D2A}"/>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1F29719-39F6-998B-DE14-D3D982531CB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920534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4" y="198707"/>
            <a:ext cx="11647317" cy="864403"/>
          </a:xfr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290684" y="1868642"/>
            <a:ext cx="11647317" cy="418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723405" y="6499388"/>
            <a:ext cx="8707033" cy="16933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010A110-AE06-9743-A649-DAA2360FF4B9}" type="slidenum">
              <a:rPr lang="en-US" smtClean="0"/>
              <a:pPr/>
              <a:t>‹#›</a:t>
            </a:fld>
            <a:endParaRPr lang="en-US"/>
          </a:p>
        </p:txBody>
      </p:sp>
      <p:sp>
        <p:nvSpPr>
          <p:cNvPr id="7" name="Text Placeholder 2"/>
          <p:cNvSpPr>
            <a:spLocks noGrp="1"/>
          </p:cNvSpPr>
          <p:nvPr>
            <p:ph type="body" idx="13"/>
          </p:nvPr>
        </p:nvSpPr>
        <p:spPr>
          <a:xfrm>
            <a:off x="290684" y="1207999"/>
            <a:ext cx="11647317" cy="580225"/>
          </a:xfrm>
        </p:spPr>
        <p:txBody>
          <a:bodyPr anchor="b">
            <a:normAutofit/>
          </a:bodyPr>
          <a:lstStyle>
            <a:lvl1pPr marL="0" indent="0">
              <a:buNone/>
              <a:defRPr sz="2133" b="1" i="0">
                <a:solidFill>
                  <a:schemeClr val="accent2"/>
                </a:solidFill>
                <a:latin typeface="Arial Narrow" panose="020B0606020202030204" pitchFamily="34" charset="0"/>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1329582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reate Layout 1">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dirty="0"/>
              <a:t>Click to edit Master title style</a:t>
            </a:r>
            <a:endParaRPr lang="en-GB" dirty="0"/>
          </a:p>
        </p:txBody>
      </p:sp>
      <p:sp>
        <p:nvSpPr>
          <p:cNvPr id="26" name="Content Placeholder 1"/>
          <p:cNvSpPr>
            <a:spLocks noGrp="1"/>
          </p:cNvSpPr>
          <p:nvPr>
            <p:ph sz="quarter" idx="31"/>
            <p:custDataLst>
              <p:tags r:id="rId2"/>
            </p:custDataLst>
          </p:nvPr>
        </p:nvSpPr>
        <p:spPr>
          <a:xfrm>
            <a:off x="408000" y="1494000"/>
            <a:ext cx="9408000" cy="433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53"/>
          </p:nvPr>
        </p:nvSpPr>
        <p:spPr/>
        <p:txBody>
          <a:bodyPr/>
          <a:lstStyle/>
          <a:p>
            <a:fld id="{D1F8AC67-8649-4DF3-896E-D4ABC81FCA57}" type="slidenum">
              <a:rPr lang="en-GB" smtClean="0"/>
              <a:pPr/>
              <a:t>‹#›</a:t>
            </a:fld>
            <a:endParaRPr lang="en-GB"/>
          </a:p>
        </p:txBody>
      </p:sp>
    </p:spTree>
    <p:extLst>
      <p:ext uri="{BB962C8B-B14F-4D97-AF65-F5344CB8AC3E}">
        <p14:creationId xmlns:p14="http://schemas.microsoft.com/office/powerpoint/2010/main" val="1615757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Narrow" panose="020B0606020202030204" pitchFamily="34" charset="0"/>
                <a:cs typeface="Arial" pitchFamily="34" charset="0"/>
              </a:defRPr>
            </a:lvl1pPr>
            <a:lvl2pPr marL="629984" indent="-179996">
              <a:lnSpc>
                <a:spcPct val="100000"/>
              </a:lnSpc>
              <a:spcBef>
                <a:spcPts val="0"/>
              </a:spcBef>
              <a:buClrTx/>
              <a:buFont typeface="Arial" pitchFamily="34" charset="0"/>
              <a:buChar char="•"/>
              <a:defRPr sz="2100" baseline="0">
                <a:solidFill>
                  <a:schemeClr val="tx1"/>
                </a:solidFill>
                <a:latin typeface="Arial Narrow" panose="020B0606020202030204"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Narrow" panose="020B0606020202030204"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5"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anose="020B0604020202020204" pitchFamily="34" charset="0"/>
                <a:ea typeface="+mj-ea"/>
                <a:cs typeface="Arial" pitchFamily="34" charset="0"/>
              </a:defRPr>
            </a:lvl1pPr>
          </a:lstStyle>
          <a:p>
            <a:r>
              <a:rPr lang="en-GB" noProof="0" dirty="0"/>
              <a:t>Click to add content title</a:t>
            </a:r>
          </a:p>
        </p:txBody>
      </p:sp>
    </p:spTree>
    <p:extLst>
      <p:ext uri="{BB962C8B-B14F-4D97-AF65-F5344CB8AC3E}">
        <p14:creationId xmlns:p14="http://schemas.microsoft.com/office/powerpoint/2010/main" val="2874624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Narrow" panose="020B0606020202030204" pitchFamily="34" charset="0"/>
                <a:cs typeface="Arial" pitchFamily="34" charset="0"/>
              </a:defRPr>
            </a:lvl1pPr>
            <a:lvl2pPr marL="629984" indent="-179996">
              <a:lnSpc>
                <a:spcPct val="100000"/>
              </a:lnSpc>
              <a:spcBef>
                <a:spcPts val="0"/>
              </a:spcBef>
              <a:buClrTx/>
              <a:buFont typeface="Arial" pitchFamily="34" charset="0"/>
              <a:buChar char="•"/>
              <a:defRPr sz="2100" baseline="0">
                <a:solidFill>
                  <a:schemeClr val="tx1"/>
                </a:solidFill>
                <a:latin typeface="Arial Narrow" panose="020B0606020202030204"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100" b="1">
                <a:solidFill>
                  <a:schemeClr val="tx1"/>
                </a:solidFill>
                <a:latin typeface="Arial Narrow" panose="020B0606020202030204"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5" y="341973"/>
            <a:ext cx="11687535" cy="672000"/>
          </a:xfrm>
          <a:prstGeom prst="rect">
            <a:avLst/>
          </a:prstGeom>
        </p:spPr>
        <p:txBody>
          <a:bodyPr vert="horz"/>
          <a:lstStyle>
            <a:lvl1pPr algn="l" defTabSz="609585" rtl="0" eaLnBrk="1" latinLnBrk="0" hangingPunct="1">
              <a:lnSpc>
                <a:spcPct val="100000"/>
              </a:lnSpc>
              <a:spcBef>
                <a:spcPct val="0"/>
              </a:spcBef>
              <a:buNone/>
              <a:defRPr lang="en-GB" sz="2700" b="1" kern="1200" baseline="0" noProof="0" dirty="0">
                <a:solidFill>
                  <a:srgbClr val="830051"/>
                </a:solidFill>
                <a:latin typeface="Arial" panose="020B0604020202020204" pitchFamily="34" charset="0"/>
                <a:ea typeface="+mj-ea"/>
                <a:cs typeface="Arial" pitchFamily="34" charset="0"/>
              </a:defRPr>
            </a:lvl1pPr>
          </a:lstStyle>
          <a:p>
            <a:r>
              <a:rPr lang="en-GB" noProof="0" dirty="0"/>
              <a:t>Click to add content title</a:t>
            </a:r>
          </a:p>
        </p:txBody>
      </p:sp>
    </p:spTree>
    <p:extLst>
      <p:ext uri="{BB962C8B-B14F-4D97-AF65-F5344CB8AC3E}">
        <p14:creationId xmlns:p14="http://schemas.microsoft.com/office/powerpoint/2010/main" val="3309954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01 USE THIS ON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992" y="1517649"/>
            <a:ext cx="11570208" cy="4321176"/>
          </a:xfrm>
          <a:prstGeom prst="rect">
            <a:avLst/>
          </a:prstGeom>
        </p:spPr>
        <p:txBody>
          <a:bodyPr/>
          <a:lstStyle>
            <a:lvl1pPr marL="134997" marR="0" indent="-134997" algn="l" defTabSz="342891" rtl="0" eaLnBrk="1" fontAlgn="auto" latinLnBrk="0" hangingPunct="1">
              <a:lnSpc>
                <a:spcPct val="100000"/>
              </a:lnSpc>
              <a:spcBef>
                <a:spcPts val="0"/>
              </a:spcBef>
              <a:spcAft>
                <a:spcPts val="451"/>
              </a:spcAft>
              <a:buClr>
                <a:srgbClr val="830051"/>
              </a:buClr>
              <a:buSzTx/>
              <a:buFont typeface="Arial" pitchFamily="34" charset="0"/>
              <a:buChar char="•"/>
              <a:tabLst/>
              <a:defRPr lang="en-US" sz="1800" dirty="0" smtClean="0">
                <a:latin typeface="Arial Narrow" panose="020B0606020202030204" pitchFamily="34" charset="0"/>
                <a:cs typeface="Arial" pitchFamily="34" charset="0"/>
              </a:defRPr>
            </a:lvl1pPr>
            <a:lvl2pPr marL="457189" marR="0" indent="-247644" algn="l" defTabSz="342891" rtl="0" eaLnBrk="1" fontAlgn="auto" latinLnBrk="0" hangingPunct="1">
              <a:lnSpc>
                <a:spcPct val="100000"/>
              </a:lnSpc>
              <a:spcBef>
                <a:spcPts val="0"/>
              </a:spcBef>
              <a:spcAft>
                <a:spcPts val="451"/>
              </a:spcAft>
              <a:buClrTx/>
              <a:buSzTx/>
              <a:buFont typeface="Arial"/>
              <a:buChar char="–"/>
              <a:tabLst>
                <a:tab pos="457189" algn="l"/>
              </a:tabLst>
              <a:defRPr lang="en-US" sz="1500" baseline="0" dirty="0" smtClean="0">
                <a:latin typeface="Arial Narrow" panose="020B0606020202030204" pitchFamily="34" charset="0"/>
                <a:cs typeface="Arial" pitchFamily="34" charset="0"/>
              </a:defRPr>
            </a:lvl2pPr>
            <a:lvl3pPr marL="685783" marR="0" indent="-171446" algn="l" defTabSz="342891" rtl="0" eaLnBrk="1" fontAlgn="auto" latinLnBrk="0" hangingPunct="1">
              <a:lnSpc>
                <a:spcPct val="100000"/>
              </a:lnSpc>
              <a:spcBef>
                <a:spcPct val="20000"/>
              </a:spcBef>
              <a:spcAft>
                <a:spcPts val="451"/>
              </a:spcAft>
              <a:buClrTx/>
              <a:buSzPct val="100000"/>
              <a:buFont typeface="Wingdings" panose="05000000000000000000" pitchFamily="2" charset="2"/>
              <a:buChar char="§"/>
              <a:tabLst/>
              <a:defRPr lang="en-US" sz="1351" baseline="0" dirty="0" smtClean="0">
                <a:latin typeface="Arial Narrow" panose="020B0606020202030204" pitchFamily="34" charset="0"/>
                <a:cs typeface="Arial" pitchFamily="34" charset="0"/>
              </a:defRPr>
            </a:lvl3pPr>
            <a:lvl4pPr marL="860801" marR="0" indent="-134538" algn="l" defTabSz="342891" rtl="0" eaLnBrk="1" fontAlgn="auto" latinLnBrk="0" hangingPunct="1">
              <a:lnSpc>
                <a:spcPct val="100000"/>
              </a:lnSpc>
              <a:spcBef>
                <a:spcPct val="20000"/>
              </a:spcBef>
              <a:spcAft>
                <a:spcPts val="451"/>
              </a:spcAft>
              <a:buClrTx/>
              <a:buSzTx/>
              <a:buFont typeface="Arial" panose="020B0604020202020204" pitchFamily="34" charset="0"/>
              <a:buChar char="•"/>
              <a:tabLst/>
              <a:defRPr lang="en-US" sz="1051" dirty="0" smtClean="0">
                <a:latin typeface="Arial Narrow" panose="020B0606020202030204" pitchFamily="34" charset="0"/>
                <a:cs typeface="Arial" pitchFamily="34" charset="0"/>
              </a:defRPr>
            </a:lvl4pPr>
            <a:lvl5pPr marL="1028674" marR="0" indent="-80961" algn="l" defTabSz="342891" rtl="0" eaLnBrk="1" fontAlgn="auto" latinLnBrk="0" hangingPunct="1">
              <a:lnSpc>
                <a:spcPct val="100000"/>
              </a:lnSpc>
              <a:spcBef>
                <a:spcPct val="20000"/>
              </a:spcBef>
              <a:spcAft>
                <a:spcPts val="451"/>
              </a:spcAft>
              <a:buClrTx/>
              <a:buSzTx/>
              <a:buFont typeface="Arial"/>
              <a:buChar char="»"/>
              <a:tabLst/>
              <a:defRPr lang="en-US" sz="900" dirty="0">
                <a:latin typeface="Arial Narrow" panose="020B0606020202030204" pitchFamily="34" charset="0"/>
                <a:cs typeface="Arial" pitchFamily="34" charset="0"/>
              </a:defRPr>
            </a:lvl5pPr>
          </a:lstStyle>
          <a:p>
            <a:pPr marL="134997" lvl="0" indent="-134997">
              <a:lnSpc>
                <a:spcPct val="100000"/>
              </a:lnSpc>
              <a:spcBef>
                <a:spcPts val="0"/>
              </a:spcBef>
              <a:spcAft>
                <a:spcPts val="451"/>
              </a:spcAft>
              <a:buClr>
                <a:srgbClr val="830051"/>
              </a:buClr>
              <a:buFont typeface="Arial" pitchFamily="34" charset="0"/>
            </a:pPr>
            <a:r>
              <a:rPr lang="en-US" dirty="0"/>
              <a:t>Click to edit Master text styles</a:t>
            </a:r>
          </a:p>
          <a:p>
            <a:pPr marL="342891" lvl="1" indent="-134538">
              <a:lnSpc>
                <a:spcPct val="100000"/>
              </a:lnSpc>
              <a:spcBef>
                <a:spcPts val="0"/>
              </a:spcBef>
              <a:spcAft>
                <a:spcPts val="451"/>
              </a:spcAft>
              <a:buClrTx/>
            </a:pPr>
            <a:r>
              <a:rPr lang="en-US" dirty="0"/>
              <a:t>Second level</a:t>
            </a:r>
          </a:p>
          <a:p>
            <a:pPr marL="685783" lvl="2">
              <a:lnSpc>
                <a:spcPct val="100000"/>
              </a:lnSpc>
              <a:spcAft>
                <a:spcPts val="451"/>
              </a:spcAft>
              <a:buClrTx/>
              <a:buFont typeface="Wingdings" panose="05000000000000000000" pitchFamily="2" charset="2"/>
            </a:pPr>
            <a:r>
              <a:rPr lang="en-US" dirty="0"/>
              <a:t>Third level</a:t>
            </a:r>
          </a:p>
          <a:p>
            <a:pPr marL="860801" lvl="3" indent="-134538">
              <a:lnSpc>
                <a:spcPct val="100000"/>
              </a:lnSpc>
              <a:spcAft>
                <a:spcPts val="451"/>
              </a:spcAft>
              <a:buClrTx/>
              <a:buFont typeface="Arial" panose="020B0604020202020204" pitchFamily="34" charset="0"/>
            </a:pPr>
            <a:r>
              <a:rPr lang="en-US" dirty="0"/>
              <a:t>Fourth level</a:t>
            </a:r>
          </a:p>
          <a:p>
            <a:pPr marL="1028674" lvl="4" indent="-80961">
              <a:lnSpc>
                <a:spcPct val="100000"/>
              </a:lnSpc>
              <a:spcAft>
                <a:spcPts val="451"/>
              </a:spcAft>
              <a:buClrTx/>
            </a:pPr>
            <a:r>
              <a:rPr lang="en-US" dirty="0"/>
              <a:t>Fifth level</a:t>
            </a:r>
          </a:p>
        </p:txBody>
      </p:sp>
      <p:sp>
        <p:nvSpPr>
          <p:cNvPr id="5" name="Title 4"/>
          <p:cNvSpPr>
            <a:spLocks noGrp="1"/>
          </p:cNvSpPr>
          <p:nvPr>
            <p:ph type="title" hasCustomPrompt="1"/>
          </p:nvPr>
        </p:nvSpPr>
        <p:spPr>
          <a:xfrm>
            <a:off x="316992" y="192024"/>
            <a:ext cx="11570208" cy="393192"/>
          </a:xfrm>
          <a:prstGeom prst="rect">
            <a:avLst/>
          </a:prstGeom>
        </p:spPr>
        <p:txBody>
          <a:bodyPr/>
          <a:lstStyle>
            <a:lvl1pPr algn="l">
              <a:defRPr lang="en-US" sz="2200" b="1" baseline="0">
                <a:solidFill>
                  <a:schemeClr val="accent1"/>
                </a:solidFill>
                <a:latin typeface="Arial" panose="020B0604020202020204" pitchFamily="34" charset="0"/>
                <a:cs typeface="Arial" pitchFamily="34" charset="0"/>
              </a:defRPr>
            </a:lvl1pPr>
          </a:lstStyle>
          <a:p>
            <a:pPr lvl="0"/>
            <a:r>
              <a:rPr lang="en-US" dirty="0"/>
              <a:t>Click to add title</a:t>
            </a:r>
          </a:p>
        </p:txBody>
      </p:sp>
      <p:sp>
        <p:nvSpPr>
          <p:cNvPr id="7" name="Text Placeholder 10"/>
          <p:cNvSpPr>
            <a:spLocks noGrp="1"/>
          </p:cNvSpPr>
          <p:nvPr>
            <p:ph type="body" sz="quarter" idx="11" hasCustomPrompt="1"/>
          </p:nvPr>
        </p:nvSpPr>
        <p:spPr>
          <a:xfrm>
            <a:off x="316992" y="5897880"/>
            <a:ext cx="11570208" cy="713232"/>
          </a:xfrm>
          <a:prstGeom prst="rect">
            <a:avLst/>
          </a:prstGeom>
        </p:spPr>
        <p:txBody>
          <a:bodyPr anchor="b"/>
          <a:lstStyle>
            <a:lvl1pPr marL="0" indent="0">
              <a:spcBef>
                <a:spcPts val="0"/>
              </a:spcBef>
              <a:buFont typeface="+mj-lt"/>
              <a:buNone/>
              <a:defRPr sz="751"/>
            </a:lvl1pPr>
          </a:lstStyle>
          <a:p>
            <a:pPr lvl="0"/>
            <a:r>
              <a:rPr lang="en-US" dirty="0"/>
              <a:t>Reference(s)</a:t>
            </a:r>
          </a:p>
        </p:txBody>
      </p:sp>
      <p:sp>
        <p:nvSpPr>
          <p:cNvPr id="2" name="Slide Number Placeholder 1"/>
          <p:cNvSpPr>
            <a:spLocks noGrp="1"/>
          </p:cNvSpPr>
          <p:nvPr>
            <p:ph type="sldNum" sz="quarter" idx="12"/>
          </p:nvPr>
        </p:nvSpPr>
        <p:spPr/>
        <p:txBody>
          <a:bodyPr/>
          <a:lstStyle/>
          <a:p>
            <a:fld id="{89E35B64-C4CC-4BCA-B5DA-C997F2C2E20E}" type="slidenum">
              <a:rPr lang="en-US" smtClean="0"/>
              <a:t>‹#›</a:t>
            </a:fld>
            <a:endParaRPr lang="en-US" dirty="0"/>
          </a:p>
        </p:txBody>
      </p:sp>
    </p:spTree>
    <p:extLst>
      <p:ext uri="{BB962C8B-B14F-4D97-AF65-F5344CB8AC3E}">
        <p14:creationId xmlns:p14="http://schemas.microsoft.com/office/powerpoint/2010/main" val="2500771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3"/>
            <a:ext cx="10982400" cy="4013627"/>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6" name="Title 1"/>
          <p:cNvSpPr>
            <a:spLocks noGrp="1"/>
          </p:cNvSpPr>
          <p:nvPr>
            <p:ph type="title"/>
          </p:nvPr>
        </p:nvSpPr>
        <p:spPr>
          <a:xfrm>
            <a:off x="720000" y="550801"/>
            <a:ext cx="7006269" cy="553999"/>
          </a:xfrm>
        </p:spPr>
        <p:txBody>
          <a:bodyPr anchor="b">
            <a:noAutofit/>
          </a:bodyPr>
          <a:lstStyle>
            <a:lvl1pPr>
              <a:defRPr sz="3200" cap="all"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dirty="0"/>
              <a:t>Click to edit Master text styles</a:t>
            </a:r>
          </a:p>
        </p:txBody>
      </p:sp>
      <p:sp>
        <p:nvSpPr>
          <p:cNvPr id="9" name="Slide Number Placeholder 5"/>
          <p:cNvSpPr>
            <a:spLocks noGrp="1"/>
          </p:cNvSpPr>
          <p:nvPr>
            <p:ph type="sldNum" sz="quarter" idx="15"/>
          </p:nvPr>
        </p:nvSpPr>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2187559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t-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23D231E-2A0F-468D-9D7E-27571D8124EA}"/>
              </a:ext>
            </a:extLst>
          </p:cNvPr>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35" name="think-cell Slide" r:id="rId4" imgW="270" imgH="270" progId="TCLayout.ActiveDocument.1">
                  <p:embed/>
                </p:oleObj>
              </mc:Choice>
              <mc:Fallback>
                <p:oleObj name="think-cell Slide" r:id="rId4" imgW="270" imgH="270" progId="TCLayout.ActiveDocument.1">
                  <p:embed/>
                  <p:pic>
                    <p:nvPicPr>
                      <p:cNvPr id="2" name="Object 1" hidden="1">
                        <a:extLst>
                          <a:ext uri="{FF2B5EF4-FFF2-40B4-BE49-F238E27FC236}">
                            <a16:creationId xmlns:a16="http://schemas.microsoft.com/office/drawing/2014/main" id="{F23D231E-2A0F-468D-9D7E-27571D8124EA}"/>
                          </a:ext>
                        </a:extLst>
                      </p:cNvPr>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Title 8"/>
          <p:cNvSpPr>
            <a:spLocks noGrp="1"/>
          </p:cNvSpPr>
          <p:nvPr>
            <p:ph type="title" hasCustomPrompt="1"/>
          </p:nvPr>
        </p:nvSpPr>
        <p:spPr>
          <a:xfrm>
            <a:off x="243840" y="283440"/>
            <a:ext cx="11704320" cy="672000"/>
          </a:xfrm>
          <a:prstGeom prst="rect">
            <a:avLst/>
          </a:prstGeom>
        </p:spPr>
        <p:txBody>
          <a:bodyPr vert="horz" lIns="0" tIns="45718" rIns="0" bIns="45718"/>
          <a:lstStyle>
            <a:lvl1pPr algn="l">
              <a:lnSpc>
                <a:spcPct val="100000"/>
              </a:lnSpc>
              <a:defRPr sz="2400" b="1" baseline="0">
                <a:solidFill>
                  <a:srgbClr val="830051"/>
                </a:solidFill>
                <a:latin typeface="Arial" panose="020B0604020202020204" pitchFamily="34" charset="0"/>
                <a:cs typeface="Arial" pitchFamily="34" charset="0"/>
              </a:defRPr>
            </a:lvl1pPr>
          </a:lstStyle>
          <a:p>
            <a:r>
              <a:rPr lang="en-GB" noProof="0" dirty="0"/>
              <a:t>Click to add title</a:t>
            </a:r>
          </a:p>
        </p:txBody>
      </p:sp>
      <p:sp>
        <p:nvSpPr>
          <p:cNvPr id="8" name="Slide Number Placeholder 5"/>
          <p:cNvSpPr>
            <a:spLocks noGrp="1"/>
          </p:cNvSpPr>
          <p:nvPr>
            <p:ph type="sldNum" sz="quarter" idx="4"/>
          </p:nvPr>
        </p:nvSpPr>
        <p:spPr>
          <a:xfrm>
            <a:off x="5832000" y="6642000"/>
            <a:ext cx="528000" cy="216000"/>
          </a:xfrm>
          <a:prstGeom prst="rect">
            <a:avLst/>
          </a:prstGeom>
        </p:spPr>
        <p:txBody>
          <a:bodyPr vert="horz" lIns="0" tIns="0" rIns="0" bIns="0" rtlCol="0" anchor="t" anchorCtr="0"/>
          <a:lstStyle>
            <a:lvl1pPr algn="ctr">
              <a:defRPr sz="1100" b="1">
                <a:solidFill>
                  <a:schemeClr val="tx1"/>
                </a:solidFill>
                <a:latin typeface="Arial Narrow" panose="020B0606020202030204"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431989043"/>
      </p:ext>
    </p:extLst>
  </p:cSld>
  <p:clrMapOvr>
    <a:masterClrMapping/>
  </p:clrMapOvr>
  <p:extLst>
    <p:ext uri="{DCECCB84-F9BA-43D5-87BE-67443E8EF086}">
      <p15:sldGuideLst xmlns:p15="http://schemas.microsoft.com/office/powerpoint/2012/main">
        <p15:guide id="1" orient="horz" pos="37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5" y="198707"/>
            <a:ext cx="9889161" cy="864403"/>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SLIDE MASTER </a:t>
            </a:r>
          </a:p>
        </p:txBody>
      </p:sp>
      <p:sp>
        <p:nvSpPr>
          <p:cNvPr id="3" name="Content Placeholder 2"/>
          <p:cNvSpPr>
            <a:spLocks noGrp="1"/>
          </p:cNvSpPr>
          <p:nvPr>
            <p:ph idx="1"/>
          </p:nvPr>
        </p:nvSpPr>
        <p:spPr>
          <a:xfrm>
            <a:off x="290684" y="1868642"/>
            <a:ext cx="11647317" cy="418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723405" y="6499388"/>
            <a:ext cx="8707033" cy="16933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010A110-AE06-9743-A649-DAA2360FF4B9}" type="slidenum">
              <a:rPr lang="en-US" smtClean="0"/>
              <a:pPr/>
              <a:t>‹#›</a:t>
            </a:fld>
            <a:endParaRPr lang="en-US"/>
          </a:p>
        </p:txBody>
      </p:sp>
      <p:sp>
        <p:nvSpPr>
          <p:cNvPr id="7" name="Text Placeholder 2"/>
          <p:cNvSpPr>
            <a:spLocks noGrp="1"/>
          </p:cNvSpPr>
          <p:nvPr>
            <p:ph type="body" idx="13"/>
          </p:nvPr>
        </p:nvSpPr>
        <p:spPr>
          <a:xfrm>
            <a:off x="290684" y="1207999"/>
            <a:ext cx="11647317" cy="580225"/>
          </a:xfrm>
        </p:spPr>
        <p:txBody>
          <a:bodyPr anchor="b">
            <a:normAutofit/>
          </a:bodyPr>
          <a:lstStyle>
            <a:lvl1pPr marL="0" indent="0">
              <a:buNone/>
              <a:defRPr sz="2133" b="1" i="0">
                <a:solidFill>
                  <a:schemeClr val="accent2"/>
                </a:solidFill>
                <a:latin typeface="Arial Narrow" panose="020B0606020202030204" pitchFamily="34" charset="0"/>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2972579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Title Content">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2000" b="1" baseline="0">
                <a:solidFill>
                  <a:srgbClr val="830051"/>
                </a:solidFill>
                <a:latin typeface="Arial" panose="020B0604020202020204" pitchFamily="34" charset="0"/>
                <a:cs typeface="Arial" pitchFamily="34" charset="0"/>
              </a:defRPr>
            </a:lvl1pPr>
          </a:lstStyle>
          <a:p>
            <a:r>
              <a:rPr lang="en-GB" noProof="0" dirty="0"/>
              <a:t>Click to add title</a:t>
            </a:r>
          </a:p>
        </p:txBody>
      </p:sp>
      <p:sp>
        <p:nvSpPr>
          <p:cNvPr id="7" name="Text Placeholder 6">
            <a:extLst>
              <a:ext uri="{FF2B5EF4-FFF2-40B4-BE49-F238E27FC236}">
                <a16:creationId xmlns:a16="http://schemas.microsoft.com/office/drawing/2014/main" id="{D5ECB22B-D1FA-4510-B12A-4ABC863122CC}"/>
              </a:ext>
            </a:extLst>
          </p:cNvPr>
          <p:cNvSpPr>
            <a:spLocks noGrp="1"/>
          </p:cNvSpPr>
          <p:nvPr>
            <p:ph type="body" sz="quarter" idx="11" hasCustomPrompt="1"/>
          </p:nvPr>
        </p:nvSpPr>
        <p:spPr>
          <a:xfrm>
            <a:off x="889793" y="6511347"/>
            <a:ext cx="10245567" cy="271276"/>
          </a:xfrm>
          <a:prstGeom prst="rect">
            <a:avLst/>
          </a:prstGeom>
        </p:spPr>
        <p:txBody>
          <a:bodyPr bIns="0" anchor="b"/>
          <a:lstStyle>
            <a:lvl1pPr marL="0" indent="0">
              <a:spcBef>
                <a:spcPts val="200"/>
              </a:spcBef>
              <a:buFontTx/>
              <a:buNone/>
              <a:defRPr sz="800"/>
            </a:lvl1pPr>
            <a:lvl2pPr marL="609585" indent="0">
              <a:buFontTx/>
              <a:buNone/>
              <a:defRPr sz="800"/>
            </a:lvl2pPr>
            <a:lvl3pPr marL="1219170" indent="0">
              <a:buFontTx/>
              <a:buNone/>
              <a:defRPr sz="800"/>
            </a:lvl3pPr>
            <a:lvl4pPr marL="1828755" indent="0">
              <a:buFontTx/>
              <a:buNone/>
              <a:defRPr sz="800"/>
            </a:lvl4pPr>
            <a:lvl5pPr marL="2438339" indent="0">
              <a:buFontTx/>
              <a:buNone/>
              <a:defRPr sz="800"/>
            </a:lvl5pPr>
          </a:lstStyle>
          <a:p>
            <a:pPr lvl="0"/>
            <a:r>
              <a:rPr lang="en-US" dirty="0"/>
              <a:t>References</a:t>
            </a:r>
          </a:p>
        </p:txBody>
      </p:sp>
    </p:spTree>
    <p:extLst>
      <p:ext uri="{BB962C8B-B14F-4D97-AF65-F5344CB8AC3E}">
        <p14:creationId xmlns:p14="http://schemas.microsoft.com/office/powerpoint/2010/main" val="3276764593"/>
      </p:ext>
    </p:extLst>
  </p:cSld>
  <p:clrMapOvr>
    <a:masterClrMapping/>
  </p:clrMapOvr>
  <p:extLst>
    <p:ext uri="{DCECCB84-F9BA-43D5-87BE-67443E8EF086}">
      <p15:sldGuideLst xmlns:p15="http://schemas.microsoft.com/office/powerpoint/2012/main">
        <p15:guide id="1" pos="273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3" y="198705"/>
            <a:ext cx="11647317" cy="864403"/>
          </a:xfrm>
        </p:spPr>
        <p:txBody>
          <a:bodyPr/>
          <a:lstStyle>
            <a:lvl1pPr>
              <a:defRPr cap="none" baseline="0"/>
            </a:lvl1pPr>
          </a:lstStyle>
          <a:p>
            <a:r>
              <a:rPr lang="en-US" dirty="0"/>
              <a:t>CLICK TO EDIT SLIDE MASTER </a:t>
            </a:r>
          </a:p>
        </p:txBody>
      </p:sp>
      <p:sp>
        <p:nvSpPr>
          <p:cNvPr id="3" name="Content Placeholder 2"/>
          <p:cNvSpPr>
            <a:spLocks noGrp="1"/>
          </p:cNvSpPr>
          <p:nvPr>
            <p:ph idx="1"/>
          </p:nvPr>
        </p:nvSpPr>
        <p:spPr>
          <a:xfrm>
            <a:off x="290683" y="1868642"/>
            <a:ext cx="11647317" cy="418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r>
              <a:rPr lang="en-US" sz="1067" dirty="0"/>
              <a:t>FOR INTERNAL USE ONLY. This document is not to be shared or distributed outside of AstraZeneca</a:t>
            </a:r>
          </a:p>
        </p:txBody>
      </p:sp>
      <p:sp>
        <p:nvSpPr>
          <p:cNvPr id="6" name="Slide Number Placeholder 5"/>
          <p:cNvSpPr>
            <a:spLocks noGrp="1"/>
          </p:cNvSpPr>
          <p:nvPr>
            <p:ph type="sldNum" sz="quarter" idx="12"/>
          </p:nvPr>
        </p:nvSpPr>
        <p:spPr/>
        <p:txBody>
          <a:bodyPr/>
          <a:lstStyle/>
          <a:p>
            <a:fld id="{F010A110-AE06-9743-A649-DAA2360FF4B9}" type="slidenum">
              <a:rPr lang="en-US" smtClean="0"/>
              <a:t>‹#›</a:t>
            </a:fld>
            <a:endParaRPr lang="en-US"/>
          </a:p>
        </p:txBody>
      </p:sp>
      <p:sp>
        <p:nvSpPr>
          <p:cNvPr id="7" name="Text Placeholder 2"/>
          <p:cNvSpPr>
            <a:spLocks noGrp="1"/>
          </p:cNvSpPr>
          <p:nvPr>
            <p:ph type="body" idx="13"/>
          </p:nvPr>
        </p:nvSpPr>
        <p:spPr>
          <a:xfrm>
            <a:off x="290683" y="1207997"/>
            <a:ext cx="11647317" cy="580225"/>
          </a:xfrm>
        </p:spPr>
        <p:txBody>
          <a:bodyPr anchor="b">
            <a:normAutofit/>
          </a:bodyPr>
          <a:lstStyle>
            <a:lvl1pPr marL="0" indent="0">
              <a:buNone/>
              <a:defRPr sz="2133" b="1" i="0">
                <a:solidFill>
                  <a:schemeClr val="accent2"/>
                </a:solidFill>
                <a:latin typeface="Arial Narrow" panose="020B0606020202030204" pitchFamily="34" charset="0"/>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145511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1EAF578A-54E7-F8C9-C8C6-96483E33E310}"/>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6911E265-B063-C02A-B499-EE7806351B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986231A1-DC47-BC8A-6DAB-B4B2E9D26AA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835470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3" y="198705"/>
            <a:ext cx="11647317" cy="864403"/>
          </a:xfr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290683" y="1868642"/>
            <a:ext cx="11647317" cy="418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r>
              <a:rPr lang="en-US" sz="1067" dirty="0"/>
              <a:t>FOR INTERNAL USE ONLY. This document is not to be shared or distributed outside of AstraZeneca</a:t>
            </a:r>
          </a:p>
        </p:txBody>
      </p:sp>
      <p:sp>
        <p:nvSpPr>
          <p:cNvPr id="6" name="Slide Number Placeholder 5"/>
          <p:cNvSpPr>
            <a:spLocks noGrp="1"/>
          </p:cNvSpPr>
          <p:nvPr>
            <p:ph type="sldNum" sz="quarter" idx="12"/>
          </p:nvPr>
        </p:nvSpPr>
        <p:spPr/>
        <p:txBody>
          <a:bodyPr/>
          <a:lstStyle/>
          <a:p>
            <a:fld id="{F010A110-AE06-9743-A649-DAA2360FF4B9}" type="slidenum">
              <a:rPr lang="en-US" smtClean="0"/>
              <a:pPr/>
              <a:t>‹#›</a:t>
            </a:fld>
            <a:endParaRPr lang="en-US"/>
          </a:p>
        </p:txBody>
      </p:sp>
      <p:sp>
        <p:nvSpPr>
          <p:cNvPr id="7" name="Text Placeholder 2"/>
          <p:cNvSpPr>
            <a:spLocks noGrp="1"/>
          </p:cNvSpPr>
          <p:nvPr>
            <p:ph type="body" idx="13"/>
          </p:nvPr>
        </p:nvSpPr>
        <p:spPr>
          <a:xfrm>
            <a:off x="290683" y="1207997"/>
            <a:ext cx="11647317" cy="580225"/>
          </a:xfrm>
        </p:spPr>
        <p:txBody>
          <a:bodyPr anchor="b">
            <a:normAutofit/>
          </a:bodyPr>
          <a:lstStyle>
            <a:lvl1pPr marL="0" indent="0">
              <a:buNone/>
              <a:defRPr sz="2133" b="1" i="0">
                <a:solidFill>
                  <a:schemeClr val="accent2"/>
                </a:solidFill>
                <a:latin typeface="Arial Narrow" panose="020B0606020202030204" pitchFamily="34" charset="0"/>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3986495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1867"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3" name="Footer Placeholder 2">
            <a:extLst>
              <a:ext uri="{FF2B5EF4-FFF2-40B4-BE49-F238E27FC236}">
                <a16:creationId xmlns:a16="http://schemas.microsoft.com/office/drawing/2014/main" id="{34546FE2-B976-0F48-B4F1-FA6620476CC8}"/>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4E5F2D5F-6B61-264E-930C-39CD0E96BBD8}"/>
              </a:ext>
            </a:extLst>
          </p:cNvPr>
          <p:cNvSpPr>
            <a:spLocks noGrp="1"/>
          </p:cNvSpPr>
          <p:nvPr>
            <p:ph type="title"/>
          </p:nvPr>
        </p:nvSpPr>
        <p:spPr/>
        <p:txBody>
          <a:body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5B07A33B-02D0-B640-AEFE-63404D23273B}"/>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4106175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
        <p:nvSpPr>
          <p:cNvPr id="6" name="Slide Number Placeholder 4">
            <a:extLst>
              <a:ext uri="{FF2B5EF4-FFF2-40B4-BE49-F238E27FC236}">
                <a16:creationId xmlns:a16="http://schemas.microsoft.com/office/drawing/2014/main" id="{ECF9BD86-0FCF-8D41-A1D2-8D0896635FB3}"/>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3375232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7386-D03B-1944-8CD8-8A7E7118DA5F}"/>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07B6D9FE-4F78-8649-88D7-7EB462313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DDED7F28-84AE-0D49-9241-17017D7B4551}"/>
              </a:ext>
            </a:extLst>
          </p:cNvPr>
          <p:cNvSpPr>
            <a:spLocks noGrp="1"/>
          </p:cNvSpPr>
          <p:nvPr>
            <p:ph type="dt" sz="half" idx="10"/>
          </p:nvPr>
        </p:nvSpPr>
        <p:spPr/>
        <p:txBody>
          <a:bodyPr/>
          <a:lstStyle/>
          <a:p>
            <a:fld id="{ECD7A905-2175-C748-8BF7-E1562249ADFD}" type="datetimeFigureOut">
              <a:rPr lang="fr-FR" smtClean="0"/>
              <a:t>26/11/2024</a:t>
            </a:fld>
            <a:endParaRPr lang="fr-FR"/>
          </a:p>
        </p:txBody>
      </p:sp>
      <p:sp>
        <p:nvSpPr>
          <p:cNvPr id="5" name="Footer Placeholder 4">
            <a:extLst>
              <a:ext uri="{FF2B5EF4-FFF2-40B4-BE49-F238E27FC236}">
                <a16:creationId xmlns:a16="http://schemas.microsoft.com/office/drawing/2014/main" id="{EF54961F-B426-A941-8E65-408A975073A2}"/>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429AB49F-66C4-C349-8FC2-7660A2EDBA73}"/>
              </a:ext>
            </a:extLst>
          </p:cNvPr>
          <p:cNvSpPr>
            <a:spLocks noGrp="1"/>
          </p:cNvSpPr>
          <p:nvPr>
            <p:ph type="sldNum" sz="quarter" idx="12"/>
          </p:nvPr>
        </p:nvSpPr>
        <p:spPr/>
        <p:txBody>
          <a:bodyPr/>
          <a:lstStyle/>
          <a:p>
            <a:fld id="{0A192283-DEC5-9E49-A4B9-1F2A96298435}" type="slidenum">
              <a:rPr lang="fr-FR" smtClean="0"/>
              <a:t>‹#›</a:t>
            </a:fld>
            <a:endParaRPr lang="fr-FR"/>
          </a:p>
        </p:txBody>
      </p:sp>
    </p:spTree>
    <p:extLst>
      <p:ext uri="{BB962C8B-B14F-4D97-AF65-F5344CB8AC3E}">
        <p14:creationId xmlns:p14="http://schemas.microsoft.com/office/powerpoint/2010/main" val="26426029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4"/>
          <p:cNvSpPr>
            <a:spLocks noGrp="1"/>
          </p:cNvSpPr>
          <p:nvPr>
            <p:ph type="body" sz="quarter" idx="10"/>
          </p:nvPr>
        </p:nvSpPr>
        <p:spPr>
          <a:xfrm>
            <a:off x="609600" y="6210774"/>
            <a:ext cx="5488517" cy="447993"/>
          </a:xfrm>
        </p:spPr>
        <p:txBody>
          <a:bodyPr anchor="b"/>
          <a:lstStyle>
            <a:lvl1pPr marL="0" indent="0">
              <a:spcAft>
                <a:spcPts val="0"/>
              </a:spcAft>
              <a:buNone/>
              <a:defRPr sz="1200"/>
            </a:lvl1pPr>
            <a:lvl2pPr marL="376238" indent="0">
              <a:buNone/>
              <a:defRPr/>
            </a:lvl2pPr>
            <a:lvl3pPr marL="722312" indent="0">
              <a:buNone/>
              <a:defRPr/>
            </a:lvl3pPr>
            <a:lvl4pPr marL="995363" indent="0">
              <a:buNone/>
              <a:defRPr/>
            </a:lvl4pPr>
            <a:lvl5pPr marL="1395412" indent="0">
              <a:buFont typeface="Arial" pitchFamily="34" charset="0"/>
              <a:buNone/>
              <a:defRPr/>
            </a:lvl5pPr>
          </a:lstStyle>
          <a:p>
            <a:pPr lvl="0"/>
            <a:r>
              <a:rPr lang="en-US" dirty="0"/>
              <a:t>Click to edit Master text styles</a:t>
            </a:r>
            <a:endParaRPr lang="en-GB" dirty="0"/>
          </a:p>
        </p:txBody>
      </p:sp>
      <p:sp>
        <p:nvSpPr>
          <p:cNvPr id="4" name="Text Placeholder 4"/>
          <p:cNvSpPr>
            <a:spLocks noGrp="1"/>
          </p:cNvSpPr>
          <p:nvPr>
            <p:ph type="body" sz="quarter" idx="11"/>
          </p:nvPr>
        </p:nvSpPr>
        <p:spPr>
          <a:xfrm>
            <a:off x="6098118" y="6210774"/>
            <a:ext cx="5488517" cy="447993"/>
          </a:xfrm>
        </p:spPr>
        <p:txBody>
          <a:bodyPr anchor="b"/>
          <a:lstStyle>
            <a:lvl1pPr marL="0" indent="0" algn="r">
              <a:spcAft>
                <a:spcPts val="0"/>
              </a:spcAft>
              <a:buNone/>
              <a:defRPr sz="1200"/>
            </a:lvl1pPr>
            <a:lvl2pPr marL="376238" indent="0">
              <a:buNone/>
              <a:defRPr/>
            </a:lvl2pPr>
            <a:lvl3pPr marL="722312" indent="0">
              <a:buNone/>
              <a:defRPr/>
            </a:lvl3pPr>
            <a:lvl4pPr marL="995363" indent="0">
              <a:buNone/>
              <a:defRPr/>
            </a:lvl4pPr>
            <a:lvl5pPr marL="1395412"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14987501"/>
      </p:ext>
    </p:extLst>
  </p:cSld>
  <p:clrMapOvr>
    <a:masterClrMapping/>
  </p:clrMapOvr>
  <p:transition spd="med">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5" name="Line 3">
            <a:extLst>
              <a:ext uri="{FF2B5EF4-FFF2-40B4-BE49-F238E27FC236}">
                <a16:creationId xmlns:a16="http://schemas.microsoft.com/office/drawing/2014/main" id="{7CB41741-DB67-CE4F-8BAC-166E64336561}"/>
              </a:ext>
            </a:extLst>
          </p:cNvPr>
          <p:cNvSpPr>
            <a:spLocks noChangeShapeType="1"/>
          </p:cNvSpPr>
          <p:nvPr userDrawn="1"/>
        </p:nvSpPr>
        <p:spPr bwMode="auto">
          <a:xfrm>
            <a:off x="609600" y="1408113"/>
            <a:ext cx="11582400" cy="0"/>
          </a:xfrm>
          <a:prstGeom prst="line">
            <a:avLst/>
          </a:prstGeom>
          <a:noFill/>
          <a:ln w="25400">
            <a:solidFill>
              <a:schemeClr val="tx1"/>
            </a:solidFill>
            <a:round/>
            <a:headEnd type="none" w="sm" len="sm"/>
            <a:tailEnd type="none" w="sm" len="sm"/>
          </a:ln>
          <a:effectLst/>
        </p:spPr>
        <p:txBody>
          <a:bodyPr wrap="none" anchor="ctr"/>
          <a:lstStyle/>
          <a:p>
            <a:pPr>
              <a:defRPr/>
            </a:pPr>
            <a:endParaRPr lang="fr-FR" b="0">
              <a:cs typeface="+mn-cs"/>
            </a:endParaRPr>
          </a:p>
        </p:txBody>
      </p:sp>
      <p:sp>
        <p:nvSpPr>
          <p:cNvPr id="2" name="Title 1"/>
          <p:cNvSpPr>
            <a:spLocks noGrp="1"/>
          </p:cNvSpPr>
          <p:nvPr>
            <p:ph type="title"/>
          </p:nvPr>
        </p:nvSpPr>
        <p:spPr>
          <a:xfrm>
            <a:off x="609601" y="227014"/>
            <a:ext cx="10970684" cy="1190625"/>
          </a:xfrm>
          <a:prstGeom prst="rect">
            <a:avLst/>
          </a:prstGeom>
        </p:spPr>
        <p:txBody>
          <a:bodyPr/>
          <a:lstStyle/>
          <a:p>
            <a:r>
              <a:rPr lang="en-US"/>
              <a:t>Click to edit Master title style</a:t>
            </a:r>
            <a:endParaRPr lang="en-GB"/>
          </a:p>
        </p:txBody>
      </p:sp>
      <p:sp>
        <p:nvSpPr>
          <p:cNvPr id="3" name="Text Placeholder 4"/>
          <p:cNvSpPr>
            <a:spLocks noGrp="1"/>
          </p:cNvSpPr>
          <p:nvPr>
            <p:ph type="body" sz="quarter" idx="10"/>
          </p:nvPr>
        </p:nvSpPr>
        <p:spPr>
          <a:xfrm>
            <a:off x="609600" y="6210774"/>
            <a:ext cx="5488517" cy="447993"/>
          </a:xfrm>
        </p:spPr>
        <p:txBody>
          <a:bodyPr anchor="b"/>
          <a:lstStyle>
            <a:lvl1pPr marL="0" indent="0">
              <a:spcAft>
                <a:spcPts val="0"/>
              </a:spcAft>
              <a:buNone/>
              <a:defRPr sz="1200"/>
            </a:lvl1pPr>
            <a:lvl2pPr marL="376238" indent="0">
              <a:buNone/>
              <a:defRPr/>
            </a:lvl2pPr>
            <a:lvl3pPr marL="722312" indent="0">
              <a:buNone/>
              <a:defRPr/>
            </a:lvl3pPr>
            <a:lvl4pPr marL="995363" indent="0">
              <a:buNone/>
              <a:defRPr/>
            </a:lvl4pPr>
            <a:lvl5pPr marL="1395412" indent="0">
              <a:buFont typeface="Arial" pitchFamily="34" charset="0"/>
              <a:buNone/>
              <a:defRPr/>
            </a:lvl5pPr>
          </a:lstStyle>
          <a:p>
            <a:pPr lvl="0"/>
            <a:r>
              <a:rPr lang="en-US" dirty="0"/>
              <a:t>Click to edit Master text styles</a:t>
            </a:r>
            <a:endParaRPr lang="en-GB" dirty="0"/>
          </a:p>
        </p:txBody>
      </p:sp>
      <p:sp>
        <p:nvSpPr>
          <p:cNvPr id="4" name="Text Placeholder 4"/>
          <p:cNvSpPr>
            <a:spLocks noGrp="1"/>
          </p:cNvSpPr>
          <p:nvPr>
            <p:ph type="body" sz="quarter" idx="11"/>
          </p:nvPr>
        </p:nvSpPr>
        <p:spPr>
          <a:xfrm>
            <a:off x="6098118" y="6210774"/>
            <a:ext cx="5488517" cy="447993"/>
          </a:xfrm>
        </p:spPr>
        <p:txBody>
          <a:bodyPr anchor="b"/>
          <a:lstStyle>
            <a:lvl1pPr marL="0" indent="0" algn="r">
              <a:spcAft>
                <a:spcPts val="0"/>
              </a:spcAft>
              <a:buNone/>
              <a:defRPr sz="1200"/>
            </a:lvl1pPr>
            <a:lvl2pPr marL="376238" indent="0">
              <a:buNone/>
              <a:defRPr/>
            </a:lvl2pPr>
            <a:lvl3pPr marL="722312" indent="0">
              <a:buNone/>
              <a:defRPr/>
            </a:lvl3pPr>
            <a:lvl4pPr marL="995363" indent="0">
              <a:buNone/>
              <a:defRPr/>
            </a:lvl4pPr>
            <a:lvl5pPr marL="1395412"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62352481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072" y="500424"/>
            <a:ext cx="11421373" cy="914400"/>
          </a:xfrm>
        </p:spPr>
        <p:txBody>
          <a:bodyPr/>
          <a:lstStyle/>
          <a:p>
            <a:r>
              <a:rPr lang="en-US"/>
              <a:t>Click to edit Master title style</a:t>
            </a:r>
            <a:endParaRPr lang="en-US" dirty="0"/>
          </a:p>
        </p:txBody>
      </p:sp>
      <p:sp>
        <p:nvSpPr>
          <p:cNvPr id="3" name="Content Placeholder 2"/>
          <p:cNvSpPr>
            <a:spLocks noGrp="1"/>
          </p:cNvSpPr>
          <p:nvPr>
            <p:ph idx="1"/>
          </p:nvPr>
        </p:nvSpPr>
        <p:spPr>
          <a:xfrm>
            <a:off x="437072" y="1583480"/>
            <a:ext cx="11421373" cy="4480560"/>
          </a:xfrm>
        </p:spPr>
        <p:txBody>
          <a:bodyPr/>
          <a:lstStyle>
            <a:lvl2pPr marL="627063" indent="-285750">
              <a:defRPr lang="en-US" sz="1800" kern="1200" dirty="0">
                <a:solidFill>
                  <a:schemeClr val="accent6">
                    <a:lumMod val="50000"/>
                  </a:schemeClr>
                </a:solidFill>
                <a:latin typeface="+mn-lt"/>
                <a:ea typeface="+mn-ea"/>
                <a:cs typeface="+mn-cs"/>
              </a:defRPr>
            </a:lvl2pPr>
            <a:lvl3pPr marL="1031875" indent="-285750">
              <a:defRPr lang="en-US" sz="1600" kern="1200" dirty="0">
                <a:solidFill>
                  <a:schemeClr val="accent6">
                    <a:lumMod val="50000"/>
                  </a:schemeClr>
                </a:solidFill>
                <a:latin typeface="+mn-lt"/>
                <a:ea typeface="+mn-ea"/>
                <a:cs typeface="+mn-cs"/>
              </a:defRPr>
            </a:lvl3pPr>
            <a:lvl4pPr marL="1368425" indent="-285750">
              <a:defRPr lang="en-US" sz="1400" kern="1200" dirty="0" smtClean="0">
                <a:solidFill>
                  <a:schemeClr val="accent6">
                    <a:lumMod val="50000"/>
                  </a:schemeClr>
                </a:solidFill>
                <a:latin typeface="+mn-lt"/>
                <a:ea typeface="+mn-ea"/>
                <a:cs typeface="+mn-cs"/>
              </a:defRPr>
            </a:lvl4pPr>
            <a:lvl5pPr marL="1712913" indent="-285750">
              <a:defRPr lang="en-US" sz="1400" kern="1200" dirty="0">
                <a:solidFill>
                  <a:schemeClr val="accent6">
                    <a:lumMod val="50000"/>
                  </a:schemeClr>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B6E51274-F8D5-4C0F-B705-C2E53E2B5D6E}"/>
              </a:ext>
            </a:extLst>
          </p:cNvPr>
          <p:cNvSpPr>
            <a:spLocks noGrp="1"/>
          </p:cNvSpPr>
          <p:nvPr>
            <p:ph type="body" sz="quarter" idx="10"/>
          </p:nvPr>
        </p:nvSpPr>
        <p:spPr>
          <a:xfrm>
            <a:off x="437072" y="6153913"/>
            <a:ext cx="9144000" cy="526331"/>
          </a:xfrm>
        </p:spPr>
        <p:txBody>
          <a:bodyPr anchor="b">
            <a:normAutofit/>
          </a:bodyPr>
          <a:lstStyle>
            <a:lvl1pPr marL="0" indent="0">
              <a:spcBef>
                <a:spcPts val="400"/>
              </a:spcBef>
              <a:buNone/>
              <a:defRPr sz="1000"/>
            </a:lvl1pPr>
          </a:lstStyle>
          <a:p>
            <a:pPr lvl="0"/>
            <a:r>
              <a:rPr lang="en-US"/>
              <a:t>Edit Master text styles</a:t>
            </a:r>
          </a:p>
        </p:txBody>
      </p:sp>
    </p:spTree>
    <p:extLst>
      <p:ext uri="{BB962C8B-B14F-4D97-AF65-F5344CB8AC3E}">
        <p14:creationId xmlns:p14="http://schemas.microsoft.com/office/powerpoint/2010/main" val="1349481134"/>
      </p:ext>
    </p:extLst>
  </p:cSld>
  <p:clrMapOvr>
    <a:masterClrMapping/>
  </p:clrMapOvr>
  <p:extLst>
    <p:ext uri="{DCECCB84-F9BA-43D5-87BE-67443E8EF086}">
      <p15:sldGuideLst xmlns:p15="http://schemas.microsoft.com/office/powerpoint/2012/main">
        <p15:guide id="1" pos="216">
          <p15:clr>
            <a:srgbClr val="FBAE40"/>
          </p15:clr>
        </p15:guide>
        <p15:guide id="2" pos="2980">
          <p15:clr>
            <a:srgbClr val="FBAE40"/>
          </p15:clr>
        </p15:guide>
        <p15:guide id="3" orient="horz" pos="7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68" name="Title Text"/>
          <p:cNvSpPr txBox="1">
            <a:spLocks noGrp="1"/>
          </p:cNvSpPr>
          <p:nvPr>
            <p:ph type="title"/>
          </p:nvPr>
        </p:nvSpPr>
        <p:spPr>
          <a:xfrm>
            <a:off x="609759" y="238127"/>
            <a:ext cx="11141055" cy="1103313"/>
          </a:xfrm>
          <a:prstGeom prst="rect">
            <a:avLst/>
          </a:prstGeom>
        </p:spPr>
        <p:txBody>
          <a:bodyPr/>
          <a:lstStyle/>
          <a:p>
            <a:r>
              <a:t>Title Text</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886868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LT">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A0D003CB-A5DC-4376-AD08-E647240B8BA1}"/>
              </a:ext>
            </a:extLst>
          </p:cNvPr>
          <p:cNvSpPr>
            <a:spLocks noGrp="1"/>
          </p:cNvSpPr>
          <p:nvPr>
            <p:ph type="title"/>
          </p:nvPr>
        </p:nvSpPr>
        <p:spPr>
          <a:xfrm>
            <a:off x="368301" y="3174"/>
            <a:ext cx="11452225" cy="886119"/>
          </a:xfrm>
          <a:prstGeom prst="rect">
            <a:avLst/>
          </a:prstGeom>
        </p:spPr>
        <p:txBody>
          <a:bodyPr vert="horz" lIns="0" tIns="0" rIns="0" bIns="0" rtlCol="0" anchor="ctr">
            <a:noAutofit/>
          </a:bodyPr>
          <a:lstStyle>
            <a:lvl1pPr>
              <a:defRPr sz="2400"/>
            </a:lvl1pPr>
          </a:lstStyle>
          <a:p>
            <a:r>
              <a:rPr lang="en-US"/>
              <a:t>Click to edit Master title style</a:t>
            </a:r>
            <a:endParaRPr lang="en-GB"/>
          </a:p>
        </p:txBody>
      </p:sp>
      <p:sp>
        <p:nvSpPr>
          <p:cNvPr id="12" name="Graphic 7">
            <a:extLst>
              <a:ext uri="{FF2B5EF4-FFF2-40B4-BE49-F238E27FC236}">
                <a16:creationId xmlns:a16="http://schemas.microsoft.com/office/drawing/2014/main" id="{EA7AC42B-A118-474B-9AB9-A09346022A15}"/>
              </a:ext>
            </a:extLst>
          </p:cNvPr>
          <p:cNvSpPr/>
          <p:nvPr userDrawn="1"/>
        </p:nvSpPr>
        <p:spPr>
          <a:xfrm>
            <a:off x="1" y="803248"/>
            <a:ext cx="11839575" cy="212367"/>
          </a:xfrm>
          <a:custGeom>
            <a:avLst/>
            <a:gdLst>
              <a:gd name="connsiteX0" fmla="*/ 11772542 w 11884996"/>
              <a:gd name="connsiteY0" fmla="*/ 14 h 213181"/>
              <a:gd name="connsiteX1" fmla="*/ 11542970 w 11884996"/>
              <a:gd name="connsiteY1" fmla="*/ 89017 h 213181"/>
              <a:gd name="connsiteX2" fmla="*/ 11542970 w 11884996"/>
              <a:gd name="connsiteY2" fmla="*/ 89017 h 213181"/>
              <a:gd name="connsiteX3" fmla="*/ 11534841 w 11884996"/>
              <a:gd name="connsiteY3" fmla="*/ 89017 h 213181"/>
              <a:gd name="connsiteX4" fmla="*/ 11532177 w 11884996"/>
              <a:gd name="connsiteY4" fmla="*/ 89017 h 213181"/>
              <a:gd name="connsiteX5" fmla="*/ 11532177 w 11884996"/>
              <a:gd name="connsiteY5" fmla="*/ 89017 h 213181"/>
              <a:gd name="connsiteX6" fmla="*/ 0 w 11884996"/>
              <a:gd name="connsiteY6" fmla="*/ 89017 h 213181"/>
              <a:gd name="connsiteX7" fmla="*/ 0 w 11884996"/>
              <a:gd name="connsiteY7" fmla="*/ 130854 h 213181"/>
              <a:gd name="connsiteX8" fmla="*/ 11532177 w 11884996"/>
              <a:gd name="connsiteY8" fmla="*/ 130854 h 213181"/>
              <a:gd name="connsiteX9" fmla="*/ 11532177 w 11884996"/>
              <a:gd name="connsiteY9" fmla="*/ 130854 h 213181"/>
              <a:gd name="connsiteX10" fmla="*/ 11541903 w 11884996"/>
              <a:gd name="connsiteY10" fmla="*/ 130988 h 213181"/>
              <a:gd name="connsiteX11" fmla="*/ 11767879 w 11884996"/>
              <a:gd name="connsiteY11" fmla="*/ 226120 h 213181"/>
              <a:gd name="connsiteX12" fmla="*/ 11886062 w 11884996"/>
              <a:gd name="connsiteY12" fmla="*/ 113134 h 213181"/>
              <a:gd name="connsiteX13" fmla="*/ 11772542 w 11884996"/>
              <a:gd name="connsiteY13" fmla="*/ 14 h 21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4996" h="213181">
                <a:moveTo>
                  <a:pt x="11772542" y="14"/>
                </a:moveTo>
                <a:cubicBezTo>
                  <a:pt x="11672745" y="-1318"/>
                  <a:pt x="11671146" y="90217"/>
                  <a:pt x="11542970" y="89017"/>
                </a:cubicBezTo>
                <a:lnTo>
                  <a:pt x="11542970" y="89017"/>
                </a:lnTo>
                <a:lnTo>
                  <a:pt x="11534841" y="89017"/>
                </a:lnTo>
                <a:lnTo>
                  <a:pt x="11532177" y="89017"/>
                </a:lnTo>
                <a:lnTo>
                  <a:pt x="11532177" y="89017"/>
                </a:lnTo>
                <a:lnTo>
                  <a:pt x="0" y="89017"/>
                </a:lnTo>
                <a:lnTo>
                  <a:pt x="0" y="130854"/>
                </a:lnTo>
                <a:lnTo>
                  <a:pt x="11532177" y="130854"/>
                </a:lnTo>
                <a:lnTo>
                  <a:pt x="11532177" y="130854"/>
                </a:lnTo>
                <a:lnTo>
                  <a:pt x="11541903" y="130988"/>
                </a:lnTo>
                <a:cubicBezTo>
                  <a:pt x="11670746" y="132720"/>
                  <a:pt x="11669414" y="224787"/>
                  <a:pt x="11767879" y="226120"/>
                </a:cubicBezTo>
                <a:cubicBezTo>
                  <a:pt x="11832366" y="226919"/>
                  <a:pt x="11885929" y="176555"/>
                  <a:pt x="11886062" y="113134"/>
                </a:cubicBezTo>
                <a:cubicBezTo>
                  <a:pt x="11885929" y="51311"/>
                  <a:pt x="11835431" y="814"/>
                  <a:pt x="11772542" y="14"/>
                </a:cubicBezTo>
                <a:close/>
              </a:path>
            </a:pathLst>
          </a:custGeom>
          <a:gradFill flip="none" rotWithShape="1">
            <a:gsLst>
              <a:gs pos="100000">
                <a:schemeClr val="accent1"/>
              </a:gs>
              <a:gs pos="0">
                <a:schemeClr val="accent2"/>
              </a:gs>
            </a:gsLst>
            <a:lin ang="10800000" scaled="1"/>
            <a:tileRect/>
          </a:gradFill>
          <a:ln w="1323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p:txBody>
      </p:sp>
      <p:sp>
        <p:nvSpPr>
          <p:cNvPr id="13" name="Text Placeholder 2">
            <a:extLst>
              <a:ext uri="{FF2B5EF4-FFF2-40B4-BE49-F238E27FC236}">
                <a16:creationId xmlns:a16="http://schemas.microsoft.com/office/drawing/2014/main" id="{9E3D775C-5F94-41B4-8097-E9C1FFE5F187}"/>
              </a:ext>
            </a:extLst>
          </p:cNvPr>
          <p:cNvSpPr>
            <a:spLocks noGrp="1"/>
          </p:cNvSpPr>
          <p:nvPr>
            <p:ph idx="1"/>
          </p:nvPr>
        </p:nvSpPr>
        <p:spPr>
          <a:xfrm>
            <a:off x="358775" y="1059916"/>
            <a:ext cx="11461751" cy="5164217"/>
          </a:xfrm>
          <a:prstGeom prst="rect">
            <a:avLst/>
          </a:prstGeom>
        </p:spPr>
        <p:txBody>
          <a:bodyPr vert="horz" lIns="0" tIns="0" rIns="0" bIns="0" rtlCol="0">
            <a:noAutofit/>
          </a:bodyPr>
          <a:lstStyle>
            <a:lvl1pPr>
              <a:defRPr>
                <a:solidFill>
                  <a:schemeClr val="tx1"/>
                </a:solidFill>
              </a:defRPr>
            </a:lvl1pPr>
          </a:lstStyle>
          <a:p>
            <a:pPr lvl="0"/>
            <a:r>
              <a:rPr lang="en-US"/>
              <a:t>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CFC35776-928D-4FD7-A85E-2D746155AD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86" y="6705601"/>
            <a:ext cx="12189631" cy="152400"/>
          </a:xfrm>
          <a:prstGeom prst="rect">
            <a:avLst/>
          </a:prstGeom>
        </p:spPr>
      </p:pic>
      <p:sp>
        <p:nvSpPr>
          <p:cNvPr id="5" name="Text Placeholder 4">
            <a:extLst>
              <a:ext uri="{FF2B5EF4-FFF2-40B4-BE49-F238E27FC236}">
                <a16:creationId xmlns:a16="http://schemas.microsoft.com/office/drawing/2014/main" id="{EF657FAE-6C02-401A-ACAC-57E339647443}"/>
              </a:ext>
            </a:extLst>
          </p:cNvPr>
          <p:cNvSpPr>
            <a:spLocks noGrp="1"/>
          </p:cNvSpPr>
          <p:nvPr>
            <p:ph type="body" sz="quarter" idx="10" hasCustomPrompt="1"/>
          </p:nvPr>
        </p:nvSpPr>
        <p:spPr>
          <a:xfrm>
            <a:off x="358775" y="6224131"/>
            <a:ext cx="11461751" cy="404812"/>
          </a:xfrm>
          <a:prstGeom prst="rect">
            <a:avLst/>
          </a:prstGeom>
        </p:spPr>
        <p:txBody>
          <a:bodyPr lIns="0" tIns="36000" bIns="0" anchor="b" anchorCtr="0"/>
          <a:lstStyle>
            <a:lvl1pPr marL="0" indent="0">
              <a:lnSpc>
                <a:spcPct val="90000"/>
              </a:lnSpc>
              <a:spcBef>
                <a:spcPts val="0"/>
              </a:spcBef>
              <a:spcAft>
                <a:spcPts val="0"/>
              </a:spcAft>
              <a:buNone/>
              <a:defRPr sz="800">
                <a:solidFill>
                  <a:schemeClr val="tx1"/>
                </a:solidFill>
              </a:defRPr>
            </a:lvl1pPr>
            <a:lvl2pPr marL="305992" indent="0">
              <a:buNone/>
              <a:defRPr/>
            </a:lvl2pPr>
          </a:lstStyle>
          <a:p>
            <a:pPr lvl="0"/>
            <a:r>
              <a:rPr lang="en-US"/>
              <a:t>Insert footnotes and references</a:t>
            </a:r>
          </a:p>
        </p:txBody>
      </p:sp>
    </p:spTree>
    <p:extLst>
      <p:ext uri="{BB962C8B-B14F-4D97-AF65-F5344CB8AC3E}">
        <p14:creationId xmlns:p14="http://schemas.microsoft.com/office/powerpoint/2010/main" val="1957714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AL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690CBD-213A-4D1C-A051-535EB041C5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86" y="6705601"/>
            <a:ext cx="12189631" cy="152400"/>
          </a:xfrm>
          <a:prstGeom prst="rect">
            <a:avLst/>
          </a:prstGeom>
        </p:spPr>
      </p:pic>
      <p:sp>
        <p:nvSpPr>
          <p:cNvPr id="15" name="Text Placeholder 4">
            <a:extLst>
              <a:ext uri="{FF2B5EF4-FFF2-40B4-BE49-F238E27FC236}">
                <a16:creationId xmlns:a16="http://schemas.microsoft.com/office/drawing/2014/main" id="{7076149B-8BD0-42D6-A0B5-F60F5D809D10}"/>
              </a:ext>
            </a:extLst>
          </p:cNvPr>
          <p:cNvSpPr>
            <a:spLocks noGrp="1"/>
          </p:cNvSpPr>
          <p:nvPr>
            <p:ph type="body" sz="quarter" idx="10" hasCustomPrompt="1"/>
          </p:nvPr>
        </p:nvSpPr>
        <p:spPr>
          <a:xfrm>
            <a:off x="358775" y="6224131"/>
            <a:ext cx="11461751" cy="404812"/>
          </a:xfrm>
          <a:prstGeom prst="rect">
            <a:avLst/>
          </a:prstGeom>
        </p:spPr>
        <p:txBody>
          <a:bodyPr lIns="0" tIns="36000" bIns="0" anchor="b" anchorCtr="0"/>
          <a:lstStyle>
            <a:lvl1pPr marL="0" indent="0">
              <a:lnSpc>
                <a:spcPct val="90000"/>
              </a:lnSpc>
              <a:spcBef>
                <a:spcPts val="0"/>
              </a:spcBef>
              <a:spcAft>
                <a:spcPts val="0"/>
              </a:spcAft>
              <a:buNone/>
              <a:defRPr sz="800">
                <a:solidFill>
                  <a:schemeClr val="tx1"/>
                </a:solidFill>
              </a:defRPr>
            </a:lvl1pPr>
            <a:lvl2pPr marL="305992" indent="0">
              <a:buNone/>
              <a:defRPr/>
            </a:lvl2pPr>
          </a:lstStyle>
          <a:p>
            <a:pPr lvl="0"/>
            <a:r>
              <a:rPr lang="en-US"/>
              <a:t>Insert footnotes and references</a:t>
            </a:r>
          </a:p>
        </p:txBody>
      </p:sp>
      <p:sp>
        <p:nvSpPr>
          <p:cNvPr id="6" name="Graphic 7">
            <a:extLst>
              <a:ext uri="{FF2B5EF4-FFF2-40B4-BE49-F238E27FC236}">
                <a16:creationId xmlns:a16="http://schemas.microsoft.com/office/drawing/2014/main" id="{09988463-961E-4AD1-9EE7-4787214249D8}"/>
              </a:ext>
            </a:extLst>
          </p:cNvPr>
          <p:cNvSpPr/>
          <p:nvPr userDrawn="1"/>
        </p:nvSpPr>
        <p:spPr>
          <a:xfrm>
            <a:off x="2" y="808422"/>
            <a:ext cx="11839575" cy="212367"/>
          </a:xfrm>
          <a:custGeom>
            <a:avLst/>
            <a:gdLst>
              <a:gd name="connsiteX0" fmla="*/ 11772542 w 11884996"/>
              <a:gd name="connsiteY0" fmla="*/ 14 h 213181"/>
              <a:gd name="connsiteX1" fmla="*/ 11542970 w 11884996"/>
              <a:gd name="connsiteY1" fmla="*/ 89017 h 213181"/>
              <a:gd name="connsiteX2" fmla="*/ 11542970 w 11884996"/>
              <a:gd name="connsiteY2" fmla="*/ 89017 h 213181"/>
              <a:gd name="connsiteX3" fmla="*/ 11534841 w 11884996"/>
              <a:gd name="connsiteY3" fmla="*/ 89017 h 213181"/>
              <a:gd name="connsiteX4" fmla="*/ 11532177 w 11884996"/>
              <a:gd name="connsiteY4" fmla="*/ 89017 h 213181"/>
              <a:gd name="connsiteX5" fmla="*/ 11532177 w 11884996"/>
              <a:gd name="connsiteY5" fmla="*/ 89017 h 213181"/>
              <a:gd name="connsiteX6" fmla="*/ 0 w 11884996"/>
              <a:gd name="connsiteY6" fmla="*/ 89017 h 213181"/>
              <a:gd name="connsiteX7" fmla="*/ 0 w 11884996"/>
              <a:gd name="connsiteY7" fmla="*/ 130854 h 213181"/>
              <a:gd name="connsiteX8" fmla="*/ 11532177 w 11884996"/>
              <a:gd name="connsiteY8" fmla="*/ 130854 h 213181"/>
              <a:gd name="connsiteX9" fmla="*/ 11532177 w 11884996"/>
              <a:gd name="connsiteY9" fmla="*/ 130854 h 213181"/>
              <a:gd name="connsiteX10" fmla="*/ 11541903 w 11884996"/>
              <a:gd name="connsiteY10" fmla="*/ 130988 h 213181"/>
              <a:gd name="connsiteX11" fmla="*/ 11767879 w 11884996"/>
              <a:gd name="connsiteY11" fmla="*/ 226120 h 213181"/>
              <a:gd name="connsiteX12" fmla="*/ 11886062 w 11884996"/>
              <a:gd name="connsiteY12" fmla="*/ 113134 h 213181"/>
              <a:gd name="connsiteX13" fmla="*/ 11772542 w 11884996"/>
              <a:gd name="connsiteY13" fmla="*/ 14 h 21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4996" h="213181">
                <a:moveTo>
                  <a:pt x="11772542" y="14"/>
                </a:moveTo>
                <a:cubicBezTo>
                  <a:pt x="11672745" y="-1318"/>
                  <a:pt x="11671146" y="90217"/>
                  <a:pt x="11542970" y="89017"/>
                </a:cubicBezTo>
                <a:lnTo>
                  <a:pt x="11542970" y="89017"/>
                </a:lnTo>
                <a:lnTo>
                  <a:pt x="11534841" y="89017"/>
                </a:lnTo>
                <a:lnTo>
                  <a:pt x="11532177" y="89017"/>
                </a:lnTo>
                <a:lnTo>
                  <a:pt x="11532177" y="89017"/>
                </a:lnTo>
                <a:lnTo>
                  <a:pt x="0" y="89017"/>
                </a:lnTo>
                <a:lnTo>
                  <a:pt x="0" y="130854"/>
                </a:lnTo>
                <a:lnTo>
                  <a:pt x="11532177" y="130854"/>
                </a:lnTo>
                <a:lnTo>
                  <a:pt x="11532177" y="130854"/>
                </a:lnTo>
                <a:lnTo>
                  <a:pt x="11541903" y="130988"/>
                </a:lnTo>
                <a:cubicBezTo>
                  <a:pt x="11670746" y="132720"/>
                  <a:pt x="11669414" y="224787"/>
                  <a:pt x="11767879" y="226120"/>
                </a:cubicBezTo>
                <a:cubicBezTo>
                  <a:pt x="11832366" y="226919"/>
                  <a:pt x="11885929" y="176555"/>
                  <a:pt x="11886062" y="113134"/>
                </a:cubicBezTo>
                <a:cubicBezTo>
                  <a:pt x="11885929" y="51311"/>
                  <a:pt x="11835431" y="814"/>
                  <a:pt x="11772542" y="14"/>
                </a:cubicBezTo>
                <a:close/>
              </a:path>
            </a:pathLst>
          </a:custGeom>
          <a:gradFill flip="none" rotWithShape="1">
            <a:gsLst>
              <a:gs pos="100000">
                <a:schemeClr val="accent1"/>
              </a:gs>
              <a:gs pos="0">
                <a:schemeClr val="accent2"/>
              </a:gs>
            </a:gsLst>
            <a:lin ang="10800000" scaled="1"/>
            <a:tileRect/>
          </a:gradFill>
          <a:ln w="1323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p:txBody>
      </p:sp>
      <p:sp>
        <p:nvSpPr>
          <p:cNvPr id="7" name="Title Placeholder 1">
            <a:extLst>
              <a:ext uri="{FF2B5EF4-FFF2-40B4-BE49-F238E27FC236}">
                <a16:creationId xmlns:a16="http://schemas.microsoft.com/office/drawing/2014/main" id="{655A98F3-B264-43BB-B7FE-5C25F7C664E0}"/>
              </a:ext>
            </a:extLst>
          </p:cNvPr>
          <p:cNvSpPr>
            <a:spLocks noGrp="1"/>
          </p:cNvSpPr>
          <p:nvPr>
            <p:ph type="title"/>
          </p:nvPr>
        </p:nvSpPr>
        <p:spPr>
          <a:xfrm>
            <a:off x="368301" y="3174"/>
            <a:ext cx="11452225" cy="886119"/>
          </a:xfrm>
          <a:prstGeom prst="rect">
            <a:avLst/>
          </a:prstGeom>
        </p:spPr>
        <p:txBody>
          <a:bodyPr vert="horz" lIns="0" tIns="0" rIns="0" bIns="0" rtlCol="0" anchor="ctr">
            <a:noAutofit/>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037947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37011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AL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690CBD-213A-4D1C-A051-535EB041C5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86" y="6705601"/>
            <a:ext cx="12189631" cy="152400"/>
          </a:xfrm>
          <a:prstGeom prst="rect">
            <a:avLst/>
          </a:prstGeom>
        </p:spPr>
      </p:pic>
      <p:sp>
        <p:nvSpPr>
          <p:cNvPr id="15" name="Text Placeholder 4">
            <a:extLst>
              <a:ext uri="{FF2B5EF4-FFF2-40B4-BE49-F238E27FC236}">
                <a16:creationId xmlns:a16="http://schemas.microsoft.com/office/drawing/2014/main" id="{7076149B-8BD0-42D6-A0B5-F60F5D809D10}"/>
              </a:ext>
            </a:extLst>
          </p:cNvPr>
          <p:cNvSpPr>
            <a:spLocks noGrp="1"/>
          </p:cNvSpPr>
          <p:nvPr>
            <p:ph type="body" sz="quarter" idx="10" hasCustomPrompt="1"/>
          </p:nvPr>
        </p:nvSpPr>
        <p:spPr>
          <a:xfrm>
            <a:off x="358775" y="6224131"/>
            <a:ext cx="11461751" cy="404812"/>
          </a:xfrm>
          <a:prstGeom prst="rect">
            <a:avLst/>
          </a:prstGeom>
        </p:spPr>
        <p:txBody>
          <a:bodyPr lIns="0" tIns="36000" bIns="0" anchor="b" anchorCtr="0"/>
          <a:lstStyle>
            <a:lvl1pPr marL="0" indent="0">
              <a:lnSpc>
                <a:spcPct val="90000"/>
              </a:lnSpc>
              <a:spcBef>
                <a:spcPts val="0"/>
              </a:spcBef>
              <a:spcAft>
                <a:spcPts val="0"/>
              </a:spcAft>
              <a:buNone/>
              <a:defRPr sz="800">
                <a:solidFill>
                  <a:schemeClr val="tx1"/>
                </a:solidFill>
              </a:defRPr>
            </a:lvl1pPr>
            <a:lvl2pPr marL="305992" indent="0">
              <a:buNone/>
              <a:defRPr/>
            </a:lvl2pPr>
          </a:lstStyle>
          <a:p>
            <a:pPr lvl="0"/>
            <a:r>
              <a:rPr lang="en-US"/>
              <a:t>Insert footnotes and references</a:t>
            </a:r>
          </a:p>
        </p:txBody>
      </p:sp>
    </p:spTree>
    <p:extLst>
      <p:ext uri="{BB962C8B-B14F-4D97-AF65-F5344CB8AC3E}">
        <p14:creationId xmlns:p14="http://schemas.microsoft.com/office/powerpoint/2010/main" val="25794977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AL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3B8BCA-D000-4ADD-B177-B280E36DE9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86" y="6705601"/>
            <a:ext cx="12189631" cy="152400"/>
          </a:xfrm>
          <a:prstGeom prst="rect">
            <a:avLst/>
          </a:prstGeom>
        </p:spPr>
      </p:pic>
      <p:sp>
        <p:nvSpPr>
          <p:cNvPr id="9" name="Text Placeholder 4">
            <a:extLst>
              <a:ext uri="{FF2B5EF4-FFF2-40B4-BE49-F238E27FC236}">
                <a16:creationId xmlns:a16="http://schemas.microsoft.com/office/drawing/2014/main" id="{4BCDA31C-7B3F-4CAB-AE01-D9DF694F2D50}"/>
              </a:ext>
            </a:extLst>
          </p:cNvPr>
          <p:cNvSpPr>
            <a:spLocks noGrp="1"/>
          </p:cNvSpPr>
          <p:nvPr>
            <p:ph type="body" sz="quarter" idx="10" hasCustomPrompt="1"/>
          </p:nvPr>
        </p:nvSpPr>
        <p:spPr>
          <a:xfrm>
            <a:off x="358775" y="6224131"/>
            <a:ext cx="11461751" cy="404812"/>
          </a:xfrm>
          <a:prstGeom prst="rect">
            <a:avLst/>
          </a:prstGeom>
        </p:spPr>
        <p:txBody>
          <a:bodyPr lIns="0" tIns="36000" bIns="0" anchor="b" anchorCtr="0"/>
          <a:lstStyle>
            <a:lvl1pPr marL="0" indent="0">
              <a:lnSpc>
                <a:spcPct val="90000"/>
              </a:lnSpc>
              <a:spcBef>
                <a:spcPts val="0"/>
              </a:spcBef>
              <a:spcAft>
                <a:spcPts val="0"/>
              </a:spcAft>
              <a:buNone/>
              <a:defRPr sz="800">
                <a:solidFill>
                  <a:schemeClr val="tx1"/>
                </a:solidFill>
              </a:defRPr>
            </a:lvl1pPr>
            <a:lvl2pPr marL="305992" indent="0">
              <a:buNone/>
              <a:defRPr/>
            </a:lvl2pPr>
          </a:lstStyle>
          <a:p>
            <a:pPr lvl="0"/>
            <a:r>
              <a:rPr lang="en-US"/>
              <a:t>Insert footnotes and references</a:t>
            </a:r>
          </a:p>
        </p:txBody>
      </p:sp>
      <p:sp>
        <p:nvSpPr>
          <p:cNvPr id="6" name="Title Placeholder 1">
            <a:extLst>
              <a:ext uri="{FF2B5EF4-FFF2-40B4-BE49-F238E27FC236}">
                <a16:creationId xmlns:a16="http://schemas.microsoft.com/office/drawing/2014/main" id="{B18DADFD-4606-434C-9FA6-627BD02CE7B3}"/>
              </a:ext>
            </a:extLst>
          </p:cNvPr>
          <p:cNvSpPr>
            <a:spLocks noGrp="1"/>
          </p:cNvSpPr>
          <p:nvPr>
            <p:ph type="title"/>
          </p:nvPr>
        </p:nvSpPr>
        <p:spPr>
          <a:xfrm>
            <a:off x="368301" y="3174"/>
            <a:ext cx="11452225" cy="886119"/>
          </a:xfrm>
          <a:prstGeom prst="rect">
            <a:avLst/>
          </a:prstGeom>
        </p:spPr>
        <p:txBody>
          <a:bodyPr vert="horz" lIns="0" tIns="0" rIns="0" bIns="0" rtlCol="0" anchor="ctr">
            <a:noAutofit/>
          </a:bodyPr>
          <a:lstStyle>
            <a:lvl1pPr>
              <a:defRPr sz="2400"/>
            </a:lvl1pPr>
          </a:lstStyle>
          <a:p>
            <a:r>
              <a:rPr lang="en-US"/>
              <a:t>Click to edit Master title style</a:t>
            </a:r>
            <a:endParaRPr lang="en-GB"/>
          </a:p>
        </p:txBody>
      </p:sp>
      <p:sp>
        <p:nvSpPr>
          <p:cNvPr id="7" name="Graphic 7">
            <a:extLst>
              <a:ext uri="{FF2B5EF4-FFF2-40B4-BE49-F238E27FC236}">
                <a16:creationId xmlns:a16="http://schemas.microsoft.com/office/drawing/2014/main" id="{EE024F01-FBD2-4370-93C7-61A026896036}"/>
              </a:ext>
            </a:extLst>
          </p:cNvPr>
          <p:cNvSpPr/>
          <p:nvPr userDrawn="1"/>
        </p:nvSpPr>
        <p:spPr>
          <a:xfrm>
            <a:off x="2" y="808422"/>
            <a:ext cx="11839575" cy="212367"/>
          </a:xfrm>
          <a:custGeom>
            <a:avLst/>
            <a:gdLst>
              <a:gd name="connsiteX0" fmla="*/ 11772542 w 11884996"/>
              <a:gd name="connsiteY0" fmla="*/ 14 h 213181"/>
              <a:gd name="connsiteX1" fmla="*/ 11542970 w 11884996"/>
              <a:gd name="connsiteY1" fmla="*/ 89017 h 213181"/>
              <a:gd name="connsiteX2" fmla="*/ 11542970 w 11884996"/>
              <a:gd name="connsiteY2" fmla="*/ 89017 h 213181"/>
              <a:gd name="connsiteX3" fmla="*/ 11534841 w 11884996"/>
              <a:gd name="connsiteY3" fmla="*/ 89017 h 213181"/>
              <a:gd name="connsiteX4" fmla="*/ 11532177 w 11884996"/>
              <a:gd name="connsiteY4" fmla="*/ 89017 h 213181"/>
              <a:gd name="connsiteX5" fmla="*/ 11532177 w 11884996"/>
              <a:gd name="connsiteY5" fmla="*/ 89017 h 213181"/>
              <a:gd name="connsiteX6" fmla="*/ 0 w 11884996"/>
              <a:gd name="connsiteY6" fmla="*/ 89017 h 213181"/>
              <a:gd name="connsiteX7" fmla="*/ 0 w 11884996"/>
              <a:gd name="connsiteY7" fmla="*/ 130854 h 213181"/>
              <a:gd name="connsiteX8" fmla="*/ 11532177 w 11884996"/>
              <a:gd name="connsiteY8" fmla="*/ 130854 h 213181"/>
              <a:gd name="connsiteX9" fmla="*/ 11532177 w 11884996"/>
              <a:gd name="connsiteY9" fmla="*/ 130854 h 213181"/>
              <a:gd name="connsiteX10" fmla="*/ 11541903 w 11884996"/>
              <a:gd name="connsiteY10" fmla="*/ 130988 h 213181"/>
              <a:gd name="connsiteX11" fmla="*/ 11767879 w 11884996"/>
              <a:gd name="connsiteY11" fmla="*/ 226120 h 213181"/>
              <a:gd name="connsiteX12" fmla="*/ 11886062 w 11884996"/>
              <a:gd name="connsiteY12" fmla="*/ 113134 h 213181"/>
              <a:gd name="connsiteX13" fmla="*/ 11772542 w 11884996"/>
              <a:gd name="connsiteY13" fmla="*/ 14 h 21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4996" h="213181">
                <a:moveTo>
                  <a:pt x="11772542" y="14"/>
                </a:moveTo>
                <a:cubicBezTo>
                  <a:pt x="11672745" y="-1318"/>
                  <a:pt x="11671146" y="90217"/>
                  <a:pt x="11542970" y="89017"/>
                </a:cubicBezTo>
                <a:lnTo>
                  <a:pt x="11542970" y="89017"/>
                </a:lnTo>
                <a:lnTo>
                  <a:pt x="11534841" y="89017"/>
                </a:lnTo>
                <a:lnTo>
                  <a:pt x="11532177" y="89017"/>
                </a:lnTo>
                <a:lnTo>
                  <a:pt x="11532177" y="89017"/>
                </a:lnTo>
                <a:lnTo>
                  <a:pt x="0" y="89017"/>
                </a:lnTo>
                <a:lnTo>
                  <a:pt x="0" y="130854"/>
                </a:lnTo>
                <a:lnTo>
                  <a:pt x="11532177" y="130854"/>
                </a:lnTo>
                <a:lnTo>
                  <a:pt x="11532177" y="130854"/>
                </a:lnTo>
                <a:lnTo>
                  <a:pt x="11541903" y="130988"/>
                </a:lnTo>
                <a:cubicBezTo>
                  <a:pt x="11670746" y="132720"/>
                  <a:pt x="11669414" y="224787"/>
                  <a:pt x="11767879" y="226120"/>
                </a:cubicBezTo>
                <a:cubicBezTo>
                  <a:pt x="11832366" y="226919"/>
                  <a:pt x="11885929" y="176555"/>
                  <a:pt x="11886062" y="113134"/>
                </a:cubicBezTo>
                <a:cubicBezTo>
                  <a:pt x="11885929" y="51311"/>
                  <a:pt x="11835431" y="814"/>
                  <a:pt x="11772542" y="14"/>
                </a:cubicBezTo>
                <a:close/>
              </a:path>
            </a:pathLst>
          </a:custGeom>
          <a:gradFill flip="none" rotWithShape="1">
            <a:gsLst>
              <a:gs pos="100000">
                <a:schemeClr val="accent1"/>
              </a:gs>
              <a:gs pos="0">
                <a:schemeClr val="accent2"/>
              </a:gs>
            </a:gsLst>
            <a:lin ang="10800000" scaled="1"/>
            <a:tileRect/>
          </a:gradFill>
          <a:ln w="1323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270097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12F02928-E533-4B07-A62B-CC204F4A26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8" name="Title 1">
            <a:extLst>
              <a:ext uri="{FF2B5EF4-FFF2-40B4-BE49-F238E27FC236}">
                <a16:creationId xmlns:a16="http://schemas.microsoft.com/office/drawing/2014/main" id="{000BB4F3-9653-45DF-B634-F176873D272A}"/>
              </a:ext>
            </a:extLst>
          </p:cNvPr>
          <p:cNvSpPr>
            <a:spLocks noGrp="1"/>
          </p:cNvSpPr>
          <p:nvPr>
            <p:ph type="ctrTitle"/>
          </p:nvPr>
        </p:nvSpPr>
        <p:spPr>
          <a:xfrm>
            <a:off x="268810" y="2586204"/>
            <a:ext cx="7199239" cy="1276349"/>
          </a:xfrm>
          <a:prstGeom prst="rect">
            <a:avLst/>
          </a:prstGeom>
        </p:spPr>
        <p:txBody>
          <a:bodyPr anchor="b">
            <a:noAutofit/>
          </a:bodyPr>
          <a:lstStyle>
            <a:lvl1pPr algn="l">
              <a:defRPr sz="3600">
                <a:solidFill>
                  <a:schemeClr val="bg1"/>
                </a:solidFill>
                <a:latin typeface="Arial Narrow" panose="020B0606020202030204" pitchFamily="34" charset="0"/>
              </a:defRPr>
            </a:lvl1pPr>
          </a:lstStyle>
          <a:p>
            <a:r>
              <a:rPr lang="en-US"/>
              <a:t>Click to edit Master title style</a:t>
            </a:r>
            <a:endParaRPr lang="en-GB"/>
          </a:p>
        </p:txBody>
      </p:sp>
      <p:sp>
        <p:nvSpPr>
          <p:cNvPr id="9" name="Text Placeholder 9">
            <a:extLst>
              <a:ext uri="{FF2B5EF4-FFF2-40B4-BE49-F238E27FC236}">
                <a16:creationId xmlns:a16="http://schemas.microsoft.com/office/drawing/2014/main" id="{5869BBFA-92FA-47EC-B763-E8180B0D57F0}"/>
              </a:ext>
            </a:extLst>
          </p:cNvPr>
          <p:cNvSpPr>
            <a:spLocks noGrp="1"/>
          </p:cNvSpPr>
          <p:nvPr>
            <p:ph type="body" sz="quarter" idx="10"/>
          </p:nvPr>
        </p:nvSpPr>
        <p:spPr>
          <a:xfrm>
            <a:off x="280036" y="4657673"/>
            <a:ext cx="5724525" cy="730251"/>
          </a:xfrm>
          <a:prstGeom prst="rect">
            <a:avLst/>
          </a:prstGeom>
        </p:spPr>
        <p:txBody>
          <a:bodyPr/>
          <a:lstStyle>
            <a:lvl1pPr marL="0" indent="0">
              <a:buNone/>
              <a:defRPr sz="2400">
                <a:solidFill>
                  <a:schemeClr val="bg1"/>
                </a:solidFill>
                <a:latin typeface="Arial Narrow" panose="020B0606020202030204" pitchFamily="34" charset="0"/>
              </a:defRPr>
            </a:lvl1pPr>
            <a:lvl2pPr marL="179382" indent="0">
              <a:buNone/>
              <a:defRPr>
                <a:solidFill>
                  <a:schemeClr val="bg1"/>
                </a:solidFill>
              </a:defRPr>
            </a:lvl2pPr>
            <a:lvl3pPr marL="358766" indent="0">
              <a:buNone/>
              <a:defRPr>
                <a:solidFill>
                  <a:schemeClr val="bg1"/>
                </a:solidFill>
              </a:defRPr>
            </a:lvl3pPr>
            <a:lvl4pPr marL="536561" indent="0">
              <a:buNone/>
              <a:defRPr>
                <a:solidFill>
                  <a:schemeClr val="bg1"/>
                </a:solidFill>
              </a:defRPr>
            </a:lvl4pPr>
            <a:lvl5pPr marL="715945" indent="0">
              <a:buNone/>
              <a:defRPr>
                <a:solidFill>
                  <a:schemeClr val="bg1"/>
                </a:solidFill>
              </a:defRPr>
            </a:lvl5pPr>
          </a:lstStyle>
          <a:p>
            <a:pPr lvl="0"/>
            <a:r>
              <a:rPr lang="en-US"/>
              <a:t>Click to edit Master text styles</a:t>
            </a:r>
            <a:endParaRPr lang="en-GB"/>
          </a:p>
        </p:txBody>
      </p:sp>
      <p:sp>
        <p:nvSpPr>
          <p:cNvPr id="14" name="Graphic 4">
            <a:extLst>
              <a:ext uri="{FF2B5EF4-FFF2-40B4-BE49-F238E27FC236}">
                <a16:creationId xmlns:a16="http://schemas.microsoft.com/office/drawing/2014/main" id="{8A98A52D-97B6-4D07-8D39-83FE5AFDC5FA}"/>
              </a:ext>
            </a:extLst>
          </p:cNvPr>
          <p:cNvSpPr/>
          <p:nvPr userDrawn="1"/>
        </p:nvSpPr>
        <p:spPr>
          <a:xfrm>
            <a:off x="0" y="4139068"/>
            <a:ext cx="7056773" cy="214248"/>
          </a:xfrm>
          <a:custGeom>
            <a:avLst/>
            <a:gdLst>
              <a:gd name="connsiteX0" fmla="*/ 6538732 w 6639393"/>
              <a:gd name="connsiteY0" fmla="*/ 14 h 201575"/>
              <a:gd name="connsiteX1" fmla="*/ 6321660 w 6639393"/>
              <a:gd name="connsiteY1" fmla="*/ 84171 h 201575"/>
              <a:gd name="connsiteX2" fmla="*/ 6321660 w 6639393"/>
              <a:gd name="connsiteY2" fmla="*/ 84171 h 201575"/>
              <a:gd name="connsiteX3" fmla="*/ 6313975 w 6639393"/>
              <a:gd name="connsiteY3" fmla="*/ 84171 h 201575"/>
              <a:gd name="connsiteX4" fmla="*/ 6311456 w 6639393"/>
              <a:gd name="connsiteY4" fmla="*/ 84171 h 201575"/>
              <a:gd name="connsiteX5" fmla="*/ 6311456 w 6639393"/>
              <a:gd name="connsiteY5" fmla="*/ 84171 h 201575"/>
              <a:gd name="connsiteX6" fmla="*/ 0 w 6639393"/>
              <a:gd name="connsiteY6" fmla="*/ 84171 h 201575"/>
              <a:gd name="connsiteX7" fmla="*/ 0 w 6639393"/>
              <a:gd name="connsiteY7" fmla="*/ 123731 h 201575"/>
              <a:gd name="connsiteX8" fmla="*/ 6311456 w 6639393"/>
              <a:gd name="connsiteY8" fmla="*/ 123731 h 201575"/>
              <a:gd name="connsiteX9" fmla="*/ 6311456 w 6639393"/>
              <a:gd name="connsiteY9" fmla="*/ 123731 h 201575"/>
              <a:gd name="connsiteX10" fmla="*/ 6320653 w 6639393"/>
              <a:gd name="connsiteY10" fmla="*/ 123857 h 201575"/>
              <a:gd name="connsiteX11" fmla="*/ 6534322 w 6639393"/>
              <a:gd name="connsiteY11" fmla="*/ 213810 h 201575"/>
              <a:gd name="connsiteX12" fmla="*/ 6646071 w 6639393"/>
              <a:gd name="connsiteY12" fmla="*/ 106975 h 201575"/>
              <a:gd name="connsiteX13" fmla="*/ 6538732 w 6639393"/>
              <a:gd name="connsiteY13" fmla="*/ 14 h 20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39393" h="201575">
                <a:moveTo>
                  <a:pt x="6538732" y="14"/>
                </a:moveTo>
                <a:cubicBezTo>
                  <a:pt x="6444369" y="-1246"/>
                  <a:pt x="6442858" y="85305"/>
                  <a:pt x="6321660" y="84171"/>
                </a:cubicBezTo>
                <a:lnTo>
                  <a:pt x="6321660" y="84171"/>
                </a:lnTo>
                <a:lnTo>
                  <a:pt x="6313975" y="84171"/>
                </a:lnTo>
                <a:lnTo>
                  <a:pt x="6311456" y="84171"/>
                </a:lnTo>
                <a:lnTo>
                  <a:pt x="6311456" y="84171"/>
                </a:lnTo>
                <a:lnTo>
                  <a:pt x="0" y="84171"/>
                </a:lnTo>
                <a:lnTo>
                  <a:pt x="0" y="123731"/>
                </a:lnTo>
                <a:lnTo>
                  <a:pt x="6311456" y="123731"/>
                </a:lnTo>
                <a:lnTo>
                  <a:pt x="6311456" y="123731"/>
                </a:lnTo>
                <a:lnTo>
                  <a:pt x="6320653" y="123857"/>
                </a:lnTo>
                <a:cubicBezTo>
                  <a:pt x="6442480" y="125494"/>
                  <a:pt x="6441220" y="212550"/>
                  <a:pt x="6534322" y="213810"/>
                </a:cubicBezTo>
                <a:cubicBezTo>
                  <a:pt x="6595299" y="214566"/>
                  <a:pt x="6645945" y="166943"/>
                  <a:pt x="6646071" y="106975"/>
                </a:cubicBezTo>
                <a:cubicBezTo>
                  <a:pt x="6646071" y="48518"/>
                  <a:pt x="6598323" y="770"/>
                  <a:pt x="6538732" y="14"/>
                </a:cubicBezTo>
                <a:close/>
              </a:path>
            </a:pathLst>
          </a:custGeom>
          <a:solidFill>
            <a:srgbClr val="C92F87"/>
          </a:solidFill>
          <a:ln w="125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p:txBody>
      </p:sp>
      <p:pic>
        <p:nvPicPr>
          <p:cNvPr id="2" name="Graphic 1">
            <a:extLst>
              <a:ext uri="{FF2B5EF4-FFF2-40B4-BE49-F238E27FC236}">
                <a16:creationId xmlns:a16="http://schemas.microsoft.com/office/drawing/2014/main" id="{7DE05641-EB28-4F19-9EE0-890D4B09980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07806" y="6108851"/>
            <a:ext cx="1993791" cy="488800"/>
          </a:xfrm>
          <a:prstGeom prst="rect">
            <a:avLst/>
          </a:prstGeom>
        </p:spPr>
      </p:pic>
    </p:spTree>
    <p:extLst>
      <p:ext uri="{BB962C8B-B14F-4D97-AF65-F5344CB8AC3E}">
        <p14:creationId xmlns:p14="http://schemas.microsoft.com/office/powerpoint/2010/main" val="4075095347"/>
      </p:ext>
    </p:extLst>
  </p:cSld>
  <p:clrMapOvr>
    <a:masterClrMapping/>
  </p:clrMapOvr>
  <p:extLst>
    <p:ext uri="{DCECCB84-F9BA-43D5-87BE-67443E8EF086}">
      <p15:sldGuideLst xmlns:p15="http://schemas.microsoft.com/office/powerpoint/2012/main">
        <p15:guide id="1" orient="horz" pos="16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BBFF1E54-25EF-421C-8A1C-54F23A4C31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1" cy="6858001"/>
          </a:xfrm>
          <a:prstGeom prst="rect">
            <a:avLst/>
          </a:prstGeom>
        </p:spPr>
      </p:pic>
    </p:spTree>
    <p:extLst>
      <p:ext uri="{BB962C8B-B14F-4D97-AF65-F5344CB8AC3E}">
        <p14:creationId xmlns:p14="http://schemas.microsoft.com/office/powerpoint/2010/main" val="3449556861"/>
      </p:ext>
    </p:extLst>
  </p:cSld>
  <p:clrMapOvr>
    <a:masterClrMapping/>
  </p:clrMapOvr>
  <p:extLst>
    <p:ext uri="{DCECCB84-F9BA-43D5-87BE-67443E8EF086}">
      <p15:sldGuideLst xmlns:p15="http://schemas.microsoft.com/office/powerpoint/2012/main">
        <p15:guide id="1" orient="horz" pos="1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1E8E9D6D-96D8-49E1-A686-5CBF8F5253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58"/>
            <a:ext cx="12192000" cy="6856287"/>
          </a:xfrm>
          <a:prstGeom prst="rect">
            <a:avLst/>
          </a:prstGeom>
        </p:spPr>
      </p:pic>
      <p:sp>
        <p:nvSpPr>
          <p:cNvPr id="2" name="Title 1"/>
          <p:cNvSpPr>
            <a:spLocks noGrp="1"/>
          </p:cNvSpPr>
          <p:nvPr>
            <p:ph type="ctrTitle"/>
          </p:nvPr>
        </p:nvSpPr>
        <p:spPr>
          <a:xfrm>
            <a:off x="268808" y="2567155"/>
            <a:ext cx="7199239" cy="1276349"/>
          </a:xfrm>
          <a:prstGeom prst="rect">
            <a:avLst/>
          </a:prstGeom>
        </p:spPr>
        <p:txBody>
          <a:bodyPr anchor="b">
            <a:noAutofit/>
          </a:bodyPr>
          <a:lstStyle>
            <a:lvl1pPr algn="l">
              <a:defRPr sz="3600">
                <a:solidFill>
                  <a:schemeClr val="accent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4006B978-1D7F-46AF-9A4C-EA50ECB25936}"/>
              </a:ext>
            </a:extLst>
          </p:cNvPr>
          <p:cNvSpPr>
            <a:spLocks noGrp="1"/>
          </p:cNvSpPr>
          <p:nvPr>
            <p:ph type="body" sz="quarter" idx="10"/>
          </p:nvPr>
        </p:nvSpPr>
        <p:spPr>
          <a:xfrm>
            <a:off x="280032" y="4638623"/>
            <a:ext cx="5724525" cy="730251"/>
          </a:xfrm>
          <a:prstGeom prst="rect">
            <a:avLst/>
          </a:prstGeom>
        </p:spPr>
        <p:txBody>
          <a:bodyPr/>
          <a:lstStyle>
            <a:lvl1pPr marL="0" indent="0">
              <a:buNone/>
              <a:defRPr sz="2400">
                <a:solidFill>
                  <a:schemeClr val="accent1"/>
                </a:solidFill>
              </a:defRPr>
            </a:lvl1pPr>
            <a:lvl2pPr marL="179382" indent="0">
              <a:buNone/>
              <a:defRPr>
                <a:solidFill>
                  <a:schemeClr val="bg1"/>
                </a:solidFill>
              </a:defRPr>
            </a:lvl2pPr>
            <a:lvl3pPr marL="358766" indent="0">
              <a:buNone/>
              <a:defRPr>
                <a:solidFill>
                  <a:schemeClr val="bg1"/>
                </a:solidFill>
              </a:defRPr>
            </a:lvl3pPr>
            <a:lvl4pPr marL="536561" indent="0">
              <a:buNone/>
              <a:defRPr>
                <a:solidFill>
                  <a:schemeClr val="bg1"/>
                </a:solidFill>
              </a:defRPr>
            </a:lvl4pPr>
            <a:lvl5pPr marL="715945" indent="0">
              <a:buNone/>
              <a:defRPr>
                <a:solidFill>
                  <a:schemeClr val="bg1"/>
                </a:solidFill>
              </a:defRPr>
            </a:lvl5pPr>
          </a:lstStyle>
          <a:p>
            <a:pPr lvl="0"/>
            <a:r>
              <a:rPr lang="en-US"/>
              <a:t>Click to edit Master text styles</a:t>
            </a:r>
            <a:endParaRPr lang="en-GB"/>
          </a:p>
        </p:txBody>
      </p:sp>
      <p:sp>
        <p:nvSpPr>
          <p:cNvPr id="12" name="Graphic 4">
            <a:extLst>
              <a:ext uri="{FF2B5EF4-FFF2-40B4-BE49-F238E27FC236}">
                <a16:creationId xmlns:a16="http://schemas.microsoft.com/office/drawing/2014/main" id="{53CB331B-C97E-413A-B0E5-D8A92065A5C0}"/>
              </a:ext>
            </a:extLst>
          </p:cNvPr>
          <p:cNvSpPr/>
          <p:nvPr userDrawn="1"/>
        </p:nvSpPr>
        <p:spPr>
          <a:xfrm>
            <a:off x="1" y="4138147"/>
            <a:ext cx="7986239" cy="242467"/>
          </a:xfrm>
          <a:custGeom>
            <a:avLst/>
            <a:gdLst>
              <a:gd name="connsiteX0" fmla="*/ 6538732 w 6639393"/>
              <a:gd name="connsiteY0" fmla="*/ 14 h 201575"/>
              <a:gd name="connsiteX1" fmla="*/ 6321660 w 6639393"/>
              <a:gd name="connsiteY1" fmla="*/ 84171 h 201575"/>
              <a:gd name="connsiteX2" fmla="*/ 6321660 w 6639393"/>
              <a:gd name="connsiteY2" fmla="*/ 84171 h 201575"/>
              <a:gd name="connsiteX3" fmla="*/ 6313975 w 6639393"/>
              <a:gd name="connsiteY3" fmla="*/ 84171 h 201575"/>
              <a:gd name="connsiteX4" fmla="*/ 6311456 w 6639393"/>
              <a:gd name="connsiteY4" fmla="*/ 84171 h 201575"/>
              <a:gd name="connsiteX5" fmla="*/ 6311456 w 6639393"/>
              <a:gd name="connsiteY5" fmla="*/ 84171 h 201575"/>
              <a:gd name="connsiteX6" fmla="*/ 0 w 6639393"/>
              <a:gd name="connsiteY6" fmla="*/ 84171 h 201575"/>
              <a:gd name="connsiteX7" fmla="*/ 0 w 6639393"/>
              <a:gd name="connsiteY7" fmla="*/ 123731 h 201575"/>
              <a:gd name="connsiteX8" fmla="*/ 6311456 w 6639393"/>
              <a:gd name="connsiteY8" fmla="*/ 123731 h 201575"/>
              <a:gd name="connsiteX9" fmla="*/ 6311456 w 6639393"/>
              <a:gd name="connsiteY9" fmla="*/ 123731 h 201575"/>
              <a:gd name="connsiteX10" fmla="*/ 6320653 w 6639393"/>
              <a:gd name="connsiteY10" fmla="*/ 123857 h 201575"/>
              <a:gd name="connsiteX11" fmla="*/ 6534322 w 6639393"/>
              <a:gd name="connsiteY11" fmla="*/ 213810 h 201575"/>
              <a:gd name="connsiteX12" fmla="*/ 6646071 w 6639393"/>
              <a:gd name="connsiteY12" fmla="*/ 106975 h 201575"/>
              <a:gd name="connsiteX13" fmla="*/ 6538732 w 6639393"/>
              <a:gd name="connsiteY13" fmla="*/ 14 h 20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39393" h="201575">
                <a:moveTo>
                  <a:pt x="6538732" y="14"/>
                </a:moveTo>
                <a:cubicBezTo>
                  <a:pt x="6444369" y="-1246"/>
                  <a:pt x="6442858" y="85305"/>
                  <a:pt x="6321660" y="84171"/>
                </a:cubicBezTo>
                <a:lnTo>
                  <a:pt x="6321660" y="84171"/>
                </a:lnTo>
                <a:lnTo>
                  <a:pt x="6313975" y="84171"/>
                </a:lnTo>
                <a:lnTo>
                  <a:pt x="6311456" y="84171"/>
                </a:lnTo>
                <a:lnTo>
                  <a:pt x="6311456" y="84171"/>
                </a:lnTo>
                <a:lnTo>
                  <a:pt x="0" y="84171"/>
                </a:lnTo>
                <a:lnTo>
                  <a:pt x="0" y="123731"/>
                </a:lnTo>
                <a:lnTo>
                  <a:pt x="6311456" y="123731"/>
                </a:lnTo>
                <a:lnTo>
                  <a:pt x="6311456" y="123731"/>
                </a:lnTo>
                <a:lnTo>
                  <a:pt x="6320653" y="123857"/>
                </a:lnTo>
                <a:cubicBezTo>
                  <a:pt x="6442480" y="125494"/>
                  <a:pt x="6441220" y="212550"/>
                  <a:pt x="6534322" y="213810"/>
                </a:cubicBezTo>
                <a:cubicBezTo>
                  <a:pt x="6595299" y="214566"/>
                  <a:pt x="6645945" y="166943"/>
                  <a:pt x="6646071" y="106975"/>
                </a:cubicBezTo>
                <a:cubicBezTo>
                  <a:pt x="6646071" y="48518"/>
                  <a:pt x="6598323" y="770"/>
                  <a:pt x="6538732" y="14"/>
                </a:cubicBezTo>
                <a:close/>
              </a:path>
            </a:pathLst>
          </a:custGeom>
          <a:solidFill>
            <a:srgbClr val="D94991"/>
          </a:solidFill>
          <a:ln w="125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873928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84945" y="75691"/>
            <a:ext cx="3792220" cy="574453"/>
          </a:xfrm>
        </p:spPr>
        <p:txBody>
          <a:bodyPr lIns="0" tIns="0" rIns="0" bIns="0"/>
          <a:lstStyle>
            <a:lvl1pPr>
              <a:defRPr sz="3733" b="1" i="0">
                <a:solidFill>
                  <a:srgbClr val="5F5D8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9609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grpSp>
        <p:nvGrpSpPr>
          <p:cNvPr id="6" name="Group 5">
            <a:extLst>
              <a:ext uri="{FF2B5EF4-FFF2-40B4-BE49-F238E27FC236}">
                <a16:creationId xmlns:a16="http://schemas.microsoft.com/office/drawing/2014/main" id="{A6C55EE5-F40C-14BE-5965-1EC5A286700D}"/>
              </a:ext>
            </a:extLst>
          </p:cNvPr>
          <p:cNvGrpSpPr/>
          <p:nvPr userDrawn="1"/>
        </p:nvGrpSpPr>
        <p:grpSpPr>
          <a:xfrm>
            <a:off x="8869472" y="6298815"/>
            <a:ext cx="2877113" cy="394353"/>
            <a:chOff x="8869472" y="6298815"/>
            <a:chExt cx="2877113" cy="394353"/>
          </a:xfrm>
        </p:grpSpPr>
        <p:pic>
          <p:nvPicPr>
            <p:cNvPr id="7" name="Picture 6">
              <a:extLst>
                <a:ext uri="{FF2B5EF4-FFF2-40B4-BE49-F238E27FC236}">
                  <a16:creationId xmlns:a16="http://schemas.microsoft.com/office/drawing/2014/main" id="{940976AE-9FFB-67BA-7AFA-F817E33838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F2F7B1B5-43BE-7D00-E545-570EC033537A}"/>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33540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69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99BE7A29-37CA-C754-7F12-72F29DE295D9}"/>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5" name="Content Placeholder 9">
            <a:extLst>
              <a:ext uri="{FF2B5EF4-FFF2-40B4-BE49-F238E27FC236}">
                <a16:creationId xmlns:a16="http://schemas.microsoft.com/office/drawing/2014/main" id="{22C4E748-57BE-40ED-8B34-2DCBE1510AB5}"/>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6" name="Rectangle 5">
            <a:extLst>
              <a:ext uri="{FF2B5EF4-FFF2-40B4-BE49-F238E27FC236}">
                <a16:creationId xmlns:a16="http://schemas.microsoft.com/office/drawing/2014/main" id="{07278736-7000-7794-AD9F-02EA428A8955}"/>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 name="Straight Connector 6">
            <a:extLst>
              <a:ext uri="{FF2B5EF4-FFF2-40B4-BE49-F238E27FC236}">
                <a16:creationId xmlns:a16="http://schemas.microsoft.com/office/drawing/2014/main" id="{825061A6-8614-4D14-43B3-602062C26D07}"/>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
        <p:nvSpPr>
          <p:cNvPr id="13" name="Content Placeholder 7">
            <a:extLst>
              <a:ext uri="{FF2B5EF4-FFF2-40B4-BE49-F238E27FC236}">
                <a16:creationId xmlns:a16="http://schemas.microsoft.com/office/drawing/2014/main" id="{E7801DE8-C3CF-9144-CDD1-0AB1B6608189}"/>
              </a:ext>
            </a:extLst>
          </p:cNvPr>
          <p:cNvSpPr>
            <a:spLocks noGrp="1"/>
          </p:cNvSpPr>
          <p:nvPr>
            <p:ph sz="quarter" idx="10"/>
          </p:nvPr>
        </p:nvSpPr>
        <p:spPr>
          <a:xfrm>
            <a:off x="762159" y="20478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pic>
        <p:nvPicPr>
          <p:cNvPr id="8" name="Picture 7">
            <a:extLst>
              <a:ext uri="{FF2B5EF4-FFF2-40B4-BE49-F238E27FC236}">
                <a16:creationId xmlns:a16="http://schemas.microsoft.com/office/drawing/2014/main" id="{9BF6A91A-3AA8-29EE-F421-CCF64F608D4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428449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theme" Target="../theme/theme4.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9.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6.jpeg"/><Relationship Id="rId4" Type="http://schemas.openxmlformats.org/officeDocument/2006/relationships/slideLayout" Target="../slideLayouts/slideLayout6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3" name="Straight Connector 2">
            <a:extLst>
              <a:ext uri="{FF2B5EF4-FFF2-40B4-BE49-F238E27FC236}">
                <a16:creationId xmlns:a16="http://schemas.microsoft.com/office/drawing/2014/main" id="{1E8192EC-E360-6BC8-B157-1EF03376CF28}"/>
              </a:ext>
            </a:extLst>
          </p:cNvPr>
          <p:cNvCxnSpPr/>
          <p:nvPr userDrawn="1"/>
        </p:nvCxnSpPr>
        <p:spPr>
          <a:xfrm>
            <a:off x="1" y="67421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59006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FAACAD-3EAA-7728-6AE5-3C08AA421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1B5B57AE-6D7F-8018-2EED-83C7B3A1F6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0C3AB07-E1ED-43DB-AA9E-FDF68258F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F8645-CDCA-E242-A90F-C3AA47715EEB}" type="datetimeFigureOut">
              <a:rPr lang="fr-FR" smtClean="0"/>
              <a:t>26/11/2024</a:t>
            </a:fld>
            <a:endParaRPr lang="fr-FR"/>
          </a:p>
        </p:txBody>
      </p:sp>
      <p:sp>
        <p:nvSpPr>
          <p:cNvPr id="5" name="Footer Placeholder 4">
            <a:extLst>
              <a:ext uri="{FF2B5EF4-FFF2-40B4-BE49-F238E27FC236}">
                <a16:creationId xmlns:a16="http://schemas.microsoft.com/office/drawing/2014/main" id="{A252AB99-C21E-B460-89CE-617266A999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0E861118-6753-C189-2BEE-DF5C1BBB3F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51537-64D6-2E46-9D2D-8A1AF4A96E15}" type="slidenum">
              <a:rPr lang="fr-FR" smtClean="0"/>
              <a:t>‹#›</a:t>
            </a:fld>
            <a:endParaRPr lang="fr-FR"/>
          </a:p>
        </p:txBody>
      </p:sp>
    </p:spTree>
    <p:extLst>
      <p:ext uri="{BB962C8B-B14F-4D97-AF65-F5344CB8AC3E}">
        <p14:creationId xmlns:p14="http://schemas.microsoft.com/office/powerpoint/2010/main" val="34075089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75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84945" y="75691"/>
            <a:ext cx="3792220" cy="430887"/>
          </a:xfrm>
          <a:prstGeom prst="rect">
            <a:avLst/>
          </a:prstGeom>
        </p:spPr>
        <p:txBody>
          <a:bodyPr wrap="square" lIns="0" tIns="0" rIns="0" bIns="0">
            <a:spAutoFit/>
          </a:bodyPr>
          <a:lstStyle>
            <a:lvl1pPr>
              <a:defRPr sz="2800" b="1" i="0">
                <a:solidFill>
                  <a:srgbClr val="5F5D8E"/>
                </a:solidFill>
                <a:latin typeface="Arial"/>
                <a:cs typeface="Arial"/>
              </a:defRPr>
            </a:lvl1pPr>
          </a:lstStyle>
          <a:p>
            <a:endParaRPr/>
          </a:p>
        </p:txBody>
      </p:sp>
      <p:sp>
        <p:nvSpPr>
          <p:cNvPr id="3" name="Holder 3"/>
          <p:cNvSpPr>
            <a:spLocks noGrp="1"/>
          </p:cNvSpPr>
          <p:nvPr>
            <p:ph type="body" idx="1"/>
          </p:nvPr>
        </p:nvSpPr>
        <p:spPr>
          <a:xfrm>
            <a:off x="6437546" y="2413507"/>
            <a:ext cx="52730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11/26/24</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582159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 y="6197602"/>
            <a:ext cx="12211600" cy="67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Arial Narrow" panose="020B0606020202030204" pitchFamily="34" charset="0"/>
            </a:endParaRPr>
          </a:p>
        </p:txBody>
      </p:sp>
      <p:sp>
        <p:nvSpPr>
          <p:cNvPr id="2" name="Title Placeholder 1"/>
          <p:cNvSpPr>
            <a:spLocks noGrp="1"/>
          </p:cNvSpPr>
          <p:nvPr>
            <p:ph type="title"/>
          </p:nvPr>
        </p:nvSpPr>
        <p:spPr>
          <a:xfrm>
            <a:off x="290685" y="198707"/>
            <a:ext cx="9975273" cy="86440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3837" y="1261535"/>
            <a:ext cx="9975273" cy="41063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88108" y="6416578"/>
            <a:ext cx="867209" cy="331932"/>
          </a:xfrm>
          <a:prstGeom prst="rect">
            <a:avLst/>
          </a:prstGeom>
        </p:spPr>
        <p:txBody>
          <a:bodyPr vert="horz" lIns="91440" tIns="45720" rIns="91440" bIns="45720" rtlCol="0" anchor="t"/>
          <a:lstStyle>
            <a:lvl1pPr algn="r">
              <a:defRPr sz="1400">
                <a:solidFill>
                  <a:srgbClr val="FFFFFF"/>
                </a:solidFill>
                <a:latin typeface="Arial Narrow"/>
                <a:cs typeface="Arial Narrow"/>
              </a:defRPr>
            </a:lvl1pPr>
          </a:lstStyle>
          <a:p>
            <a:fld id="{F5F5C068-2898-E14D-AD4C-2E169F8393AC}" type="slidenum">
              <a:rPr lang="en-US" smtClean="0"/>
              <a:pPr/>
              <a:t>‹#›</a:t>
            </a:fld>
            <a:endParaRPr lang="en-US"/>
          </a:p>
        </p:txBody>
      </p:sp>
      <p:cxnSp>
        <p:nvCxnSpPr>
          <p:cNvPr id="9" name="Straight Connector 8"/>
          <p:cNvCxnSpPr/>
          <p:nvPr userDrawn="1"/>
        </p:nvCxnSpPr>
        <p:spPr>
          <a:xfrm>
            <a:off x="434956" y="1083880"/>
            <a:ext cx="11471347" cy="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343838" y="6372974"/>
            <a:ext cx="1291852" cy="314973"/>
          </a:xfrm>
          <a:prstGeom prst="rect">
            <a:avLst/>
          </a:prstGeom>
        </p:spPr>
      </p:pic>
      <p:sp>
        <p:nvSpPr>
          <p:cNvPr id="11" name="Footer Placeholder 4"/>
          <p:cNvSpPr>
            <a:spLocks noGrp="1"/>
          </p:cNvSpPr>
          <p:nvPr>
            <p:ph type="ftr" sz="quarter" idx="3"/>
          </p:nvPr>
        </p:nvSpPr>
        <p:spPr>
          <a:xfrm>
            <a:off x="2723405" y="6499388"/>
            <a:ext cx="8707033" cy="169335"/>
          </a:xfrm>
          <a:prstGeom prst="rect">
            <a:avLst/>
          </a:prstGeom>
        </p:spPr>
        <p:txBody>
          <a:bodyPr/>
          <a:lstStyle>
            <a:lvl1pPr>
              <a:defRPr sz="1000">
                <a:latin typeface="Arial Narrow" panose="020B0606020202030204" pitchFamily="34" charset="0"/>
              </a:defRPr>
            </a:lvl1pPr>
          </a:lstStyle>
          <a:p>
            <a:endParaRPr lang="en-US" dirty="0">
              <a:solidFill>
                <a:prstClr val="white"/>
              </a:solidFill>
            </a:endParaRPr>
          </a:p>
        </p:txBody>
      </p:sp>
    </p:spTree>
    <p:extLst>
      <p:ext uri="{BB962C8B-B14F-4D97-AF65-F5344CB8AC3E}">
        <p14:creationId xmlns:p14="http://schemas.microsoft.com/office/powerpoint/2010/main" val="14917984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Lst>
  <p:hf hdr="0" ftr="0" dt="0"/>
  <p:txStyles>
    <p:titleStyle>
      <a:lvl1pPr algn="l" defTabSz="609585" rtl="0" eaLnBrk="1" latinLnBrk="0" hangingPunct="1">
        <a:spcBef>
          <a:spcPct val="0"/>
        </a:spcBef>
        <a:buNone/>
        <a:defRPr sz="2400" b="1" i="0" kern="1200" cap="all">
          <a:solidFill>
            <a:schemeClr val="accent1"/>
          </a:solidFill>
          <a:latin typeface="Arial" panose="020B0604020202020204" pitchFamily="34" charset="0"/>
          <a:ea typeface="+mj-ea"/>
          <a:cs typeface="Arial" panose="020B0604020202020204" pitchFamily="34" charset="0"/>
        </a:defRPr>
      </a:lvl1pPr>
    </p:titleStyle>
    <p:bodyStyle>
      <a:lvl1pPr marL="243834" indent="-243834" algn="l" defTabSz="609585" rtl="0" eaLnBrk="1" latinLnBrk="0" hangingPunct="1">
        <a:spcBef>
          <a:spcPct val="20000"/>
        </a:spcBef>
        <a:buClr>
          <a:schemeClr val="accent2"/>
        </a:buClr>
        <a:buSzPct val="65000"/>
        <a:buFont typeface="Arial"/>
        <a:buChar char="•"/>
        <a:defRPr sz="2667" b="0" i="0" kern="1200">
          <a:solidFill>
            <a:schemeClr val="tx1"/>
          </a:solidFill>
          <a:latin typeface="Arial Narrow"/>
          <a:ea typeface="+mn-ea"/>
          <a:cs typeface="Arial Narrow"/>
        </a:defRPr>
      </a:lvl1pPr>
      <a:lvl2pPr marL="621776" indent="-243834" algn="l" defTabSz="609585" rtl="0" eaLnBrk="1" latinLnBrk="0" hangingPunct="1">
        <a:spcBef>
          <a:spcPct val="20000"/>
        </a:spcBef>
        <a:buClr>
          <a:schemeClr val="accent2"/>
        </a:buClr>
        <a:buSzPct val="65000"/>
        <a:buFont typeface="Arial"/>
        <a:buChar char="•"/>
        <a:defRPr sz="2400" b="0" i="0" kern="1200">
          <a:solidFill>
            <a:schemeClr val="tx1"/>
          </a:solidFill>
          <a:latin typeface="Arial Narrow"/>
          <a:ea typeface="+mn-ea"/>
          <a:cs typeface="Arial Narrow"/>
        </a:defRPr>
      </a:lvl2pPr>
      <a:lvl3pPr marL="1158211" indent="-182875" algn="l" defTabSz="609585" rtl="0" eaLnBrk="1" latinLnBrk="0" hangingPunct="1">
        <a:spcBef>
          <a:spcPct val="20000"/>
        </a:spcBef>
        <a:buClr>
          <a:schemeClr val="accent2"/>
        </a:buClr>
        <a:buSzPct val="65000"/>
        <a:buFont typeface="Arial"/>
        <a:buChar char="•"/>
        <a:defRPr sz="2133" b="0" i="0" kern="1200">
          <a:solidFill>
            <a:schemeClr val="tx1"/>
          </a:solidFill>
          <a:latin typeface="Arial Narrow"/>
          <a:ea typeface="+mn-ea"/>
          <a:cs typeface="Arial Narrow"/>
        </a:defRPr>
      </a:lvl3pPr>
      <a:lvl4pPr marL="1645879" indent="-182875" algn="l" defTabSz="609585" rtl="0" eaLnBrk="1" latinLnBrk="0" hangingPunct="1">
        <a:spcBef>
          <a:spcPct val="20000"/>
        </a:spcBef>
        <a:buClr>
          <a:schemeClr val="accent2"/>
        </a:buClr>
        <a:buSzPct val="65000"/>
        <a:buFont typeface="Arial"/>
        <a:buChar char="•"/>
        <a:defRPr sz="1867" b="0" i="0" kern="1200">
          <a:solidFill>
            <a:schemeClr val="tx1"/>
          </a:solidFill>
          <a:latin typeface="Arial Narrow"/>
          <a:ea typeface="+mn-ea"/>
          <a:cs typeface="Arial Narrow"/>
        </a:defRPr>
      </a:lvl4pPr>
      <a:lvl5pPr marL="2133547" indent="-182875" algn="l" defTabSz="609585" rtl="0" eaLnBrk="1" latinLnBrk="0" hangingPunct="1">
        <a:spcBef>
          <a:spcPct val="20000"/>
        </a:spcBef>
        <a:buClr>
          <a:schemeClr val="accent2"/>
        </a:buClr>
        <a:buSzPct val="65000"/>
        <a:buFont typeface="Arial"/>
        <a:buChar char="•"/>
        <a:defRPr sz="1600" b="0" i="0" kern="1200">
          <a:solidFill>
            <a:schemeClr val="tx1"/>
          </a:solidFill>
          <a:latin typeface="Arial Narrow"/>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CD5F7F0-73D4-4FB2-82F7-8A727A8AEA96}"/>
              </a:ext>
            </a:extLst>
          </p:cNvPr>
          <p:cNvSpPr txBox="1">
            <a:spLocks/>
          </p:cNvSpPr>
          <p:nvPr userDrawn="1"/>
        </p:nvSpPr>
        <p:spPr>
          <a:xfrm>
            <a:off x="371477" y="11862"/>
            <a:ext cx="11452225" cy="886119"/>
          </a:xfrm>
          <a:prstGeom prst="rect">
            <a:avLst/>
          </a:prstGeom>
        </p:spPr>
        <p:txBody>
          <a:bodyPr vert="horz" lIns="0" tIns="0" rIns="0" bIns="0" rtlCol="0" anchor="ctr">
            <a:noAutofit/>
          </a:bodyPr>
          <a:lstStyle>
            <a:lvl1pPr algn="l" defTabSz="914377" rtl="0" eaLnBrk="1" latinLnBrk="0" hangingPunct="1">
              <a:lnSpc>
                <a:spcPct val="90000"/>
              </a:lnSpc>
              <a:spcBef>
                <a:spcPct val="0"/>
              </a:spcBef>
              <a:buNone/>
              <a:defRPr sz="2800" b="1" kern="1200" baseline="0">
                <a:solidFill>
                  <a:schemeClr val="accent1"/>
                </a:solidFill>
                <a:latin typeface="Arial Narrow" panose="020B0606020202030204" pitchFamily="34" charset="0"/>
                <a:ea typeface="Verdana" panose="020B0604030504040204" pitchFamily="34" charset="0"/>
                <a:cs typeface="Arial Narrow" panose="020B0606020202030204" pitchFamily="34" charset="0"/>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622C5D"/>
                </a:solidFill>
                <a:effectLst/>
                <a:uLnTx/>
                <a:uFillTx/>
                <a:latin typeface="Arial Narrow" panose="020B0606020202030204" pitchFamily="34" charset="0"/>
                <a:ea typeface="Verdana" panose="020B0604030504040204" pitchFamily="34" charset="0"/>
              </a:rPr>
              <a:t>Click to edit Master title style</a:t>
            </a:r>
            <a:endParaRPr kumimoji="0" lang="en-GB" sz="2400" b="1" i="0" u="none" strike="noStrike" kern="1200" cap="none" spc="0" normalizeH="0" baseline="0" noProof="0">
              <a:ln>
                <a:noFill/>
              </a:ln>
              <a:solidFill>
                <a:srgbClr val="622C5D"/>
              </a:solidFill>
              <a:effectLst/>
              <a:uLnTx/>
              <a:uFillTx/>
              <a:latin typeface="Arial Narrow" panose="020B0606020202030204" pitchFamily="34" charset="0"/>
              <a:ea typeface="Verdana" panose="020B0604030504040204" pitchFamily="34" charset="0"/>
            </a:endParaRPr>
          </a:p>
        </p:txBody>
      </p:sp>
      <p:sp>
        <p:nvSpPr>
          <p:cNvPr id="9" name="Graphic 7">
            <a:extLst>
              <a:ext uri="{FF2B5EF4-FFF2-40B4-BE49-F238E27FC236}">
                <a16:creationId xmlns:a16="http://schemas.microsoft.com/office/drawing/2014/main" id="{4CC02DB3-04B0-4EA8-853F-E165CE6C8A0C}"/>
              </a:ext>
            </a:extLst>
          </p:cNvPr>
          <p:cNvSpPr/>
          <p:nvPr userDrawn="1"/>
        </p:nvSpPr>
        <p:spPr>
          <a:xfrm>
            <a:off x="2" y="808422"/>
            <a:ext cx="11839575" cy="212367"/>
          </a:xfrm>
          <a:custGeom>
            <a:avLst/>
            <a:gdLst>
              <a:gd name="connsiteX0" fmla="*/ 11772542 w 11884996"/>
              <a:gd name="connsiteY0" fmla="*/ 14 h 213181"/>
              <a:gd name="connsiteX1" fmla="*/ 11542970 w 11884996"/>
              <a:gd name="connsiteY1" fmla="*/ 89017 h 213181"/>
              <a:gd name="connsiteX2" fmla="*/ 11542970 w 11884996"/>
              <a:gd name="connsiteY2" fmla="*/ 89017 h 213181"/>
              <a:gd name="connsiteX3" fmla="*/ 11534841 w 11884996"/>
              <a:gd name="connsiteY3" fmla="*/ 89017 h 213181"/>
              <a:gd name="connsiteX4" fmla="*/ 11532177 w 11884996"/>
              <a:gd name="connsiteY4" fmla="*/ 89017 h 213181"/>
              <a:gd name="connsiteX5" fmla="*/ 11532177 w 11884996"/>
              <a:gd name="connsiteY5" fmla="*/ 89017 h 213181"/>
              <a:gd name="connsiteX6" fmla="*/ 0 w 11884996"/>
              <a:gd name="connsiteY6" fmla="*/ 89017 h 213181"/>
              <a:gd name="connsiteX7" fmla="*/ 0 w 11884996"/>
              <a:gd name="connsiteY7" fmla="*/ 130854 h 213181"/>
              <a:gd name="connsiteX8" fmla="*/ 11532177 w 11884996"/>
              <a:gd name="connsiteY8" fmla="*/ 130854 h 213181"/>
              <a:gd name="connsiteX9" fmla="*/ 11532177 w 11884996"/>
              <a:gd name="connsiteY9" fmla="*/ 130854 h 213181"/>
              <a:gd name="connsiteX10" fmla="*/ 11541903 w 11884996"/>
              <a:gd name="connsiteY10" fmla="*/ 130988 h 213181"/>
              <a:gd name="connsiteX11" fmla="*/ 11767879 w 11884996"/>
              <a:gd name="connsiteY11" fmla="*/ 226120 h 213181"/>
              <a:gd name="connsiteX12" fmla="*/ 11886062 w 11884996"/>
              <a:gd name="connsiteY12" fmla="*/ 113134 h 213181"/>
              <a:gd name="connsiteX13" fmla="*/ 11772542 w 11884996"/>
              <a:gd name="connsiteY13" fmla="*/ 14 h 21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4996" h="213181">
                <a:moveTo>
                  <a:pt x="11772542" y="14"/>
                </a:moveTo>
                <a:cubicBezTo>
                  <a:pt x="11672745" y="-1318"/>
                  <a:pt x="11671146" y="90217"/>
                  <a:pt x="11542970" y="89017"/>
                </a:cubicBezTo>
                <a:lnTo>
                  <a:pt x="11542970" y="89017"/>
                </a:lnTo>
                <a:lnTo>
                  <a:pt x="11534841" y="89017"/>
                </a:lnTo>
                <a:lnTo>
                  <a:pt x="11532177" y="89017"/>
                </a:lnTo>
                <a:lnTo>
                  <a:pt x="11532177" y="89017"/>
                </a:lnTo>
                <a:lnTo>
                  <a:pt x="0" y="89017"/>
                </a:lnTo>
                <a:lnTo>
                  <a:pt x="0" y="130854"/>
                </a:lnTo>
                <a:lnTo>
                  <a:pt x="11532177" y="130854"/>
                </a:lnTo>
                <a:lnTo>
                  <a:pt x="11532177" y="130854"/>
                </a:lnTo>
                <a:lnTo>
                  <a:pt x="11541903" y="130988"/>
                </a:lnTo>
                <a:cubicBezTo>
                  <a:pt x="11670746" y="132720"/>
                  <a:pt x="11669414" y="224787"/>
                  <a:pt x="11767879" y="226120"/>
                </a:cubicBezTo>
                <a:cubicBezTo>
                  <a:pt x="11832366" y="226919"/>
                  <a:pt x="11885929" y="176555"/>
                  <a:pt x="11886062" y="113134"/>
                </a:cubicBezTo>
                <a:cubicBezTo>
                  <a:pt x="11885929" y="51311"/>
                  <a:pt x="11835431" y="814"/>
                  <a:pt x="11772542" y="14"/>
                </a:cubicBezTo>
                <a:close/>
              </a:path>
            </a:pathLst>
          </a:custGeom>
          <a:gradFill flip="none" rotWithShape="1">
            <a:gsLst>
              <a:gs pos="100000">
                <a:schemeClr val="accent1"/>
              </a:gs>
              <a:gs pos="0">
                <a:schemeClr val="accent2"/>
              </a:gs>
            </a:gsLst>
            <a:lin ang="10800000" scaled="1"/>
            <a:tileRect/>
          </a:gradFill>
          <a:ln w="1323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p:txBody>
      </p:sp>
      <p:sp>
        <p:nvSpPr>
          <p:cNvPr id="10" name="Text Placeholder 2">
            <a:extLst>
              <a:ext uri="{FF2B5EF4-FFF2-40B4-BE49-F238E27FC236}">
                <a16:creationId xmlns:a16="http://schemas.microsoft.com/office/drawing/2014/main" id="{67CB0E8E-6303-4303-AA64-275E589AF940}"/>
              </a:ext>
            </a:extLst>
          </p:cNvPr>
          <p:cNvSpPr txBox="1">
            <a:spLocks/>
          </p:cNvSpPr>
          <p:nvPr userDrawn="1"/>
        </p:nvSpPr>
        <p:spPr>
          <a:xfrm>
            <a:off x="358775" y="1059915"/>
            <a:ext cx="11461751" cy="4619135"/>
          </a:xfrm>
          <a:prstGeom prst="rect">
            <a:avLst/>
          </a:prstGeom>
        </p:spPr>
        <p:txBody>
          <a:bodyPr vert="horz" lIns="0" tIns="0" rIns="0" bIns="0" rtlCol="0">
            <a:noAutofit/>
          </a:bodyPr>
          <a:lstStyle>
            <a:lvl1pPr marL="288000" indent="-288000" algn="l" defTabSz="914377" rtl="0" eaLnBrk="1" latinLnBrk="0" hangingPunct="1">
              <a:lnSpc>
                <a:spcPct val="100000"/>
              </a:lnSpc>
              <a:spcBef>
                <a:spcPts val="100"/>
              </a:spcBef>
              <a:spcAft>
                <a:spcPts val="600"/>
              </a:spcAft>
              <a:buClr>
                <a:schemeClr val="accent2"/>
              </a:buClr>
              <a:buSzPct val="100000"/>
              <a:buFont typeface="Wingdings" panose="05000000000000000000" pitchFamily="2" charset="2"/>
              <a:buChar char=""/>
              <a:defRPr sz="2000" kern="1200">
                <a:solidFill>
                  <a:schemeClr val="tx1"/>
                </a:solidFill>
                <a:latin typeface="Arial Narrow" panose="020B0606020202030204" pitchFamily="34" charset="0"/>
                <a:ea typeface="Verdana" panose="020B0604030504040204" pitchFamily="34" charset="0"/>
                <a:cs typeface="Arial Narrow" panose="020B0606020202030204" pitchFamily="34" charset="0"/>
              </a:defRPr>
            </a:lvl1pPr>
            <a:lvl2pPr marL="594000" indent="-288000" algn="l" defTabSz="914377" rtl="0" eaLnBrk="1" latinLnBrk="0" hangingPunct="1">
              <a:lnSpc>
                <a:spcPct val="100000"/>
              </a:lnSpc>
              <a:spcBef>
                <a:spcPts val="0"/>
              </a:spcBef>
              <a:spcAft>
                <a:spcPts val="600"/>
              </a:spcAft>
              <a:buClr>
                <a:schemeClr val="accent2"/>
              </a:buClr>
              <a:buSzPct val="100000"/>
              <a:buFont typeface="Arial" panose="020B0604020202020204" pitchFamily="34" charset="0"/>
              <a:buChar char="–"/>
              <a:defRPr sz="1800" kern="1200">
                <a:solidFill>
                  <a:schemeClr val="tx1"/>
                </a:solidFill>
                <a:latin typeface="Arial Narrow" panose="020B0606020202030204" pitchFamily="34" charset="0"/>
                <a:ea typeface="Verdana" panose="020B0604030504040204" pitchFamily="34" charset="0"/>
                <a:cs typeface="Arial Narrow" panose="020B0606020202030204" pitchFamily="34" charset="0"/>
              </a:defRPr>
            </a:lvl2pPr>
            <a:lvl3pPr marL="874800" indent="-288000" algn="l" defTabSz="914377" rtl="0" eaLnBrk="1" latinLnBrk="0" hangingPunct="1">
              <a:lnSpc>
                <a:spcPct val="100000"/>
              </a:lnSpc>
              <a:spcBef>
                <a:spcPts val="0"/>
              </a:spcBef>
              <a:spcAft>
                <a:spcPts val="600"/>
              </a:spcAft>
              <a:buClr>
                <a:schemeClr val="accent2"/>
              </a:buClr>
              <a:buSzPct val="100000"/>
              <a:buFont typeface="Wingdings" panose="05000000000000000000" pitchFamily="2" charset="2"/>
              <a:buChar char="§"/>
              <a:defRPr sz="1600" kern="1200">
                <a:solidFill>
                  <a:schemeClr val="tx1"/>
                </a:solidFill>
                <a:latin typeface="Arial Narrow" panose="020B0606020202030204" pitchFamily="34" charset="0"/>
                <a:ea typeface="Verdana" panose="020B0604030504040204" pitchFamily="34" charset="0"/>
                <a:cs typeface="Arial Narrow" panose="020B0606020202030204" pitchFamily="34" charset="0"/>
              </a:defRPr>
            </a:lvl3pPr>
            <a:lvl4pPr marL="715963" indent="-179388" algn="l" defTabSz="914377" rtl="0" eaLnBrk="1" latinLnBrk="0" hangingPunct="1">
              <a:lnSpc>
                <a:spcPct val="100000"/>
              </a:lnSpc>
              <a:spcBef>
                <a:spcPts val="0"/>
              </a:spcBef>
              <a:spcAft>
                <a:spcPts val="600"/>
              </a:spcAft>
              <a:buClr>
                <a:schemeClr val="accent2"/>
              </a:buClr>
              <a:buSzPct val="100000"/>
              <a:buFont typeface="Arial" panose="020B0604020202020204" pitchFamily="34" charset="0"/>
              <a:buChar char="•"/>
              <a:defRPr sz="1400" kern="1200">
                <a:solidFill>
                  <a:schemeClr val="tx1"/>
                </a:solidFill>
                <a:latin typeface="+mj-lt"/>
                <a:ea typeface="Verdana" panose="020B0604030504040204" pitchFamily="34" charset="0"/>
                <a:cs typeface="Verdana" panose="020B0604030504040204" pitchFamily="34" charset="0"/>
              </a:defRPr>
            </a:lvl4pPr>
            <a:lvl5pPr marL="895350" indent="-179388" algn="l" defTabSz="914377" rtl="0" eaLnBrk="1" latinLnBrk="0" hangingPunct="1">
              <a:lnSpc>
                <a:spcPct val="100000"/>
              </a:lnSpc>
              <a:spcBef>
                <a:spcPts val="0"/>
              </a:spcBef>
              <a:spcAft>
                <a:spcPts val="600"/>
              </a:spcAft>
              <a:buClr>
                <a:schemeClr val="accent2"/>
              </a:buClr>
              <a:buSzPct val="100000"/>
              <a:buFont typeface="Arial" panose="020B0604020202020204" pitchFamily="34" charset="0"/>
              <a:buChar char="•"/>
              <a:defRPr sz="1400" kern="1200">
                <a:solidFill>
                  <a:schemeClr val="tx1"/>
                </a:solidFill>
                <a:latin typeface="+mj-lt"/>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993" marR="0" lvl="0" indent="-287993" algn="l" defTabSz="914354" rtl="0" eaLnBrk="1" fontAlgn="auto" latinLnBrk="0" hangingPunct="1">
              <a:lnSpc>
                <a:spcPct val="100000"/>
              </a:lnSpc>
              <a:spcBef>
                <a:spcPts val="100"/>
              </a:spcBef>
              <a:spcAft>
                <a:spcPts val="600"/>
              </a:spcAft>
              <a:buClr>
                <a:srgbClr val="C33087"/>
              </a:buClr>
              <a:buSzPct val="100000"/>
              <a:buFont typeface="Wingdings" panose="05000000000000000000" pitchFamily="2" charset="2"/>
              <a:buChar char=""/>
              <a:tabLst/>
              <a:defRPr/>
            </a:pPr>
            <a:r>
              <a:rPr kumimoji="0" lang="en-US" sz="2000" b="0" i="0" u="none" strike="noStrike" kern="1200" cap="none" spc="0" normalizeH="0" baseline="0" noProof="0">
                <a:ln>
                  <a:noFill/>
                </a:ln>
                <a:solidFill>
                  <a:srgbClr val="595959"/>
                </a:solidFill>
                <a:effectLst/>
                <a:uLnTx/>
                <a:uFillTx/>
                <a:latin typeface="Arial Narrow" panose="020B0606020202030204" pitchFamily="34" charset="0"/>
                <a:ea typeface="Verdana" panose="020B0604030504040204" pitchFamily="34" charset="0"/>
              </a:rPr>
              <a:t>Edit Master text styles</a:t>
            </a:r>
          </a:p>
          <a:p>
            <a:pPr marL="593985" marR="0" lvl="1" indent="-287993" algn="l" defTabSz="914354" rtl="0" eaLnBrk="1" fontAlgn="auto" latinLnBrk="0" hangingPunct="1">
              <a:lnSpc>
                <a:spcPct val="100000"/>
              </a:lnSpc>
              <a:spcBef>
                <a:spcPts val="0"/>
              </a:spcBef>
              <a:spcAft>
                <a:spcPts val="600"/>
              </a:spcAft>
              <a:buClr>
                <a:srgbClr val="C33087"/>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595959"/>
                </a:solidFill>
                <a:effectLst/>
                <a:uLnTx/>
                <a:uFillTx/>
                <a:latin typeface="Arial Narrow" panose="020B0606020202030204" pitchFamily="34" charset="0"/>
                <a:ea typeface="Verdana" panose="020B0604030504040204" pitchFamily="34" charset="0"/>
              </a:rPr>
              <a:t>Second level</a:t>
            </a:r>
          </a:p>
          <a:p>
            <a:pPr marL="874778" marR="0" lvl="2" indent="-287993" algn="l" defTabSz="914354" rtl="0" eaLnBrk="1" fontAlgn="auto" latinLnBrk="0" hangingPunct="1">
              <a:lnSpc>
                <a:spcPct val="100000"/>
              </a:lnSpc>
              <a:spcBef>
                <a:spcPts val="0"/>
              </a:spcBef>
              <a:spcAft>
                <a:spcPts val="600"/>
              </a:spcAft>
              <a:buClr>
                <a:srgbClr val="C33087"/>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595959"/>
                </a:solidFill>
                <a:effectLst/>
                <a:uLnTx/>
                <a:uFillTx/>
                <a:latin typeface="Arial Narrow" panose="020B0606020202030204" pitchFamily="34" charset="0"/>
                <a:ea typeface="Verdana" panose="020B0604030504040204" pitchFamily="34" charset="0"/>
              </a:rPr>
              <a:t>Third level</a:t>
            </a:r>
          </a:p>
        </p:txBody>
      </p:sp>
      <p:pic>
        <p:nvPicPr>
          <p:cNvPr id="11" name="Picture 10">
            <a:extLst>
              <a:ext uri="{FF2B5EF4-FFF2-40B4-BE49-F238E27FC236}">
                <a16:creationId xmlns:a16="http://schemas.microsoft.com/office/drawing/2014/main" id="{70177257-728A-4D30-8A13-DA9F1A49FF06}"/>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1186" y="6705601"/>
            <a:ext cx="12189631" cy="152400"/>
          </a:xfrm>
          <a:prstGeom prst="rect">
            <a:avLst/>
          </a:prstGeom>
        </p:spPr>
      </p:pic>
    </p:spTree>
    <p:extLst>
      <p:ext uri="{BB962C8B-B14F-4D97-AF65-F5344CB8AC3E}">
        <p14:creationId xmlns:p14="http://schemas.microsoft.com/office/powerpoint/2010/main" val="207273391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5" r:id="rId8"/>
  </p:sldLayoutIdLst>
  <p:hf hdr="0" ftr="0" dt="0"/>
  <p:txStyles>
    <p:titleStyle>
      <a:lvl1pPr algn="l" defTabSz="914354" rtl="0" eaLnBrk="1" latinLnBrk="0" hangingPunct="1">
        <a:lnSpc>
          <a:spcPct val="90000"/>
        </a:lnSpc>
        <a:spcBef>
          <a:spcPct val="0"/>
        </a:spcBef>
        <a:buNone/>
        <a:defRPr sz="2800" b="1" kern="1200" baseline="0">
          <a:solidFill>
            <a:schemeClr val="accent1"/>
          </a:solidFill>
          <a:latin typeface="Arial Narrow" panose="020B0606020202030204" pitchFamily="34" charset="0"/>
          <a:ea typeface="Verdana" panose="020B0604030504040204" pitchFamily="34" charset="0"/>
          <a:cs typeface="Arial Narrow" panose="020B0606020202030204" pitchFamily="34" charset="0"/>
        </a:defRPr>
      </a:lvl1pPr>
    </p:titleStyle>
    <p:bodyStyle>
      <a:lvl1pPr marL="287993" indent="-287993" algn="l" defTabSz="914354" rtl="0" eaLnBrk="1" latinLnBrk="0" hangingPunct="1">
        <a:lnSpc>
          <a:spcPct val="100000"/>
        </a:lnSpc>
        <a:spcBef>
          <a:spcPts val="100"/>
        </a:spcBef>
        <a:spcAft>
          <a:spcPts val="600"/>
        </a:spcAft>
        <a:buClr>
          <a:schemeClr val="accent2"/>
        </a:buClr>
        <a:buSzPct val="100000"/>
        <a:buFont typeface="Wingdings" panose="05000000000000000000" pitchFamily="2" charset="2"/>
        <a:buChar char=""/>
        <a:defRPr sz="2000" kern="1200">
          <a:solidFill>
            <a:schemeClr val="tx1"/>
          </a:solidFill>
          <a:latin typeface="Arial Narrow" panose="020B0606020202030204" pitchFamily="34" charset="0"/>
          <a:ea typeface="Verdana" panose="020B0604030504040204" pitchFamily="34" charset="0"/>
          <a:cs typeface="Arial Narrow" panose="020B0606020202030204" pitchFamily="34" charset="0"/>
        </a:defRPr>
      </a:lvl1pPr>
      <a:lvl2pPr marL="593985" indent="-287993" algn="l" defTabSz="914354" rtl="0" eaLnBrk="1" latinLnBrk="0" hangingPunct="1">
        <a:lnSpc>
          <a:spcPct val="100000"/>
        </a:lnSpc>
        <a:spcBef>
          <a:spcPts val="0"/>
        </a:spcBef>
        <a:spcAft>
          <a:spcPts val="600"/>
        </a:spcAft>
        <a:buClr>
          <a:schemeClr val="accent2"/>
        </a:buClr>
        <a:buSzPct val="100000"/>
        <a:buFont typeface="Arial" panose="020B0604020202020204" pitchFamily="34" charset="0"/>
        <a:buChar char="–"/>
        <a:defRPr sz="1800" kern="1200">
          <a:solidFill>
            <a:schemeClr val="tx1"/>
          </a:solidFill>
          <a:latin typeface="Arial Narrow" panose="020B0606020202030204" pitchFamily="34" charset="0"/>
          <a:ea typeface="Verdana" panose="020B0604030504040204" pitchFamily="34" charset="0"/>
          <a:cs typeface="Arial Narrow" panose="020B0606020202030204" pitchFamily="34" charset="0"/>
        </a:defRPr>
      </a:lvl2pPr>
      <a:lvl3pPr marL="874778" indent="-287993" algn="l" defTabSz="914354" rtl="0" eaLnBrk="1" latinLnBrk="0" hangingPunct="1">
        <a:lnSpc>
          <a:spcPct val="100000"/>
        </a:lnSpc>
        <a:spcBef>
          <a:spcPts val="0"/>
        </a:spcBef>
        <a:spcAft>
          <a:spcPts val="600"/>
        </a:spcAft>
        <a:buClr>
          <a:schemeClr val="accent2"/>
        </a:buClr>
        <a:buSzPct val="100000"/>
        <a:buFont typeface="Wingdings" panose="05000000000000000000" pitchFamily="2" charset="2"/>
        <a:buChar char="§"/>
        <a:defRPr sz="1600" kern="1200">
          <a:solidFill>
            <a:schemeClr val="tx1"/>
          </a:solidFill>
          <a:latin typeface="Arial Narrow" panose="020B0606020202030204" pitchFamily="34" charset="0"/>
          <a:ea typeface="Verdana" panose="020B0604030504040204" pitchFamily="34" charset="0"/>
          <a:cs typeface="Arial Narrow" panose="020B0606020202030204" pitchFamily="34" charset="0"/>
        </a:defRPr>
      </a:lvl3pPr>
      <a:lvl4pPr marL="715945" indent="-179384" algn="l" defTabSz="914354" rtl="0" eaLnBrk="1" latinLnBrk="0" hangingPunct="1">
        <a:lnSpc>
          <a:spcPct val="100000"/>
        </a:lnSpc>
        <a:spcBef>
          <a:spcPts val="0"/>
        </a:spcBef>
        <a:spcAft>
          <a:spcPts val="600"/>
        </a:spcAft>
        <a:buClr>
          <a:schemeClr val="accent2"/>
        </a:buClr>
        <a:buSzPct val="100000"/>
        <a:buFont typeface="Arial" panose="020B0604020202020204" pitchFamily="34" charset="0"/>
        <a:buChar char="•"/>
        <a:defRPr sz="1400" kern="1200">
          <a:solidFill>
            <a:schemeClr val="tx1"/>
          </a:solidFill>
          <a:latin typeface="+mj-lt"/>
          <a:ea typeface="Verdana" panose="020B0604030504040204" pitchFamily="34" charset="0"/>
          <a:cs typeface="Verdana" panose="020B0604030504040204" pitchFamily="34" charset="0"/>
        </a:defRPr>
      </a:lvl4pPr>
      <a:lvl5pPr marL="895328" indent="-179384" algn="l" defTabSz="914354" rtl="0" eaLnBrk="1" latinLnBrk="0" hangingPunct="1">
        <a:lnSpc>
          <a:spcPct val="100000"/>
        </a:lnSpc>
        <a:spcBef>
          <a:spcPts val="0"/>
        </a:spcBef>
        <a:spcAft>
          <a:spcPts val="600"/>
        </a:spcAft>
        <a:buClr>
          <a:schemeClr val="accent2"/>
        </a:buClr>
        <a:buSzPct val="100000"/>
        <a:buFont typeface="Arial" panose="020B0604020202020204" pitchFamily="34" charset="0"/>
        <a:buChar char="•"/>
        <a:defRPr sz="1400" kern="1200">
          <a:solidFill>
            <a:schemeClr val="tx1"/>
          </a:solidFill>
          <a:latin typeface="+mj-lt"/>
          <a:ea typeface="Verdana" panose="020B0604030504040204" pitchFamily="34" charset="0"/>
          <a:cs typeface="Verdana" panose="020B060403050404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34">
          <p15:clr>
            <a:srgbClr val="F26B43"/>
          </p15:clr>
        </p15:guide>
        <p15:guide id="3" pos="7446">
          <p15:clr>
            <a:srgbClr val="F26B43"/>
          </p15:clr>
        </p15:guide>
        <p15:guide id="4" orient="horz" pos="4156">
          <p15:clr>
            <a:srgbClr val="F26B43"/>
          </p15:clr>
        </p15:guide>
        <p15:guide id="5" orient="horz" pos="709">
          <p15:clr>
            <a:srgbClr val="F26B43"/>
          </p15:clr>
        </p15:guide>
        <p15:guide id="6" orient="horz" pos="346">
          <p15:clr>
            <a:srgbClr val="F26B43"/>
          </p15:clr>
        </p15:guide>
        <p15:guide id="7" orient="horz" pos="57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9.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5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6.png"/><Relationship Id="rId7" Type="http://schemas.openxmlformats.org/officeDocument/2006/relationships/diagramColors" Target="../diagrams/colors3.xml"/><Relationship Id="rId2" Type="http://schemas.openxmlformats.org/officeDocument/2006/relationships/notesSlide" Target="../notesSlides/notesSlide24.xml"/><Relationship Id="rId1" Type="http://schemas.openxmlformats.org/officeDocument/2006/relationships/slideLayout" Target="../slideLayouts/slideLayout5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5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5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5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New Technologies Aim to Improve Ovarian Cancer Detection">
            <a:extLst>
              <a:ext uri="{FF2B5EF4-FFF2-40B4-BE49-F238E27FC236}">
                <a16:creationId xmlns:a16="http://schemas.microsoft.com/office/drawing/2014/main" id="{90E5590E-2843-5133-3710-BE20D58F076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23488" y="174578"/>
            <a:ext cx="8668512" cy="6857990"/>
          </a:xfrm>
          <a:prstGeom prst="rect">
            <a:avLst/>
          </a:prstGeom>
          <a:solidFill>
            <a:srgbClr val="FFFFFF"/>
          </a:solidFill>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2B27DF-335B-F2A5-BA6E-253FA5DC2836}"/>
              </a:ext>
            </a:extLst>
          </p:cNvPr>
          <p:cNvSpPr>
            <a:spLocks noGrp="1"/>
          </p:cNvSpPr>
          <p:nvPr>
            <p:ph type="ctrTitle"/>
          </p:nvPr>
        </p:nvSpPr>
        <p:spPr>
          <a:xfrm>
            <a:off x="477981" y="1122363"/>
            <a:ext cx="4023360" cy="3204134"/>
          </a:xfrm>
        </p:spPr>
        <p:txBody>
          <a:bodyPr anchor="b">
            <a:normAutofit fontScale="90000"/>
          </a:bodyPr>
          <a:lstStyle/>
          <a:p>
            <a:r>
              <a:rPr lang="en-US" sz="4400" b="1" dirty="0">
                <a:solidFill>
                  <a:srgbClr val="C00000"/>
                </a:solidFill>
              </a:rPr>
              <a:t>Immunotherapy and ADCs in Ovarian cancer : How far are we from clinical application ? </a:t>
            </a:r>
            <a:endParaRPr lang="fr-FR" sz="4400" b="1" dirty="0"/>
          </a:p>
        </p:txBody>
      </p:sp>
      <p:sp>
        <p:nvSpPr>
          <p:cNvPr id="3" name="Subtitle 2">
            <a:extLst>
              <a:ext uri="{FF2B5EF4-FFF2-40B4-BE49-F238E27FC236}">
                <a16:creationId xmlns:a16="http://schemas.microsoft.com/office/drawing/2014/main" id="{7839F2D6-B6F7-D026-5106-973656A34E0F}"/>
              </a:ext>
            </a:extLst>
          </p:cNvPr>
          <p:cNvSpPr>
            <a:spLocks noGrp="1"/>
          </p:cNvSpPr>
          <p:nvPr>
            <p:ph type="subTitle" idx="1"/>
          </p:nvPr>
        </p:nvSpPr>
        <p:spPr>
          <a:xfrm>
            <a:off x="477980" y="4872922"/>
            <a:ext cx="4023359" cy="1208141"/>
          </a:xfrm>
        </p:spPr>
        <p:txBody>
          <a:bodyPr>
            <a:normAutofit/>
          </a:bodyPr>
          <a:lstStyle/>
          <a:p>
            <a:pPr lvl="0">
              <a:spcBef>
                <a:spcPts val="0"/>
              </a:spcBef>
              <a:defRPr/>
            </a:pPr>
            <a:r>
              <a:rPr lang="x-none" sz="1300">
                <a:latin typeface="Calibri" panose="020F0502020204030204" pitchFamily="34" charset="0"/>
                <a:cs typeface="Calibri" panose="020F0502020204030204" pitchFamily="34" charset="0"/>
              </a:rPr>
              <a:t>Georges Chahine, MD</a:t>
            </a:r>
          </a:p>
          <a:p>
            <a:pPr lvl="0">
              <a:spcBef>
                <a:spcPts val="0"/>
              </a:spcBef>
              <a:defRPr/>
            </a:pPr>
            <a:r>
              <a:rPr lang="x-none" sz="1300">
                <a:latin typeface="Calibri" panose="020F0502020204030204" pitchFamily="34" charset="0"/>
                <a:cs typeface="Calibri" panose="020F0502020204030204" pitchFamily="34" charset="0"/>
              </a:rPr>
              <a:t>Professor and </a:t>
            </a:r>
            <a:r>
              <a:rPr lang="en-US" sz="1300" dirty="0">
                <a:latin typeface="Calibri" panose="020F0502020204030204" pitchFamily="34" charset="0"/>
                <a:cs typeface="Calibri" panose="020F0502020204030204" pitchFamily="34" charset="0"/>
              </a:rPr>
              <a:t>former Chie</a:t>
            </a:r>
            <a:r>
              <a:rPr lang="x-none" sz="1300">
                <a:latin typeface="Calibri" panose="020F0502020204030204" pitchFamily="34" charset="0"/>
                <a:cs typeface="Calibri" panose="020F0502020204030204" pitchFamily="34" charset="0"/>
              </a:rPr>
              <a:t>f of Hematology-Oncology </a:t>
            </a:r>
            <a:r>
              <a:rPr lang="en-US" sz="1300" dirty="0">
                <a:latin typeface="Calibri" panose="020F0502020204030204" pitchFamily="34" charset="0"/>
                <a:cs typeface="Calibri" panose="020F0502020204030204" pitchFamily="34" charset="0"/>
              </a:rPr>
              <a:t>D</a:t>
            </a:r>
            <a:r>
              <a:rPr lang="x-none" sz="1300">
                <a:latin typeface="Calibri" panose="020F0502020204030204" pitchFamily="34" charset="0"/>
                <a:cs typeface="Calibri" panose="020F0502020204030204" pitchFamily="34" charset="0"/>
              </a:rPr>
              <a:t>epartment</a:t>
            </a:r>
            <a:br>
              <a:rPr lang="x-none" sz="1300">
                <a:latin typeface="Calibri" panose="020F0502020204030204" pitchFamily="34" charset="0"/>
                <a:cs typeface="Calibri" panose="020F0502020204030204" pitchFamily="34" charset="0"/>
              </a:rPr>
            </a:br>
            <a:r>
              <a:rPr lang="x-none" sz="1300">
                <a:latin typeface="Calibri" panose="020F0502020204030204" pitchFamily="34" charset="0"/>
                <a:cs typeface="Calibri" panose="020F0502020204030204" pitchFamily="34" charset="0"/>
              </a:rPr>
              <a:t>Hotel Dieu de France, Beirut, Lebanon </a:t>
            </a:r>
            <a:endParaRPr lang="en-US" sz="1300" dirty="0">
              <a:latin typeface="Calibri" panose="020F0502020204030204" pitchFamily="34" charset="0"/>
              <a:cs typeface="Calibri" panose="020F0502020204030204" pitchFamily="34" charset="0"/>
            </a:endParaRPr>
          </a:p>
          <a:p>
            <a:pPr lvl="0">
              <a:spcBef>
                <a:spcPts val="0"/>
              </a:spcBef>
              <a:defRPr/>
            </a:pPr>
            <a:endParaRPr lang="en-US" sz="1300" dirty="0">
              <a:latin typeface="Calibri" panose="020F0502020204030204" pitchFamily="34" charset="0"/>
              <a:cs typeface="Calibri" panose="020F0502020204030204" pitchFamily="34" charset="0"/>
            </a:endParaRPr>
          </a:p>
          <a:p>
            <a:pPr lvl="0">
              <a:spcBef>
                <a:spcPts val="0"/>
              </a:spcBef>
              <a:defRPr/>
            </a:pPr>
            <a:r>
              <a:rPr lang="en-US" sz="1300" dirty="0">
                <a:latin typeface="Calibri" panose="020F0502020204030204" pitchFamily="34" charset="0"/>
                <a:cs typeface="Calibri" panose="020F0502020204030204" pitchFamily="34" charset="0"/>
              </a:rPr>
              <a:t>November 2024</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707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871463" y="6383460"/>
            <a:ext cx="5877560" cy="201764"/>
          </a:xfrm>
          <a:prstGeom prst="rect">
            <a:avLst/>
          </a:prstGeom>
        </p:spPr>
        <p:txBody>
          <a:bodyPr vert="horz" wrap="square" lIns="0" tIns="16933" rIns="0" bIns="0" rtlCol="0">
            <a:spAutoFit/>
          </a:bodyPr>
          <a:lstStyle/>
          <a:p>
            <a:pPr marL="16933" defTabSz="1219170">
              <a:spcBef>
                <a:spcPts val="133"/>
              </a:spcBef>
            </a:pPr>
            <a:r>
              <a:rPr sz="1200" spc="-113" dirty="0">
                <a:solidFill>
                  <a:srgbClr val="AB0C22"/>
                </a:solidFill>
                <a:latin typeface="Microsoft Sans Serif"/>
                <a:cs typeface="Microsoft Sans Serif"/>
              </a:rPr>
              <a:t>Content</a:t>
            </a:r>
            <a:r>
              <a:rPr sz="1200" spc="-33" dirty="0">
                <a:solidFill>
                  <a:srgbClr val="AB0C22"/>
                </a:solidFill>
                <a:latin typeface="Microsoft Sans Serif"/>
                <a:cs typeface="Microsoft Sans Serif"/>
              </a:rPr>
              <a:t> </a:t>
            </a:r>
            <a:r>
              <a:rPr sz="1200" spc="-93" dirty="0">
                <a:solidFill>
                  <a:srgbClr val="AB0C22"/>
                </a:solidFill>
                <a:latin typeface="Microsoft Sans Serif"/>
                <a:cs typeface="Microsoft Sans Serif"/>
              </a:rPr>
              <a:t>of</a:t>
            </a:r>
            <a:r>
              <a:rPr sz="1200" spc="-47" dirty="0">
                <a:solidFill>
                  <a:srgbClr val="AB0C22"/>
                </a:solidFill>
                <a:latin typeface="Microsoft Sans Serif"/>
                <a:cs typeface="Microsoft Sans Serif"/>
              </a:rPr>
              <a:t> </a:t>
            </a:r>
            <a:r>
              <a:rPr sz="1200" spc="-93" dirty="0">
                <a:solidFill>
                  <a:srgbClr val="AB0C22"/>
                </a:solidFill>
                <a:latin typeface="Microsoft Sans Serif"/>
                <a:cs typeface="Microsoft Sans Serif"/>
              </a:rPr>
              <a:t>this</a:t>
            </a:r>
            <a:r>
              <a:rPr sz="1200" spc="-53" dirty="0">
                <a:solidFill>
                  <a:srgbClr val="AB0C22"/>
                </a:solidFill>
                <a:latin typeface="Microsoft Sans Serif"/>
                <a:cs typeface="Microsoft Sans Serif"/>
              </a:rPr>
              <a:t> </a:t>
            </a:r>
            <a:r>
              <a:rPr sz="1200" spc="-107" dirty="0">
                <a:solidFill>
                  <a:srgbClr val="AB0C22"/>
                </a:solidFill>
                <a:latin typeface="Microsoft Sans Serif"/>
                <a:cs typeface="Microsoft Sans Serif"/>
              </a:rPr>
              <a:t>presentation</a:t>
            </a:r>
            <a:r>
              <a:rPr sz="1200" dirty="0">
                <a:solidFill>
                  <a:srgbClr val="AB0C22"/>
                </a:solidFill>
                <a:latin typeface="Microsoft Sans Serif"/>
                <a:cs typeface="Microsoft Sans Serif"/>
              </a:rPr>
              <a:t> </a:t>
            </a:r>
            <a:r>
              <a:rPr sz="1200" spc="-87" dirty="0">
                <a:solidFill>
                  <a:srgbClr val="AB0C22"/>
                </a:solidFill>
                <a:latin typeface="Microsoft Sans Serif"/>
                <a:cs typeface="Microsoft Sans Serif"/>
              </a:rPr>
              <a:t>is</a:t>
            </a:r>
            <a:r>
              <a:rPr sz="1200" spc="-53" dirty="0">
                <a:solidFill>
                  <a:srgbClr val="AB0C22"/>
                </a:solidFill>
                <a:latin typeface="Microsoft Sans Serif"/>
                <a:cs typeface="Microsoft Sans Serif"/>
              </a:rPr>
              <a:t> </a:t>
            </a:r>
            <a:r>
              <a:rPr sz="1200" spc="-107" dirty="0">
                <a:solidFill>
                  <a:srgbClr val="AB0C22"/>
                </a:solidFill>
                <a:latin typeface="Microsoft Sans Serif"/>
                <a:cs typeface="Microsoft Sans Serif"/>
              </a:rPr>
              <a:t>copyright</a:t>
            </a:r>
            <a:r>
              <a:rPr sz="1200" dirty="0">
                <a:solidFill>
                  <a:srgbClr val="AB0C22"/>
                </a:solidFill>
                <a:latin typeface="Microsoft Sans Serif"/>
                <a:cs typeface="Microsoft Sans Serif"/>
              </a:rPr>
              <a:t> </a:t>
            </a:r>
            <a:r>
              <a:rPr sz="1200" spc="-127" dirty="0">
                <a:solidFill>
                  <a:srgbClr val="AB0C22"/>
                </a:solidFill>
                <a:latin typeface="Microsoft Sans Serif"/>
                <a:cs typeface="Microsoft Sans Serif"/>
              </a:rPr>
              <a:t>and</a:t>
            </a:r>
            <a:r>
              <a:rPr sz="1200" spc="-27" dirty="0">
                <a:solidFill>
                  <a:srgbClr val="AB0C22"/>
                </a:solidFill>
                <a:latin typeface="Microsoft Sans Serif"/>
                <a:cs typeface="Microsoft Sans Serif"/>
              </a:rPr>
              <a:t> </a:t>
            </a:r>
            <a:r>
              <a:rPr sz="1200" spc="-93" dirty="0">
                <a:solidFill>
                  <a:srgbClr val="AB0C22"/>
                </a:solidFill>
                <a:latin typeface="Microsoft Sans Serif"/>
                <a:cs typeface="Microsoft Sans Serif"/>
              </a:rPr>
              <a:t>responsibility</a:t>
            </a:r>
            <a:r>
              <a:rPr sz="1200" spc="-27" dirty="0">
                <a:solidFill>
                  <a:srgbClr val="AB0C22"/>
                </a:solidFill>
                <a:latin typeface="Microsoft Sans Serif"/>
                <a:cs typeface="Microsoft Sans Serif"/>
              </a:rPr>
              <a:t> </a:t>
            </a:r>
            <a:r>
              <a:rPr sz="1200" spc="-93" dirty="0">
                <a:solidFill>
                  <a:srgbClr val="AB0C22"/>
                </a:solidFill>
                <a:latin typeface="Microsoft Sans Serif"/>
                <a:cs typeface="Microsoft Sans Serif"/>
              </a:rPr>
              <a:t>of</a:t>
            </a:r>
            <a:r>
              <a:rPr sz="1200" spc="-60" dirty="0">
                <a:solidFill>
                  <a:srgbClr val="AB0C22"/>
                </a:solidFill>
                <a:latin typeface="Microsoft Sans Serif"/>
                <a:cs typeface="Microsoft Sans Serif"/>
              </a:rPr>
              <a:t> </a:t>
            </a:r>
            <a:r>
              <a:rPr sz="1200" spc="-107" dirty="0">
                <a:solidFill>
                  <a:srgbClr val="AB0C22"/>
                </a:solidFill>
                <a:latin typeface="Microsoft Sans Serif"/>
                <a:cs typeface="Microsoft Sans Serif"/>
              </a:rPr>
              <a:t>the</a:t>
            </a:r>
            <a:r>
              <a:rPr sz="1200" spc="-47" dirty="0">
                <a:solidFill>
                  <a:srgbClr val="AB0C22"/>
                </a:solidFill>
                <a:latin typeface="Microsoft Sans Serif"/>
                <a:cs typeface="Microsoft Sans Serif"/>
              </a:rPr>
              <a:t> </a:t>
            </a:r>
            <a:r>
              <a:rPr sz="1200" spc="-100" dirty="0">
                <a:solidFill>
                  <a:srgbClr val="AB0C22"/>
                </a:solidFill>
                <a:latin typeface="Microsoft Sans Serif"/>
                <a:cs typeface="Microsoft Sans Serif"/>
              </a:rPr>
              <a:t>author.</a:t>
            </a:r>
            <a:r>
              <a:rPr sz="1200" spc="-13" dirty="0">
                <a:solidFill>
                  <a:srgbClr val="AB0C22"/>
                </a:solidFill>
                <a:latin typeface="Microsoft Sans Serif"/>
                <a:cs typeface="Microsoft Sans Serif"/>
              </a:rPr>
              <a:t> </a:t>
            </a:r>
            <a:r>
              <a:rPr sz="1200" spc="-113" dirty="0">
                <a:solidFill>
                  <a:srgbClr val="AB0C22"/>
                </a:solidFill>
                <a:latin typeface="Microsoft Sans Serif"/>
                <a:cs typeface="Microsoft Sans Serif"/>
              </a:rPr>
              <a:t>Permission</a:t>
            </a:r>
            <a:r>
              <a:rPr sz="1200" spc="-27" dirty="0">
                <a:solidFill>
                  <a:srgbClr val="AB0C22"/>
                </a:solidFill>
                <a:latin typeface="Microsoft Sans Serif"/>
                <a:cs typeface="Microsoft Sans Serif"/>
              </a:rPr>
              <a:t> </a:t>
            </a:r>
            <a:r>
              <a:rPr sz="1200" spc="-87" dirty="0">
                <a:solidFill>
                  <a:srgbClr val="AB0C22"/>
                </a:solidFill>
                <a:latin typeface="Microsoft Sans Serif"/>
                <a:cs typeface="Microsoft Sans Serif"/>
              </a:rPr>
              <a:t>is</a:t>
            </a:r>
            <a:r>
              <a:rPr sz="1200" spc="-60" dirty="0">
                <a:solidFill>
                  <a:srgbClr val="AB0C22"/>
                </a:solidFill>
                <a:latin typeface="Microsoft Sans Serif"/>
                <a:cs typeface="Microsoft Sans Serif"/>
              </a:rPr>
              <a:t> </a:t>
            </a:r>
            <a:r>
              <a:rPr sz="1200" spc="-107" dirty="0">
                <a:solidFill>
                  <a:srgbClr val="AB0C22"/>
                </a:solidFill>
                <a:latin typeface="Microsoft Sans Serif"/>
                <a:cs typeface="Microsoft Sans Serif"/>
              </a:rPr>
              <a:t>required</a:t>
            </a:r>
            <a:r>
              <a:rPr sz="1200" spc="7" dirty="0">
                <a:solidFill>
                  <a:srgbClr val="AB0C22"/>
                </a:solidFill>
                <a:latin typeface="Microsoft Sans Serif"/>
                <a:cs typeface="Microsoft Sans Serif"/>
              </a:rPr>
              <a:t> </a:t>
            </a:r>
            <a:r>
              <a:rPr sz="1200" spc="-87" dirty="0">
                <a:solidFill>
                  <a:srgbClr val="AB0C22"/>
                </a:solidFill>
                <a:latin typeface="Microsoft Sans Serif"/>
                <a:cs typeface="Microsoft Sans Serif"/>
              </a:rPr>
              <a:t>for</a:t>
            </a:r>
            <a:r>
              <a:rPr sz="1200" spc="-47" dirty="0">
                <a:solidFill>
                  <a:srgbClr val="AB0C22"/>
                </a:solidFill>
                <a:latin typeface="Microsoft Sans Serif"/>
                <a:cs typeface="Microsoft Sans Serif"/>
              </a:rPr>
              <a:t> </a:t>
            </a:r>
            <a:r>
              <a:rPr sz="1200" spc="-100" dirty="0">
                <a:solidFill>
                  <a:srgbClr val="AB0C22"/>
                </a:solidFill>
                <a:latin typeface="Microsoft Sans Serif"/>
                <a:cs typeface="Microsoft Sans Serif"/>
              </a:rPr>
              <a:t>re-use.</a:t>
            </a:r>
            <a:endParaRPr sz="1200">
              <a:solidFill>
                <a:prstClr val="black"/>
              </a:solidFill>
              <a:latin typeface="Microsoft Sans Serif"/>
              <a:cs typeface="Microsoft Sans Serif"/>
            </a:endParaRPr>
          </a:p>
        </p:txBody>
      </p:sp>
      <p:pic>
        <p:nvPicPr>
          <p:cNvPr id="3" name="object 3"/>
          <p:cNvPicPr/>
          <p:nvPr/>
        </p:nvPicPr>
        <p:blipFill>
          <a:blip r:embed="rId2" cstate="print"/>
          <a:stretch>
            <a:fillRect/>
          </a:stretch>
        </p:blipFill>
        <p:spPr>
          <a:xfrm>
            <a:off x="619759" y="6248400"/>
            <a:ext cx="1843024" cy="316992"/>
          </a:xfrm>
          <a:prstGeom prst="rect">
            <a:avLst/>
          </a:prstGeom>
        </p:spPr>
      </p:pic>
      <p:sp>
        <p:nvSpPr>
          <p:cNvPr id="4" name="object 4"/>
          <p:cNvSpPr txBox="1"/>
          <p:nvPr/>
        </p:nvSpPr>
        <p:spPr>
          <a:xfrm>
            <a:off x="2842090" y="6359482"/>
            <a:ext cx="1739900" cy="201764"/>
          </a:xfrm>
          <a:prstGeom prst="rect">
            <a:avLst/>
          </a:prstGeom>
        </p:spPr>
        <p:txBody>
          <a:bodyPr vert="horz" wrap="square" lIns="0" tIns="16933" rIns="0" bIns="0" rtlCol="0">
            <a:spAutoFit/>
          </a:bodyPr>
          <a:lstStyle/>
          <a:p>
            <a:pPr marL="16933" defTabSz="1219170">
              <a:spcBef>
                <a:spcPts val="133"/>
              </a:spcBef>
            </a:pPr>
            <a:r>
              <a:rPr sz="1200" b="1" spc="-167" dirty="0">
                <a:solidFill>
                  <a:srgbClr val="AB0C22"/>
                </a:solidFill>
                <a:latin typeface="Arial"/>
                <a:cs typeface="Arial"/>
              </a:rPr>
              <a:t>D</a:t>
            </a:r>
            <a:r>
              <a:rPr sz="1200" b="1" spc="-133" dirty="0">
                <a:solidFill>
                  <a:srgbClr val="AB0C22"/>
                </a:solidFill>
                <a:latin typeface="Arial"/>
                <a:cs typeface="Arial"/>
              </a:rPr>
              <a:t>o</a:t>
            </a:r>
            <a:r>
              <a:rPr sz="1200" b="1" spc="-193" dirty="0">
                <a:solidFill>
                  <a:srgbClr val="AB0C22"/>
                </a:solidFill>
                <a:latin typeface="Arial"/>
                <a:cs typeface="Arial"/>
              </a:rPr>
              <a:t>m</a:t>
            </a:r>
            <a:r>
              <a:rPr sz="1200" b="1" spc="-113" dirty="0">
                <a:solidFill>
                  <a:srgbClr val="AB0C22"/>
                </a:solidFill>
                <a:latin typeface="Arial"/>
                <a:cs typeface="Arial"/>
              </a:rPr>
              <a:t>enica</a:t>
            </a:r>
            <a:r>
              <a:rPr sz="1200" b="1" spc="-87" dirty="0">
                <a:solidFill>
                  <a:srgbClr val="AB0C22"/>
                </a:solidFill>
                <a:latin typeface="Arial"/>
                <a:cs typeface="Arial"/>
              </a:rPr>
              <a:t> </a:t>
            </a:r>
            <a:r>
              <a:rPr sz="1200" b="1" spc="-133" dirty="0">
                <a:solidFill>
                  <a:srgbClr val="AB0C22"/>
                </a:solidFill>
                <a:latin typeface="Arial"/>
                <a:cs typeface="Arial"/>
              </a:rPr>
              <a:t>Lo</a:t>
            </a:r>
            <a:r>
              <a:rPr sz="1200" b="1" spc="-87" dirty="0">
                <a:solidFill>
                  <a:srgbClr val="AB0C22"/>
                </a:solidFill>
                <a:latin typeface="Arial"/>
                <a:cs typeface="Arial"/>
              </a:rPr>
              <a:t>r</a:t>
            </a:r>
            <a:r>
              <a:rPr sz="1200" b="1" spc="-127" dirty="0">
                <a:solidFill>
                  <a:srgbClr val="AB0C22"/>
                </a:solidFill>
                <a:latin typeface="Arial"/>
                <a:cs typeface="Arial"/>
              </a:rPr>
              <a:t>us</a:t>
            </a:r>
            <a:r>
              <a:rPr sz="1200" b="1" spc="-133" dirty="0">
                <a:solidFill>
                  <a:srgbClr val="AB0C22"/>
                </a:solidFill>
                <a:latin typeface="Arial"/>
                <a:cs typeface="Arial"/>
              </a:rPr>
              <a:t>so</a:t>
            </a:r>
            <a:r>
              <a:rPr sz="1200" b="1" spc="-60" dirty="0">
                <a:solidFill>
                  <a:srgbClr val="AB0C22"/>
                </a:solidFill>
                <a:latin typeface="Arial"/>
                <a:cs typeface="Arial"/>
              </a:rPr>
              <a:t>,</a:t>
            </a:r>
            <a:r>
              <a:rPr sz="1200" b="1" spc="-100" dirty="0">
                <a:solidFill>
                  <a:srgbClr val="AB0C22"/>
                </a:solidFill>
                <a:latin typeface="Arial"/>
                <a:cs typeface="Arial"/>
              </a:rPr>
              <a:t> </a:t>
            </a:r>
            <a:r>
              <a:rPr sz="1200" b="1" spc="-187" dirty="0">
                <a:solidFill>
                  <a:srgbClr val="AB0C22"/>
                </a:solidFill>
                <a:latin typeface="Arial"/>
                <a:cs typeface="Arial"/>
              </a:rPr>
              <a:t>M</a:t>
            </a:r>
            <a:r>
              <a:rPr sz="1200" b="1" spc="-167" dirty="0">
                <a:solidFill>
                  <a:srgbClr val="AB0C22"/>
                </a:solidFill>
                <a:latin typeface="Arial"/>
                <a:cs typeface="Arial"/>
              </a:rPr>
              <a:t>D</a:t>
            </a:r>
            <a:r>
              <a:rPr sz="1200" b="1" spc="-60" dirty="0">
                <a:solidFill>
                  <a:srgbClr val="AB0C22"/>
                </a:solidFill>
                <a:latin typeface="Arial"/>
                <a:cs typeface="Arial"/>
              </a:rPr>
              <a:t>,</a:t>
            </a:r>
            <a:r>
              <a:rPr sz="1200" b="1" spc="-40" dirty="0">
                <a:solidFill>
                  <a:srgbClr val="AB0C22"/>
                </a:solidFill>
                <a:latin typeface="Arial"/>
                <a:cs typeface="Arial"/>
              </a:rPr>
              <a:t> </a:t>
            </a:r>
            <a:r>
              <a:rPr sz="1200" b="1" spc="-140" dirty="0">
                <a:solidFill>
                  <a:srgbClr val="AB0C22"/>
                </a:solidFill>
                <a:latin typeface="Arial"/>
                <a:cs typeface="Arial"/>
              </a:rPr>
              <a:t>Ph</a:t>
            </a:r>
            <a:r>
              <a:rPr sz="1200" b="1" spc="-160" dirty="0">
                <a:solidFill>
                  <a:srgbClr val="AB0C22"/>
                </a:solidFill>
                <a:latin typeface="Arial"/>
                <a:cs typeface="Arial"/>
              </a:rPr>
              <a:t>D</a:t>
            </a:r>
            <a:endParaRPr sz="1200">
              <a:solidFill>
                <a:prstClr val="black"/>
              </a:solidFill>
              <a:latin typeface="Arial"/>
              <a:cs typeface="Arial"/>
            </a:endParaRPr>
          </a:p>
        </p:txBody>
      </p:sp>
      <p:sp>
        <p:nvSpPr>
          <p:cNvPr id="5" name="object 5"/>
          <p:cNvSpPr txBox="1">
            <a:spLocks noGrp="1"/>
          </p:cNvSpPr>
          <p:nvPr>
            <p:ph type="title"/>
          </p:nvPr>
        </p:nvSpPr>
        <p:spPr>
          <a:xfrm>
            <a:off x="551078" y="280585"/>
            <a:ext cx="9434407" cy="590697"/>
          </a:xfrm>
          <a:prstGeom prst="rect">
            <a:avLst/>
          </a:prstGeom>
        </p:spPr>
        <p:txBody>
          <a:bodyPr vert="horz" wrap="square" lIns="0" tIns="16087" rIns="0" bIns="0" rtlCol="0">
            <a:spAutoFit/>
          </a:bodyPr>
          <a:lstStyle/>
          <a:p>
            <a:pPr marL="50799">
              <a:spcBef>
                <a:spcPts val="127"/>
              </a:spcBef>
            </a:pPr>
            <a:r>
              <a:rPr spc="-20" dirty="0">
                <a:latin typeface="Calibri"/>
                <a:cs typeface="Calibri"/>
              </a:rPr>
              <a:t>Antigens</a:t>
            </a:r>
            <a:r>
              <a:rPr spc="13" dirty="0">
                <a:latin typeface="Calibri"/>
                <a:cs typeface="Calibri"/>
              </a:rPr>
              <a:t> </a:t>
            </a:r>
            <a:r>
              <a:rPr spc="-27" dirty="0">
                <a:latin typeface="Calibri"/>
                <a:cs typeface="Calibri"/>
              </a:rPr>
              <a:t>exploited</a:t>
            </a:r>
            <a:r>
              <a:rPr spc="60" dirty="0">
                <a:latin typeface="Calibri"/>
                <a:cs typeface="Calibri"/>
              </a:rPr>
              <a:t> </a:t>
            </a:r>
            <a:r>
              <a:rPr spc="-27" dirty="0">
                <a:latin typeface="Calibri"/>
                <a:cs typeface="Calibri"/>
              </a:rPr>
              <a:t>for</a:t>
            </a:r>
            <a:r>
              <a:rPr spc="20" dirty="0">
                <a:latin typeface="Calibri"/>
                <a:cs typeface="Calibri"/>
              </a:rPr>
              <a:t> </a:t>
            </a:r>
            <a:r>
              <a:rPr spc="-7" dirty="0">
                <a:latin typeface="Calibri"/>
                <a:cs typeface="Calibri"/>
              </a:rPr>
              <a:t>ADC</a:t>
            </a:r>
            <a:r>
              <a:rPr spc="20" dirty="0">
                <a:latin typeface="Calibri"/>
                <a:cs typeface="Calibri"/>
              </a:rPr>
              <a:t> </a:t>
            </a:r>
            <a:r>
              <a:rPr spc="-20" dirty="0">
                <a:latin typeface="Calibri"/>
                <a:cs typeface="Calibri"/>
              </a:rPr>
              <a:t>development</a:t>
            </a:r>
            <a:r>
              <a:rPr spc="53" dirty="0">
                <a:latin typeface="Calibri"/>
                <a:cs typeface="Calibri"/>
              </a:rPr>
              <a:t> </a:t>
            </a:r>
            <a:r>
              <a:rPr spc="-7" dirty="0">
                <a:latin typeface="Calibri"/>
                <a:cs typeface="Calibri"/>
              </a:rPr>
              <a:t>in</a:t>
            </a:r>
            <a:r>
              <a:rPr spc="13" dirty="0">
                <a:latin typeface="Calibri"/>
                <a:cs typeface="Calibri"/>
              </a:rPr>
              <a:t> OC</a:t>
            </a:r>
            <a:r>
              <a:rPr sz="3700" spc="20" baseline="25525" dirty="0">
                <a:latin typeface="Calibri"/>
                <a:cs typeface="Calibri"/>
              </a:rPr>
              <a:t>1</a:t>
            </a:r>
            <a:endParaRPr sz="3700" baseline="25525">
              <a:latin typeface="Calibri"/>
              <a:cs typeface="Calibri"/>
            </a:endParaRPr>
          </a:p>
        </p:txBody>
      </p:sp>
      <p:sp>
        <p:nvSpPr>
          <p:cNvPr id="6" name="object 6"/>
          <p:cNvSpPr txBox="1"/>
          <p:nvPr/>
        </p:nvSpPr>
        <p:spPr>
          <a:xfrm>
            <a:off x="1171786" y="6606981"/>
            <a:ext cx="10547773" cy="181310"/>
          </a:xfrm>
          <a:prstGeom prst="rect">
            <a:avLst/>
          </a:prstGeom>
        </p:spPr>
        <p:txBody>
          <a:bodyPr vert="horz" wrap="square" lIns="0" tIns="16933" rIns="0" bIns="0" rtlCol="0">
            <a:spAutoFit/>
          </a:bodyPr>
          <a:lstStyle/>
          <a:p>
            <a:pPr marL="16933" defTabSz="1219170">
              <a:spcBef>
                <a:spcPts val="133"/>
              </a:spcBef>
            </a:pPr>
            <a:r>
              <a:rPr sz="1067" spc="-80" dirty="0">
                <a:solidFill>
                  <a:prstClr val="black"/>
                </a:solidFill>
                <a:latin typeface="Microsoft Sans Serif"/>
                <a:cs typeface="Microsoft Sans Serif"/>
              </a:rPr>
              <a:t>1.</a:t>
            </a:r>
            <a:r>
              <a:rPr sz="1067" spc="-33" dirty="0">
                <a:solidFill>
                  <a:prstClr val="black"/>
                </a:solidFill>
                <a:latin typeface="Microsoft Sans Serif"/>
                <a:cs typeface="Microsoft Sans Serif"/>
              </a:rPr>
              <a:t> </a:t>
            </a:r>
            <a:r>
              <a:rPr sz="1067" spc="-100" dirty="0">
                <a:solidFill>
                  <a:prstClr val="black"/>
                </a:solidFill>
                <a:latin typeface="Microsoft Sans Serif"/>
                <a:cs typeface="Microsoft Sans Serif"/>
              </a:rPr>
              <a:t>Chelariu-Raicu</a:t>
            </a:r>
            <a:r>
              <a:rPr sz="1067" spc="-80" dirty="0">
                <a:solidFill>
                  <a:prstClr val="black"/>
                </a:solidFill>
                <a:latin typeface="Microsoft Sans Serif"/>
                <a:cs typeface="Microsoft Sans Serif"/>
              </a:rPr>
              <a:t> </a:t>
            </a:r>
            <a:r>
              <a:rPr sz="1067" spc="-93" dirty="0">
                <a:solidFill>
                  <a:prstClr val="black"/>
                </a:solidFill>
                <a:latin typeface="Microsoft Sans Serif"/>
                <a:cs typeface="Microsoft Sans Serif"/>
              </a:rPr>
              <a:t>A,</a:t>
            </a:r>
            <a:r>
              <a:rPr sz="1067" spc="-20" dirty="0">
                <a:solidFill>
                  <a:prstClr val="black"/>
                </a:solidFill>
                <a:latin typeface="Microsoft Sans Serif"/>
                <a:cs typeface="Microsoft Sans Serif"/>
              </a:rPr>
              <a:t> </a:t>
            </a:r>
            <a:r>
              <a:rPr sz="1067" spc="-80" dirty="0">
                <a:solidFill>
                  <a:prstClr val="black"/>
                </a:solidFill>
                <a:latin typeface="Microsoft Sans Serif"/>
                <a:cs typeface="Microsoft Sans Serif"/>
              </a:rPr>
              <a:t>et</a:t>
            </a:r>
            <a:r>
              <a:rPr sz="1067" spc="-20" dirty="0">
                <a:solidFill>
                  <a:prstClr val="black"/>
                </a:solidFill>
                <a:latin typeface="Microsoft Sans Serif"/>
                <a:cs typeface="Microsoft Sans Serif"/>
              </a:rPr>
              <a:t> </a:t>
            </a:r>
            <a:r>
              <a:rPr sz="1067" spc="-73" dirty="0">
                <a:solidFill>
                  <a:prstClr val="black"/>
                </a:solidFill>
                <a:latin typeface="Microsoft Sans Serif"/>
                <a:cs typeface="Microsoft Sans Serif"/>
              </a:rPr>
              <a:t>al.</a:t>
            </a:r>
            <a:r>
              <a:rPr sz="1067" spc="-13" dirty="0">
                <a:solidFill>
                  <a:prstClr val="black"/>
                </a:solidFill>
                <a:latin typeface="Microsoft Sans Serif"/>
                <a:cs typeface="Microsoft Sans Serif"/>
              </a:rPr>
              <a:t> </a:t>
            </a:r>
            <a:r>
              <a:rPr sz="1067" spc="-73" dirty="0">
                <a:solidFill>
                  <a:prstClr val="black"/>
                </a:solidFill>
                <a:latin typeface="Microsoft Sans Serif"/>
                <a:cs typeface="Microsoft Sans Serif"/>
              </a:rPr>
              <a:t>Int</a:t>
            </a:r>
            <a:r>
              <a:rPr sz="1067" spc="-20" dirty="0">
                <a:solidFill>
                  <a:prstClr val="black"/>
                </a:solidFill>
                <a:latin typeface="Microsoft Sans Serif"/>
                <a:cs typeface="Microsoft Sans Serif"/>
              </a:rPr>
              <a:t> </a:t>
            </a:r>
            <a:r>
              <a:rPr sz="1067" spc="-100" dirty="0">
                <a:solidFill>
                  <a:prstClr val="black"/>
                </a:solidFill>
                <a:latin typeface="Microsoft Sans Serif"/>
                <a:cs typeface="Microsoft Sans Serif"/>
              </a:rPr>
              <a:t>J</a:t>
            </a:r>
            <a:r>
              <a:rPr sz="1067" spc="-40" dirty="0">
                <a:solidFill>
                  <a:prstClr val="black"/>
                </a:solidFill>
                <a:latin typeface="Microsoft Sans Serif"/>
                <a:cs typeface="Microsoft Sans Serif"/>
              </a:rPr>
              <a:t> </a:t>
            </a:r>
            <a:r>
              <a:rPr sz="1067" spc="-107" dirty="0">
                <a:solidFill>
                  <a:prstClr val="black"/>
                </a:solidFill>
                <a:latin typeface="Microsoft Sans Serif"/>
                <a:cs typeface="Microsoft Sans Serif"/>
              </a:rPr>
              <a:t>Gynecol</a:t>
            </a:r>
            <a:r>
              <a:rPr sz="1067" spc="-47" dirty="0">
                <a:solidFill>
                  <a:prstClr val="black"/>
                </a:solidFill>
                <a:latin typeface="Microsoft Sans Serif"/>
                <a:cs typeface="Microsoft Sans Serif"/>
              </a:rPr>
              <a:t> </a:t>
            </a:r>
            <a:r>
              <a:rPr sz="1067" spc="-100" dirty="0">
                <a:solidFill>
                  <a:prstClr val="black"/>
                </a:solidFill>
                <a:latin typeface="Microsoft Sans Serif"/>
                <a:cs typeface="Microsoft Sans Serif"/>
              </a:rPr>
              <a:t>Cancer.</a:t>
            </a:r>
            <a:r>
              <a:rPr sz="1067" spc="-73" dirty="0">
                <a:solidFill>
                  <a:prstClr val="black"/>
                </a:solidFill>
                <a:latin typeface="Microsoft Sans Serif"/>
                <a:cs typeface="Microsoft Sans Serif"/>
              </a:rPr>
              <a:t> </a:t>
            </a:r>
            <a:r>
              <a:rPr sz="1067" spc="-107" dirty="0">
                <a:solidFill>
                  <a:prstClr val="black"/>
                </a:solidFill>
                <a:latin typeface="Microsoft Sans Serif"/>
                <a:cs typeface="Microsoft Sans Serif"/>
              </a:rPr>
              <a:t>2023</a:t>
            </a:r>
            <a:r>
              <a:rPr sz="1067" spc="27" dirty="0">
                <a:solidFill>
                  <a:prstClr val="black"/>
                </a:solidFill>
                <a:latin typeface="Microsoft Sans Serif"/>
                <a:cs typeface="Microsoft Sans Serif"/>
              </a:rPr>
              <a:t> </a:t>
            </a:r>
            <a:r>
              <a:rPr sz="1067" spc="-80" dirty="0">
                <a:solidFill>
                  <a:prstClr val="black"/>
                </a:solidFill>
                <a:latin typeface="Microsoft Sans Serif"/>
                <a:cs typeface="Microsoft Sans Serif"/>
              </a:rPr>
              <a:t>2.</a:t>
            </a:r>
            <a:r>
              <a:rPr sz="1067" spc="-20" dirty="0">
                <a:solidFill>
                  <a:prstClr val="black"/>
                </a:solidFill>
                <a:latin typeface="Microsoft Sans Serif"/>
                <a:cs typeface="Microsoft Sans Serif"/>
              </a:rPr>
              <a:t> </a:t>
            </a:r>
            <a:r>
              <a:rPr sz="1067" spc="-113" dirty="0">
                <a:solidFill>
                  <a:prstClr val="black"/>
                </a:solidFill>
                <a:latin typeface="Microsoft Sans Serif"/>
                <a:cs typeface="Microsoft Sans Serif"/>
              </a:rPr>
              <a:t>Moore</a:t>
            </a:r>
            <a:r>
              <a:rPr sz="1067" spc="-60" dirty="0">
                <a:solidFill>
                  <a:prstClr val="black"/>
                </a:solidFill>
                <a:latin typeface="Microsoft Sans Serif"/>
                <a:cs typeface="Microsoft Sans Serif"/>
              </a:rPr>
              <a:t> </a:t>
            </a:r>
            <a:r>
              <a:rPr sz="1067" spc="-107" dirty="0">
                <a:solidFill>
                  <a:prstClr val="black"/>
                </a:solidFill>
                <a:latin typeface="Microsoft Sans Serif"/>
                <a:cs typeface="Microsoft Sans Serif"/>
              </a:rPr>
              <a:t>KN,</a:t>
            </a:r>
            <a:r>
              <a:rPr sz="1067" spc="-40" dirty="0">
                <a:solidFill>
                  <a:prstClr val="black"/>
                </a:solidFill>
                <a:latin typeface="Microsoft Sans Serif"/>
                <a:cs typeface="Microsoft Sans Serif"/>
              </a:rPr>
              <a:t> </a:t>
            </a:r>
            <a:r>
              <a:rPr sz="1067" spc="-80" dirty="0">
                <a:solidFill>
                  <a:prstClr val="black"/>
                </a:solidFill>
                <a:latin typeface="Microsoft Sans Serif"/>
                <a:cs typeface="Microsoft Sans Serif"/>
              </a:rPr>
              <a:t>et</a:t>
            </a:r>
            <a:r>
              <a:rPr sz="1067" spc="-40" dirty="0">
                <a:solidFill>
                  <a:prstClr val="black"/>
                </a:solidFill>
                <a:latin typeface="Microsoft Sans Serif"/>
                <a:cs typeface="Microsoft Sans Serif"/>
              </a:rPr>
              <a:t> </a:t>
            </a:r>
            <a:r>
              <a:rPr sz="1067" spc="-73" dirty="0">
                <a:solidFill>
                  <a:prstClr val="black"/>
                </a:solidFill>
                <a:latin typeface="Microsoft Sans Serif"/>
                <a:cs typeface="Microsoft Sans Serif"/>
              </a:rPr>
              <a:t>al.</a:t>
            </a:r>
            <a:r>
              <a:rPr sz="1067" spc="-27" dirty="0">
                <a:solidFill>
                  <a:prstClr val="black"/>
                </a:solidFill>
                <a:latin typeface="Microsoft Sans Serif"/>
                <a:cs typeface="Microsoft Sans Serif"/>
              </a:rPr>
              <a:t> </a:t>
            </a:r>
            <a:r>
              <a:rPr sz="1067" spc="-107" dirty="0">
                <a:solidFill>
                  <a:prstClr val="black"/>
                </a:solidFill>
                <a:latin typeface="Microsoft Sans Serif"/>
                <a:cs typeface="Microsoft Sans Serif"/>
              </a:rPr>
              <a:t>European</a:t>
            </a:r>
            <a:r>
              <a:rPr sz="1067" spc="-93" dirty="0">
                <a:solidFill>
                  <a:prstClr val="black"/>
                </a:solidFill>
                <a:latin typeface="Microsoft Sans Serif"/>
                <a:cs typeface="Microsoft Sans Serif"/>
              </a:rPr>
              <a:t> Society</a:t>
            </a:r>
            <a:r>
              <a:rPr sz="1067" spc="-40" dirty="0">
                <a:solidFill>
                  <a:prstClr val="black"/>
                </a:solidFill>
                <a:latin typeface="Microsoft Sans Serif"/>
                <a:cs typeface="Microsoft Sans Serif"/>
              </a:rPr>
              <a:t> </a:t>
            </a:r>
            <a:r>
              <a:rPr sz="1067" spc="-80" dirty="0">
                <a:solidFill>
                  <a:prstClr val="black"/>
                </a:solidFill>
                <a:latin typeface="Microsoft Sans Serif"/>
                <a:cs typeface="Microsoft Sans Serif"/>
              </a:rPr>
              <a:t>for</a:t>
            </a:r>
            <a:r>
              <a:rPr sz="1067" spc="-40" dirty="0">
                <a:solidFill>
                  <a:prstClr val="black"/>
                </a:solidFill>
                <a:latin typeface="Microsoft Sans Serif"/>
                <a:cs typeface="Microsoft Sans Serif"/>
              </a:rPr>
              <a:t> </a:t>
            </a:r>
            <a:r>
              <a:rPr sz="1067" spc="-100" dirty="0">
                <a:solidFill>
                  <a:prstClr val="black"/>
                </a:solidFill>
                <a:latin typeface="Microsoft Sans Serif"/>
                <a:cs typeface="Microsoft Sans Serif"/>
              </a:rPr>
              <a:t>Medical</a:t>
            </a:r>
            <a:r>
              <a:rPr sz="1067" spc="-33" dirty="0">
                <a:solidFill>
                  <a:prstClr val="black"/>
                </a:solidFill>
                <a:latin typeface="Microsoft Sans Serif"/>
                <a:cs typeface="Microsoft Sans Serif"/>
              </a:rPr>
              <a:t> </a:t>
            </a:r>
            <a:r>
              <a:rPr sz="1067" spc="-107" dirty="0">
                <a:solidFill>
                  <a:prstClr val="black"/>
                </a:solidFill>
                <a:latin typeface="Microsoft Sans Serif"/>
                <a:cs typeface="Microsoft Sans Serif"/>
              </a:rPr>
              <a:t>Oncology</a:t>
            </a:r>
            <a:r>
              <a:rPr sz="1067" spc="-93" dirty="0">
                <a:solidFill>
                  <a:prstClr val="black"/>
                </a:solidFill>
                <a:latin typeface="Microsoft Sans Serif"/>
                <a:cs typeface="Microsoft Sans Serif"/>
              </a:rPr>
              <a:t> </a:t>
            </a:r>
            <a:r>
              <a:rPr sz="1067" spc="-120" dirty="0">
                <a:solidFill>
                  <a:prstClr val="black"/>
                </a:solidFill>
                <a:latin typeface="Microsoft Sans Serif"/>
                <a:cs typeface="Microsoft Sans Serif"/>
              </a:rPr>
              <a:t>(ESMO)</a:t>
            </a:r>
            <a:r>
              <a:rPr sz="1067" spc="-53" dirty="0">
                <a:solidFill>
                  <a:prstClr val="black"/>
                </a:solidFill>
                <a:latin typeface="Microsoft Sans Serif"/>
                <a:cs typeface="Microsoft Sans Serif"/>
              </a:rPr>
              <a:t> </a:t>
            </a:r>
            <a:r>
              <a:rPr sz="1067" spc="-107" dirty="0">
                <a:solidFill>
                  <a:prstClr val="black"/>
                </a:solidFill>
                <a:latin typeface="Microsoft Sans Serif"/>
                <a:cs typeface="Microsoft Sans Serif"/>
              </a:rPr>
              <a:t>Annual</a:t>
            </a:r>
            <a:r>
              <a:rPr sz="1067" spc="-67" dirty="0">
                <a:solidFill>
                  <a:prstClr val="black"/>
                </a:solidFill>
                <a:latin typeface="Microsoft Sans Serif"/>
                <a:cs typeface="Microsoft Sans Serif"/>
              </a:rPr>
              <a:t> </a:t>
            </a:r>
            <a:r>
              <a:rPr sz="1067" spc="-93" dirty="0">
                <a:solidFill>
                  <a:prstClr val="black"/>
                </a:solidFill>
                <a:latin typeface="Microsoft Sans Serif"/>
                <a:cs typeface="Microsoft Sans Serif"/>
              </a:rPr>
              <a:t>Meeting.</a:t>
            </a:r>
            <a:r>
              <a:rPr sz="1067" spc="-53" dirty="0">
                <a:solidFill>
                  <a:prstClr val="black"/>
                </a:solidFill>
                <a:latin typeface="Microsoft Sans Serif"/>
                <a:cs typeface="Microsoft Sans Serif"/>
              </a:rPr>
              <a:t> </a:t>
            </a:r>
            <a:r>
              <a:rPr sz="1067" spc="-100" dirty="0">
                <a:solidFill>
                  <a:prstClr val="black"/>
                </a:solidFill>
                <a:latin typeface="Microsoft Sans Serif"/>
                <a:cs typeface="Microsoft Sans Serif"/>
              </a:rPr>
              <a:t>2019;</a:t>
            </a:r>
            <a:r>
              <a:rPr sz="1067" spc="-73" dirty="0">
                <a:solidFill>
                  <a:prstClr val="black"/>
                </a:solidFill>
                <a:latin typeface="Microsoft Sans Serif"/>
                <a:cs typeface="Microsoft Sans Serif"/>
              </a:rPr>
              <a:t> </a:t>
            </a:r>
            <a:r>
              <a:rPr sz="1067" spc="-93" dirty="0">
                <a:solidFill>
                  <a:prstClr val="black"/>
                </a:solidFill>
                <a:latin typeface="Microsoft Sans Serif"/>
                <a:cs typeface="Microsoft Sans Serif"/>
              </a:rPr>
              <a:t>Presentation</a:t>
            </a:r>
            <a:r>
              <a:rPr sz="1067" spc="-73" dirty="0">
                <a:solidFill>
                  <a:prstClr val="black"/>
                </a:solidFill>
                <a:latin typeface="Microsoft Sans Serif"/>
                <a:cs typeface="Microsoft Sans Serif"/>
              </a:rPr>
              <a:t> </a:t>
            </a:r>
            <a:r>
              <a:rPr sz="1067" spc="-107" dirty="0">
                <a:solidFill>
                  <a:prstClr val="black"/>
                </a:solidFill>
                <a:latin typeface="Microsoft Sans Serif"/>
                <a:cs typeface="Microsoft Sans Serif"/>
              </a:rPr>
              <a:t>992O.</a:t>
            </a:r>
            <a:r>
              <a:rPr sz="1067" spc="-53" dirty="0">
                <a:solidFill>
                  <a:prstClr val="black"/>
                </a:solidFill>
                <a:latin typeface="Microsoft Sans Serif"/>
                <a:cs typeface="Microsoft Sans Serif"/>
              </a:rPr>
              <a:t> </a:t>
            </a:r>
            <a:r>
              <a:rPr sz="1067" spc="-80" dirty="0">
                <a:solidFill>
                  <a:prstClr val="black"/>
                </a:solidFill>
                <a:latin typeface="Microsoft Sans Serif"/>
                <a:cs typeface="Microsoft Sans Serif"/>
              </a:rPr>
              <a:t>3.</a:t>
            </a:r>
            <a:r>
              <a:rPr sz="1067" spc="20" dirty="0">
                <a:solidFill>
                  <a:prstClr val="black"/>
                </a:solidFill>
                <a:latin typeface="Microsoft Sans Serif"/>
                <a:cs typeface="Microsoft Sans Serif"/>
              </a:rPr>
              <a:t> </a:t>
            </a:r>
            <a:r>
              <a:rPr sz="1067" spc="-100" dirty="0">
                <a:solidFill>
                  <a:prstClr val="black"/>
                </a:solidFill>
                <a:latin typeface="Microsoft Sans Serif"/>
                <a:cs typeface="Microsoft Sans Serif"/>
              </a:rPr>
              <a:t>Meric-Bernstam</a:t>
            </a:r>
            <a:r>
              <a:rPr sz="1067" spc="-73" dirty="0">
                <a:solidFill>
                  <a:prstClr val="black"/>
                </a:solidFill>
                <a:latin typeface="Microsoft Sans Serif"/>
                <a:cs typeface="Microsoft Sans Serif"/>
              </a:rPr>
              <a:t> </a:t>
            </a:r>
            <a:r>
              <a:rPr sz="1067" spc="-87" dirty="0">
                <a:solidFill>
                  <a:prstClr val="black"/>
                </a:solidFill>
                <a:latin typeface="Microsoft Sans Serif"/>
                <a:cs typeface="Microsoft Sans Serif"/>
              </a:rPr>
              <a:t>F,</a:t>
            </a:r>
            <a:r>
              <a:rPr sz="1067" spc="-20" dirty="0">
                <a:solidFill>
                  <a:prstClr val="black"/>
                </a:solidFill>
                <a:latin typeface="Microsoft Sans Serif"/>
                <a:cs typeface="Microsoft Sans Serif"/>
              </a:rPr>
              <a:t> </a:t>
            </a:r>
            <a:r>
              <a:rPr sz="1067" spc="-80" dirty="0">
                <a:solidFill>
                  <a:prstClr val="black"/>
                </a:solidFill>
                <a:latin typeface="Microsoft Sans Serif"/>
                <a:cs typeface="Microsoft Sans Serif"/>
              </a:rPr>
              <a:t>et</a:t>
            </a:r>
            <a:r>
              <a:rPr sz="1067" spc="-40" dirty="0">
                <a:solidFill>
                  <a:prstClr val="black"/>
                </a:solidFill>
                <a:latin typeface="Microsoft Sans Serif"/>
                <a:cs typeface="Microsoft Sans Serif"/>
              </a:rPr>
              <a:t> </a:t>
            </a:r>
            <a:r>
              <a:rPr sz="1067" spc="-73" dirty="0">
                <a:solidFill>
                  <a:prstClr val="black"/>
                </a:solidFill>
                <a:latin typeface="Microsoft Sans Serif"/>
                <a:cs typeface="Microsoft Sans Serif"/>
              </a:rPr>
              <a:t>al.</a:t>
            </a:r>
            <a:r>
              <a:rPr sz="1067" spc="-27" dirty="0">
                <a:solidFill>
                  <a:prstClr val="black"/>
                </a:solidFill>
                <a:latin typeface="Microsoft Sans Serif"/>
                <a:cs typeface="Microsoft Sans Serif"/>
              </a:rPr>
              <a:t> </a:t>
            </a:r>
            <a:r>
              <a:rPr sz="1067" spc="-100" dirty="0">
                <a:solidFill>
                  <a:prstClr val="black"/>
                </a:solidFill>
                <a:latin typeface="Microsoft Sans Serif"/>
                <a:cs typeface="Microsoft Sans Serif"/>
              </a:rPr>
              <a:t>J</a:t>
            </a:r>
            <a:r>
              <a:rPr sz="1067" spc="-20" dirty="0">
                <a:solidFill>
                  <a:prstClr val="black"/>
                </a:solidFill>
                <a:latin typeface="Microsoft Sans Serif"/>
                <a:cs typeface="Microsoft Sans Serif"/>
              </a:rPr>
              <a:t> </a:t>
            </a:r>
            <a:r>
              <a:rPr sz="1067" spc="-93" dirty="0">
                <a:solidFill>
                  <a:prstClr val="black"/>
                </a:solidFill>
                <a:latin typeface="Microsoft Sans Serif"/>
                <a:cs typeface="Microsoft Sans Serif"/>
              </a:rPr>
              <a:t>Clin</a:t>
            </a:r>
            <a:r>
              <a:rPr sz="1067" spc="-27" dirty="0">
                <a:solidFill>
                  <a:prstClr val="black"/>
                </a:solidFill>
                <a:latin typeface="Microsoft Sans Serif"/>
                <a:cs typeface="Microsoft Sans Serif"/>
              </a:rPr>
              <a:t> </a:t>
            </a:r>
            <a:r>
              <a:rPr sz="1067" spc="-100" dirty="0">
                <a:solidFill>
                  <a:prstClr val="black"/>
                </a:solidFill>
                <a:latin typeface="Microsoft Sans Serif"/>
                <a:cs typeface="Microsoft Sans Serif"/>
              </a:rPr>
              <a:t>Oncol.</a:t>
            </a:r>
            <a:r>
              <a:rPr sz="1067" spc="-40" dirty="0">
                <a:solidFill>
                  <a:prstClr val="black"/>
                </a:solidFill>
                <a:latin typeface="Microsoft Sans Serif"/>
                <a:cs typeface="Microsoft Sans Serif"/>
              </a:rPr>
              <a:t> </a:t>
            </a:r>
            <a:r>
              <a:rPr sz="1067" spc="-100" dirty="0">
                <a:solidFill>
                  <a:prstClr val="black"/>
                </a:solidFill>
                <a:latin typeface="Microsoft Sans Serif"/>
                <a:cs typeface="Microsoft Sans Serif"/>
              </a:rPr>
              <a:t>2024.</a:t>
            </a:r>
            <a:endParaRPr sz="1067">
              <a:solidFill>
                <a:prstClr val="black"/>
              </a:solidFill>
              <a:latin typeface="Microsoft Sans Serif"/>
              <a:cs typeface="Microsoft Sans Serif"/>
            </a:endParaRPr>
          </a:p>
        </p:txBody>
      </p:sp>
      <p:grpSp>
        <p:nvGrpSpPr>
          <p:cNvPr id="7" name="object 7"/>
          <p:cNvGrpSpPr/>
          <p:nvPr/>
        </p:nvGrpSpPr>
        <p:grpSpPr>
          <a:xfrm>
            <a:off x="1824736" y="2218943"/>
            <a:ext cx="9672320" cy="1160780"/>
            <a:chOff x="1368552" y="1664207"/>
            <a:chExt cx="7254240" cy="870585"/>
          </a:xfrm>
        </p:grpSpPr>
        <p:sp>
          <p:nvSpPr>
            <p:cNvPr id="8" name="object 8"/>
            <p:cNvSpPr/>
            <p:nvPr/>
          </p:nvSpPr>
          <p:spPr>
            <a:xfrm>
              <a:off x="1406652" y="1865375"/>
              <a:ext cx="7178040" cy="655320"/>
            </a:xfrm>
            <a:custGeom>
              <a:avLst/>
              <a:gdLst/>
              <a:ahLst/>
              <a:cxnLst/>
              <a:rect l="l" t="t" r="r" b="b"/>
              <a:pathLst>
                <a:path w="7178040" h="655319">
                  <a:moveTo>
                    <a:pt x="3593592" y="0"/>
                  </a:moveTo>
                  <a:lnTo>
                    <a:pt x="3543743" y="156"/>
                  </a:lnTo>
                  <a:lnTo>
                    <a:pt x="3493891" y="685"/>
                  </a:lnTo>
                  <a:lnTo>
                    <a:pt x="3444037" y="1582"/>
                  </a:lnTo>
                  <a:lnTo>
                    <a:pt x="3394181" y="2841"/>
                  </a:lnTo>
                  <a:lnTo>
                    <a:pt x="3344322" y="4457"/>
                  </a:lnTo>
                  <a:lnTo>
                    <a:pt x="3294460" y="6425"/>
                  </a:lnTo>
                  <a:lnTo>
                    <a:pt x="3244596" y="8740"/>
                  </a:lnTo>
                  <a:lnTo>
                    <a:pt x="3194730" y="11395"/>
                  </a:lnTo>
                  <a:lnTo>
                    <a:pt x="3144861" y="14387"/>
                  </a:lnTo>
                  <a:lnTo>
                    <a:pt x="3094990" y="17710"/>
                  </a:lnTo>
                  <a:lnTo>
                    <a:pt x="3045117" y="21358"/>
                  </a:lnTo>
                  <a:lnTo>
                    <a:pt x="2995242" y="25327"/>
                  </a:lnTo>
                  <a:lnTo>
                    <a:pt x="2945364" y="29610"/>
                  </a:lnTo>
                  <a:lnTo>
                    <a:pt x="2895484" y="34204"/>
                  </a:lnTo>
                  <a:lnTo>
                    <a:pt x="2845602" y="39101"/>
                  </a:lnTo>
                  <a:lnTo>
                    <a:pt x="2795718" y="44299"/>
                  </a:lnTo>
                  <a:lnTo>
                    <a:pt x="2745832" y="49790"/>
                  </a:lnTo>
                  <a:lnTo>
                    <a:pt x="2695944" y="55570"/>
                  </a:lnTo>
                  <a:lnTo>
                    <a:pt x="2646053" y="61634"/>
                  </a:lnTo>
                  <a:lnTo>
                    <a:pt x="2596161" y="67975"/>
                  </a:lnTo>
                  <a:lnTo>
                    <a:pt x="2546267" y="74590"/>
                  </a:lnTo>
                  <a:lnTo>
                    <a:pt x="2496371" y="81473"/>
                  </a:lnTo>
                  <a:lnTo>
                    <a:pt x="2446474" y="88618"/>
                  </a:lnTo>
                  <a:lnTo>
                    <a:pt x="2396574" y="96021"/>
                  </a:lnTo>
                  <a:lnTo>
                    <a:pt x="2296770" y="111577"/>
                  </a:lnTo>
                  <a:lnTo>
                    <a:pt x="2196959" y="128099"/>
                  </a:lnTo>
                  <a:lnTo>
                    <a:pt x="2097141" y="145545"/>
                  </a:lnTo>
                  <a:lnTo>
                    <a:pt x="1997318" y="163874"/>
                  </a:lnTo>
                  <a:lnTo>
                    <a:pt x="1897488" y="183042"/>
                  </a:lnTo>
                  <a:lnTo>
                    <a:pt x="1797653" y="203009"/>
                  </a:lnTo>
                  <a:lnTo>
                    <a:pt x="1697812" y="223732"/>
                  </a:lnTo>
                  <a:lnTo>
                    <a:pt x="1597967" y="245169"/>
                  </a:lnTo>
                  <a:lnTo>
                    <a:pt x="1498117" y="267278"/>
                  </a:lnTo>
                  <a:lnTo>
                    <a:pt x="1398262" y="290017"/>
                  </a:lnTo>
                  <a:lnTo>
                    <a:pt x="1298403" y="313344"/>
                  </a:lnTo>
                  <a:lnTo>
                    <a:pt x="1198541" y="337217"/>
                  </a:lnTo>
                  <a:lnTo>
                    <a:pt x="1048741" y="373959"/>
                  </a:lnTo>
                  <a:lnTo>
                    <a:pt x="898933" y="411694"/>
                  </a:lnTo>
                  <a:lnTo>
                    <a:pt x="699181" y="463305"/>
                  </a:lnTo>
                  <a:lnTo>
                    <a:pt x="449480" y="529434"/>
                  </a:lnTo>
                  <a:lnTo>
                    <a:pt x="0" y="651001"/>
                  </a:lnTo>
                  <a:lnTo>
                    <a:pt x="7178040" y="655319"/>
                  </a:lnTo>
                  <a:lnTo>
                    <a:pt x="6979030" y="600829"/>
                  </a:lnTo>
                  <a:lnTo>
                    <a:pt x="6581002" y="493192"/>
                  </a:lnTo>
                  <a:lnTo>
                    <a:pt x="6381978" y="440717"/>
                  </a:lnTo>
                  <a:lnTo>
                    <a:pt x="6232705" y="402224"/>
                  </a:lnTo>
                  <a:lnTo>
                    <a:pt x="6083425" y="364629"/>
                  </a:lnTo>
                  <a:lnTo>
                    <a:pt x="5934138" y="328073"/>
                  </a:lnTo>
                  <a:lnTo>
                    <a:pt x="5834608" y="304349"/>
                  </a:lnTo>
                  <a:lnTo>
                    <a:pt x="5735075" y="281193"/>
                  </a:lnTo>
                  <a:lnTo>
                    <a:pt x="5635537" y="258645"/>
                  </a:lnTo>
                  <a:lnTo>
                    <a:pt x="5535995" y="236749"/>
                  </a:lnTo>
                  <a:lnTo>
                    <a:pt x="5436448" y="215545"/>
                  </a:lnTo>
                  <a:lnTo>
                    <a:pt x="5336896" y="195076"/>
                  </a:lnTo>
                  <a:lnTo>
                    <a:pt x="5237338" y="175383"/>
                  </a:lnTo>
                  <a:lnTo>
                    <a:pt x="5137775" y="156510"/>
                  </a:lnTo>
                  <a:lnTo>
                    <a:pt x="5038206" y="138497"/>
                  </a:lnTo>
                  <a:lnTo>
                    <a:pt x="4938630" y="121387"/>
                  </a:lnTo>
                  <a:lnTo>
                    <a:pt x="4839048" y="105222"/>
                  </a:lnTo>
                  <a:lnTo>
                    <a:pt x="4739459" y="90044"/>
                  </a:lnTo>
                  <a:lnTo>
                    <a:pt x="4689661" y="82838"/>
                  </a:lnTo>
                  <a:lnTo>
                    <a:pt x="4639862" y="75895"/>
                  </a:lnTo>
                  <a:lnTo>
                    <a:pt x="4590061" y="69219"/>
                  </a:lnTo>
                  <a:lnTo>
                    <a:pt x="4540258" y="62816"/>
                  </a:lnTo>
                  <a:lnTo>
                    <a:pt x="4490454" y="56691"/>
                  </a:lnTo>
                  <a:lnTo>
                    <a:pt x="4440647" y="50850"/>
                  </a:lnTo>
                  <a:lnTo>
                    <a:pt x="4390838" y="45297"/>
                  </a:lnTo>
                  <a:lnTo>
                    <a:pt x="4341027" y="40039"/>
                  </a:lnTo>
                  <a:lnTo>
                    <a:pt x="4291214" y="35079"/>
                  </a:lnTo>
                  <a:lnTo>
                    <a:pt x="4241399" y="30424"/>
                  </a:lnTo>
                  <a:lnTo>
                    <a:pt x="4191582" y="26079"/>
                  </a:lnTo>
                  <a:lnTo>
                    <a:pt x="4141762" y="22048"/>
                  </a:lnTo>
                  <a:lnTo>
                    <a:pt x="4091940" y="18338"/>
                  </a:lnTo>
                  <a:lnTo>
                    <a:pt x="4042116" y="14953"/>
                  </a:lnTo>
                  <a:lnTo>
                    <a:pt x="3992290" y="11899"/>
                  </a:lnTo>
                  <a:lnTo>
                    <a:pt x="3942461" y="9181"/>
                  </a:lnTo>
                  <a:lnTo>
                    <a:pt x="3892630" y="6803"/>
                  </a:lnTo>
                  <a:lnTo>
                    <a:pt x="3842797" y="4773"/>
                  </a:lnTo>
                  <a:lnTo>
                    <a:pt x="3792961" y="3094"/>
                  </a:lnTo>
                  <a:lnTo>
                    <a:pt x="3743122" y="1772"/>
                  </a:lnTo>
                  <a:lnTo>
                    <a:pt x="3693281" y="812"/>
                  </a:lnTo>
                  <a:lnTo>
                    <a:pt x="3643438" y="219"/>
                  </a:lnTo>
                  <a:lnTo>
                    <a:pt x="3593592" y="0"/>
                  </a:lnTo>
                  <a:close/>
                </a:path>
              </a:pathLst>
            </a:custGeom>
            <a:solidFill>
              <a:srgbClr val="D4F4FF"/>
            </a:solidFill>
          </p:spPr>
          <p:txBody>
            <a:bodyPr wrap="square" lIns="0" tIns="0" rIns="0" bIns="0" rtlCol="0"/>
            <a:lstStyle/>
            <a:p>
              <a:pPr defTabSz="1219170"/>
              <a:endParaRPr sz="2400">
                <a:solidFill>
                  <a:prstClr val="black"/>
                </a:solidFill>
                <a:latin typeface="Calibri"/>
              </a:endParaRPr>
            </a:p>
          </p:txBody>
        </p:sp>
        <p:sp>
          <p:nvSpPr>
            <p:cNvPr id="9" name="object 9"/>
            <p:cNvSpPr/>
            <p:nvPr/>
          </p:nvSpPr>
          <p:spPr>
            <a:xfrm>
              <a:off x="1406652" y="1702307"/>
              <a:ext cx="7178040" cy="789940"/>
            </a:xfrm>
            <a:custGeom>
              <a:avLst/>
              <a:gdLst/>
              <a:ahLst/>
              <a:cxnLst/>
              <a:rect l="l" t="t" r="r" b="b"/>
              <a:pathLst>
                <a:path w="7178040" h="789939">
                  <a:moveTo>
                    <a:pt x="0" y="651001"/>
                  </a:moveTo>
                  <a:lnTo>
                    <a:pt x="49942" y="637424"/>
                  </a:lnTo>
                  <a:lnTo>
                    <a:pt x="99885" y="623852"/>
                  </a:lnTo>
                  <a:lnTo>
                    <a:pt x="149828" y="610290"/>
                  </a:lnTo>
                  <a:lnTo>
                    <a:pt x="199770" y="596744"/>
                  </a:lnTo>
                  <a:lnTo>
                    <a:pt x="249712" y="583219"/>
                  </a:lnTo>
                  <a:lnTo>
                    <a:pt x="299655" y="569720"/>
                  </a:lnTo>
                  <a:lnTo>
                    <a:pt x="349597" y="556253"/>
                  </a:lnTo>
                  <a:lnTo>
                    <a:pt x="399538" y="542822"/>
                  </a:lnTo>
                  <a:lnTo>
                    <a:pt x="449480" y="529434"/>
                  </a:lnTo>
                  <a:lnTo>
                    <a:pt x="499421" y="516092"/>
                  </a:lnTo>
                  <a:lnTo>
                    <a:pt x="549362" y="502804"/>
                  </a:lnTo>
                  <a:lnTo>
                    <a:pt x="599302" y="489573"/>
                  </a:lnTo>
                  <a:lnTo>
                    <a:pt x="649242" y="476405"/>
                  </a:lnTo>
                  <a:lnTo>
                    <a:pt x="699181" y="463305"/>
                  </a:lnTo>
                  <a:lnTo>
                    <a:pt x="749120" y="450279"/>
                  </a:lnTo>
                  <a:lnTo>
                    <a:pt x="799058" y="437331"/>
                  </a:lnTo>
                  <a:lnTo>
                    <a:pt x="848996" y="424468"/>
                  </a:lnTo>
                  <a:lnTo>
                    <a:pt x="898933" y="411694"/>
                  </a:lnTo>
                  <a:lnTo>
                    <a:pt x="948870" y="399014"/>
                  </a:lnTo>
                  <a:lnTo>
                    <a:pt x="998806" y="386434"/>
                  </a:lnTo>
                  <a:lnTo>
                    <a:pt x="1048741" y="373959"/>
                  </a:lnTo>
                  <a:lnTo>
                    <a:pt x="1098675" y="361595"/>
                  </a:lnTo>
                  <a:lnTo>
                    <a:pt x="1148608" y="349346"/>
                  </a:lnTo>
                  <a:lnTo>
                    <a:pt x="1198541" y="337217"/>
                  </a:lnTo>
                  <a:lnTo>
                    <a:pt x="1248473" y="325215"/>
                  </a:lnTo>
                  <a:lnTo>
                    <a:pt x="1298403" y="313344"/>
                  </a:lnTo>
                  <a:lnTo>
                    <a:pt x="1348333" y="301610"/>
                  </a:lnTo>
                  <a:lnTo>
                    <a:pt x="1398262" y="290017"/>
                  </a:lnTo>
                  <a:lnTo>
                    <a:pt x="1448190" y="278571"/>
                  </a:lnTo>
                  <a:lnTo>
                    <a:pt x="1498117" y="267278"/>
                  </a:lnTo>
                  <a:lnTo>
                    <a:pt x="1548042" y="256142"/>
                  </a:lnTo>
                  <a:lnTo>
                    <a:pt x="1597967" y="245169"/>
                  </a:lnTo>
                  <a:lnTo>
                    <a:pt x="1647890" y="234364"/>
                  </a:lnTo>
                  <a:lnTo>
                    <a:pt x="1697812" y="223732"/>
                  </a:lnTo>
                  <a:lnTo>
                    <a:pt x="1747733" y="213279"/>
                  </a:lnTo>
                  <a:lnTo>
                    <a:pt x="1797653" y="203009"/>
                  </a:lnTo>
                  <a:lnTo>
                    <a:pt x="1847571" y="192929"/>
                  </a:lnTo>
                  <a:lnTo>
                    <a:pt x="1897488" y="183042"/>
                  </a:lnTo>
                  <a:lnTo>
                    <a:pt x="1947403" y="173356"/>
                  </a:lnTo>
                  <a:lnTo>
                    <a:pt x="1997318" y="163874"/>
                  </a:lnTo>
                  <a:lnTo>
                    <a:pt x="2047230" y="154602"/>
                  </a:lnTo>
                  <a:lnTo>
                    <a:pt x="2097141" y="145545"/>
                  </a:lnTo>
                  <a:lnTo>
                    <a:pt x="2147051" y="136709"/>
                  </a:lnTo>
                  <a:lnTo>
                    <a:pt x="2196959" y="128099"/>
                  </a:lnTo>
                  <a:lnTo>
                    <a:pt x="2246865" y="119720"/>
                  </a:lnTo>
                  <a:lnTo>
                    <a:pt x="2296770" y="111577"/>
                  </a:lnTo>
                  <a:lnTo>
                    <a:pt x="2346673" y="103676"/>
                  </a:lnTo>
                  <a:lnTo>
                    <a:pt x="2396574" y="96021"/>
                  </a:lnTo>
                  <a:lnTo>
                    <a:pt x="2446474" y="88618"/>
                  </a:lnTo>
                  <a:lnTo>
                    <a:pt x="2496371" y="81473"/>
                  </a:lnTo>
                  <a:lnTo>
                    <a:pt x="2546267" y="74590"/>
                  </a:lnTo>
                  <a:lnTo>
                    <a:pt x="2596161" y="67975"/>
                  </a:lnTo>
                  <a:lnTo>
                    <a:pt x="2646053" y="61634"/>
                  </a:lnTo>
                  <a:lnTo>
                    <a:pt x="2695944" y="55570"/>
                  </a:lnTo>
                  <a:lnTo>
                    <a:pt x="2745832" y="49790"/>
                  </a:lnTo>
                  <a:lnTo>
                    <a:pt x="2795718" y="44299"/>
                  </a:lnTo>
                  <a:lnTo>
                    <a:pt x="2845602" y="39101"/>
                  </a:lnTo>
                  <a:lnTo>
                    <a:pt x="2895484" y="34204"/>
                  </a:lnTo>
                  <a:lnTo>
                    <a:pt x="2945364" y="29610"/>
                  </a:lnTo>
                  <a:lnTo>
                    <a:pt x="2995242" y="25327"/>
                  </a:lnTo>
                  <a:lnTo>
                    <a:pt x="3045117" y="21358"/>
                  </a:lnTo>
                  <a:lnTo>
                    <a:pt x="3094990" y="17710"/>
                  </a:lnTo>
                  <a:lnTo>
                    <a:pt x="3144861" y="14387"/>
                  </a:lnTo>
                  <a:lnTo>
                    <a:pt x="3194730" y="11395"/>
                  </a:lnTo>
                  <a:lnTo>
                    <a:pt x="3244596" y="8740"/>
                  </a:lnTo>
                  <a:lnTo>
                    <a:pt x="3294460" y="6425"/>
                  </a:lnTo>
                  <a:lnTo>
                    <a:pt x="3344322" y="4457"/>
                  </a:lnTo>
                  <a:lnTo>
                    <a:pt x="3394181" y="2841"/>
                  </a:lnTo>
                  <a:lnTo>
                    <a:pt x="3444037" y="1582"/>
                  </a:lnTo>
                  <a:lnTo>
                    <a:pt x="3493891" y="685"/>
                  </a:lnTo>
                  <a:lnTo>
                    <a:pt x="3543743" y="156"/>
                  </a:lnTo>
                  <a:lnTo>
                    <a:pt x="3593592" y="0"/>
                  </a:lnTo>
                  <a:lnTo>
                    <a:pt x="3643438" y="219"/>
                  </a:lnTo>
                  <a:lnTo>
                    <a:pt x="3693281" y="812"/>
                  </a:lnTo>
                  <a:lnTo>
                    <a:pt x="3743122" y="1772"/>
                  </a:lnTo>
                  <a:lnTo>
                    <a:pt x="3792961" y="3094"/>
                  </a:lnTo>
                  <a:lnTo>
                    <a:pt x="3842797" y="4773"/>
                  </a:lnTo>
                  <a:lnTo>
                    <a:pt x="3892630" y="6803"/>
                  </a:lnTo>
                  <a:lnTo>
                    <a:pt x="3942461" y="9181"/>
                  </a:lnTo>
                  <a:lnTo>
                    <a:pt x="3992290" y="11899"/>
                  </a:lnTo>
                  <a:lnTo>
                    <a:pt x="4042116" y="14953"/>
                  </a:lnTo>
                  <a:lnTo>
                    <a:pt x="4091940" y="18338"/>
                  </a:lnTo>
                  <a:lnTo>
                    <a:pt x="4141762" y="22048"/>
                  </a:lnTo>
                  <a:lnTo>
                    <a:pt x="4191582" y="26079"/>
                  </a:lnTo>
                  <a:lnTo>
                    <a:pt x="4241399" y="30424"/>
                  </a:lnTo>
                  <a:lnTo>
                    <a:pt x="4291214" y="35079"/>
                  </a:lnTo>
                  <a:lnTo>
                    <a:pt x="4341027" y="40039"/>
                  </a:lnTo>
                  <a:lnTo>
                    <a:pt x="4390838" y="45297"/>
                  </a:lnTo>
                  <a:lnTo>
                    <a:pt x="4440647" y="50850"/>
                  </a:lnTo>
                  <a:lnTo>
                    <a:pt x="4490454" y="56691"/>
                  </a:lnTo>
                  <a:lnTo>
                    <a:pt x="4540258" y="62816"/>
                  </a:lnTo>
                  <a:lnTo>
                    <a:pt x="4590061" y="69219"/>
                  </a:lnTo>
                  <a:lnTo>
                    <a:pt x="4639862" y="75895"/>
                  </a:lnTo>
                  <a:lnTo>
                    <a:pt x="4689661" y="82838"/>
                  </a:lnTo>
                  <a:lnTo>
                    <a:pt x="4739459" y="90044"/>
                  </a:lnTo>
                  <a:lnTo>
                    <a:pt x="4789254" y="97507"/>
                  </a:lnTo>
                  <a:lnTo>
                    <a:pt x="4839048" y="105222"/>
                  </a:lnTo>
                  <a:lnTo>
                    <a:pt x="4888840" y="113184"/>
                  </a:lnTo>
                  <a:lnTo>
                    <a:pt x="4938630" y="121387"/>
                  </a:lnTo>
                  <a:lnTo>
                    <a:pt x="4988419" y="129827"/>
                  </a:lnTo>
                  <a:lnTo>
                    <a:pt x="5038206" y="138497"/>
                  </a:lnTo>
                  <a:lnTo>
                    <a:pt x="5087991" y="147393"/>
                  </a:lnTo>
                  <a:lnTo>
                    <a:pt x="5137775" y="156510"/>
                  </a:lnTo>
                  <a:lnTo>
                    <a:pt x="5187558" y="165842"/>
                  </a:lnTo>
                  <a:lnTo>
                    <a:pt x="5237338" y="175383"/>
                  </a:lnTo>
                  <a:lnTo>
                    <a:pt x="5287118" y="185130"/>
                  </a:lnTo>
                  <a:lnTo>
                    <a:pt x="5336896" y="195076"/>
                  </a:lnTo>
                  <a:lnTo>
                    <a:pt x="5386673" y="205216"/>
                  </a:lnTo>
                  <a:lnTo>
                    <a:pt x="5436448" y="215545"/>
                  </a:lnTo>
                  <a:lnTo>
                    <a:pt x="5486222" y="226057"/>
                  </a:lnTo>
                  <a:lnTo>
                    <a:pt x="5535995" y="236749"/>
                  </a:lnTo>
                  <a:lnTo>
                    <a:pt x="5585767" y="247613"/>
                  </a:lnTo>
                  <a:lnTo>
                    <a:pt x="5635537" y="258645"/>
                  </a:lnTo>
                  <a:lnTo>
                    <a:pt x="5685307" y="269840"/>
                  </a:lnTo>
                  <a:lnTo>
                    <a:pt x="5735075" y="281193"/>
                  </a:lnTo>
                  <a:lnTo>
                    <a:pt x="5784842" y="292698"/>
                  </a:lnTo>
                  <a:lnTo>
                    <a:pt x="5834608" y="304349"/>
                  </a:lnTo>
                  <a:lnTo>
                    <a:pt x="5884373" y="316143"/>
                  </a:lnTo>
                  <a:lnTo>
                    <a:pt x="5934138" y="328073"/>
                  </a:lnTo>
                  <a:lnTo>
                    <a:pt x="5983901" y="340134"/>
                  </a:lnTo>
                  <a:lnTo>
                    <a:pt x="6033663" y="352321"/>
                  </a:lnTo>
                  <a:lnTo>
                    <a:pt x="6083425" y="364629"/>
                  </a:lnTo>
                  <a:lnTo>
                    <a:pt x="6133186" y="377052"/>
                  </a:lnTo>
                  <a:lnTo>
                    <a:pt x="6182946" y="389585"/>
                  </a:lnTo>
                  <a:lnTo>
                    <a:pt x="6232705" y="402224"/>
                  </a:lnTo>
                  <a:lnTo>
                    <a:pt x="6282463" y="414962"/>
                  </a:lnTo>
                  <a:lnTo>
                    <a:pt x="6332221" y="427795"/>
                  </a:lnTo>
                  <a:lnTo>
                    <a:pt x="6381978" y="440717"/>
                  </a:lnTo>
                  <a:lnTo>
                    <a:pt x="6431735" y="453723"/>
                  </a:lnTo>
                  <a:lnTo>
                    <a:pt x="6481491" y="466807"/>
                  </a:lnTo>
                  <a:lnTo>
                    <a:pt x="6531247" y="479965"/>
                  </a:lnTo>
                  <a:lnTo>
                    <a:pt x="6581002" y="493192"/>
                  </a:lnTo>
                  <a:lnTo>
                    <a:pt x="6630757" y="506481"/>
                  </a:lnTo>
                  <a:lnTo>
                    <a:pt x="6680511" y="519828"/>
                  </a:lnTo>
                  <a:lnTo>
                    <a:pt x="6730265" y="533228"/>
                  </a:lnTo>
                  <a:lnTo>
                    <a:pt x="6780018" y="546674"/>
                  </a:lnTo>
                  <a:lnTo>
                    <a:pt x="6829772" y="560163"/>
                  </a:lnTo>
                  <a:lnTo>
                    <a:pt x="6879525" y="573689"/>
                  </a:lnTo>
                  <a:lnTo>
                    <a:pt x="6929277" y="587246"/>
                  </a:lnTo>
                  <a:lnTo>
                    <a:pt x="6979030" y="600829"/>
                  </a:lnTo>
                  <a:lnTo>
                    <a:pt x="7028783" y="614433"/>
                  </a:lnTo>
                  <a:lnTo>
                    <a:pt x="7078535" y="628053"/>
                  </a:lnTo>
                  <a:lnTo>
                    <a:pt x="7128287" y="641684"/>
                  </a:lnTo>
                  <a:lnTo>
                    <a:pt x="7178040" y="655319"/>
                  </a:lnTo>
                </a:path>
                <a:path w="7178040" h="789939">
                  <a:moveTo>
                    <a:pt x="0" y="785113"/>
                  </a:moveTo>
                  <a:lnTo>
                    <a:pt x="49942" y="771536"/>
                  </a:lnTo>
                  <a:lnTo>
                    <a:pt x="99885" y="757964"/>
                  </a:lnTo>
                  <a:lnTo>
                    <a:pt x="149828" y="744402"/>
                  </a:lnTo>
                  <a:lnTo>
                    <a:pt x="199770" y="730856"/>
                  </a:lnTo>
                  <a:lnTo>
                    <a:pt x="249712" y="717331"/>
                  </a:lnTo>
                  <a:lnTo>
                    <a:pt x="299655" y="703832"/>
                  </a:lnTo>
                  <a:lnTo>
                    <a:pt x="349597" y="690365"/>
                  </a:lnTo>
                  <a:lnTo>
                    <a:pt x="399538" y="676934"/>
                  </a:lnTo>
                  <a:lnTo>
                    <a:pt x="449480" y="663546"/>
                  </a:lnTo>
                  <a:lnTo>
                    <a:pt x="499421" y="650204"/>
                  </a:lnTo>
                  <a:lnTo>
                    <a:pt x="549362" y="636916"/>
                  </a:lnTo>
                  <a:lnTo>
                    <a:pt x="599302" y="623685"/>
                  </a:lnTo>
                  <a:lnTo>
                    <a:pt x="649242" y="610517"/>
                  </a:lnTo>
                  <a:lnTo>
                    <a:pt x="699181" y="597417"/>
                  </a:lnTo>
                  <a:lnTo>
                    <a:pt x="749120" y="584391"/>
                  </a:lnTo>
                  <a:lnTo>
                    <a:pt x="799058" y="571443"/>
                  </a:lnTo>
                  <a:lnTo>
                    <a:pt x="848996" y="558580"/>
                  </a:lnTo>
                  <a:lnTo>
                    <a:pt x="898933" y="545806"/>
                  </a:lnTo>
                  <a:lnTo>
                    <a:pt x="948870" y="533126"/>
                  </a:lnTo>
                  <a:lnTo>
                    <a:pt x="998806" y="520546"/>
                  </a:lnTo>
                  <a:lnTo>
                    <a:pt x="1048741" y="508071"/>
                  </a:lnTo>
                  <a:lnTo>
                    <a:pt x="1098675" y="495707"/>
                  </a:lnTo>
                  <a:lnTo>
                    <a:pt x="1148608" y="483458"/>
                  </a:lnTo>
                  <a:lnTo>
                    <a:pt x="1198541" y="471329"/>
                  </a:lnTo>
                  <a:lnTo>
                    <a:pt x="1248473" y="459327"/>
                  </a:lnTo>
                  <a:lnTo>
                    <a:pt x="1298403" y="447456"/>
                  </a:lnTo>
                  <a:lnTo>
                    <a:pt x="1348333" y="435722"/>
                  </a:lnTo>
                  <a:lnTo>
                    <a:pt x="1398262" y="424129"/>
                  </a:lnTo>
                  <a:lnTo>
                    <a:pt x="1448190" y="412683"/>
                  </a:lnTo>
                  <a:lnTo>
                    <a:pt x="1498117" y="401390"/>
                  </a:lnTo>
                  <a:lnTo>
                    <a:pt x="1548042" y="390254"/>
                  </a:lnTo>
                  <a:lnTo>
                    <a:pt x="1597967" y="379281"/>
                  </a:lnTo>
                  <a:lnTo>
                    <a:pt x="1647890" y="368476"/>
                  </a:lnTo>
                  <a:lnTo>
                    <a:pt x="1697812" y="357844"/>
                  </a:lnTo>
                  <a:lnTo>
                    <a:pt x="1747733" y="347391"/>
                  </a:lnTo>
                  <a:lnTo>
                    <a:pt x="1797653" y="337121"/>
                  </a:lnTo>
                  <a:lnTo>
                    <a:pt x="1847571" y="327041"/>
                  </a:lnTo>
                  <a:lnTo>
                    <a:pt x="1897488" y="317154"/>
                  </a:lnTo>
                  <a:lnTo>
                    <a:pt x="1947403" y="307468"/>
                  </a:lnTo>
                  <a:lnTo>
                    <a:pt x="1997318" y="297986"/>
                  </a:lnTo>
                  <a:lnTo>
                    <a:pt x="2047230" y="288714"/>
                  </a:lnTo>
                  <a:lnTo>
                    <a:pt x="2097141" y="279657"/>
                  </a:lnTo>
                  <a:lnTo>
                    <a:pt x="2147051" y="270821"/>
                  </a:lnTo>
                  <a:lnTo>
                    <a:pt x="2196959" y="262211"/>
                  </a:lnTo>
                  <a:lnTo>
                    <a:pt x="2246865" y="253832"/>
                  </a:lnTo>
                  <a:lnTo>
                    <a:pt x="2296770" y="245689"/>
                  </a:lnTo>
                  <a:lnTo>
                    <a:pt x="2346673" y="237788"/>
                  </a:lnTo>
                  <a:lnTo>
                    <a:pt x="2396574" y="230133"/>
                  </a:lnTo>
                  <a:lnTo>
                    <a:pt x="2446474" y="222730"/>
                  </a:lnTo>
                  <a:lnTo>
                    <a:pt x="2496371" y="215585"/>
                  </a:lnTo>
                  <a:lnTo>
                    <a:pt x="2546267" y="208702"/>
                  </a:lnTo>
                  <a:lnTo>
                    <a:pt x="2596161" y="202087"/>
                  </a:lnTo>
                  <a:lnTo>
                    <a:pt x="2646053" y="195746"/>
                  </a:lnTo>
                  <a:lnTo>
                    <a:pt x="2695944" y="189682"/>
                  </a:lnTo>
                  <a:lnTo>
                    <a:pt x="2745832" y="183902"/>
                  </a:lnTo>
                  <a:lnTo>
                    <a:pt x="2795718" y="178411"/>
                  </a:lnTo>
                  <a:lnTo>
                    <a:pt x="2845602" y="173213"/>
                  </a:lnTo>
                  <a:lnTo>
                    <a:pt x="2895484" y="168316"/>
                  </a:lnTo>
                  <a:lnTo>
                    <a:pt x="2945364" y="163722"/>
                  </a:lnTo>
                  <a:lnTo>
                    <a:pt x="2995242" y="159439"/>
                  </a:lnTo>
                  <a:lnTo>
                    <a:pt x="3045117" y="155470"/>
                  </a:lnTo>
                  <a:lnTo>
                    <a:pt x="3094990" y="151822"/>
                  </a:lnTo>
                  <a:lnTo>
                    <a:pt x="3144861" y="148499"/>
                  </a:lnTo>
                  <a:lnTo>
                    <a:pt x="3194730" y="145507"/>
                  </a:lnTo>
                  <a:lnTo>
                    <a:pt x="3244596" y="142852"/>
                  </a:lnTo>
                  <a:lnTo>
                    <a:pt x="3294460" y="140537"/>
                  </a:lnTo>
                  <a:lnTo>
                    <a:pt x="3344322" y="138569"/>
                  </a:lnTo>
                  <a:lnTo>
                    <a:pt x="3394181" y="136953"/>
                  </a:lnTo>
                  <a:lnTo>
                    <a:pt x="3444037" y="135694"/>
                  </a:lnTo>
                  <a:lnTo>
                    <a:pt x="3493891" y="134797"/>
                  </a:lnTo>
                  <a:lnTo>
                    <a:pt x="3543743" y="134268"/>
                  </a:lnTo>
                  <a:lnTo>
                    <a:pt x="3593592" y="134112"/>
                  </a:lnTo>
                  <a:lnTo>
                    <a:pt x="3643438" y="134331"/>
                  </a:lnTo>
                  <a:lnTo>
                    <a:pt x="3693281" y="134924"/>
                  </a:lnTo>
                  <a:lnTo>
                    <a:pt x="3743122" y="135884"/>
                  </a:lnTo>
                  <a:lnTo>
                    <a:pt x="3792961" y="137206"/>
                  </a:lnTo>
                  <a:lnTo>
                    <a:pt x="3842797" y="138885"/>
                  </a:lnTo>
                  <a:lnTo>
                    <a:pt x="3892630" y="140915"/>
                  </a:lnTo>
                  <a:lnTo>
                    <a:pt x="3942461" y="143293"/>
                  </a:lnTo>
                  <a:lnTo>
                    <a:pt x="3992290" y="146011"/>
                  </a:lnTo>
                  <a:lnTo>
                    <a:pt x="4042116" y="149065"/>
                  </a:lnTo>
                  <a:lnTo>
                    <a:pt x="4091940" y="152450"/>
                  </a:lnTo>
                  <a:lnTo>
                    <a:pt x="4141762" y="156160"/>
                  </a:lnTo>
                  <a:lnTo>
                    <a:pt x="4191582" y="160191"/>
                  </a:lnTo>
                  <a:lnTo>
                    <a:pt x="4241399" y="164536"/>
                  </a:lnTo>
                  <a:lnTo>
                    <a:pt x="4291214" y="169191"/>
                  </a:lnTo>
                  <a:lnTo>
                    <a:pt x="4341027" y="174151"/>
                  </a:lnTo>
                  <a:lnTo>
                    <a:pt x="4390838" y="179409"/>
                  </a:lnTo>
                  <a:lnTo>
                    <a:pt x="4440647" y="184962"/>
                  </a:lnTo>
                  <a:lnTo>
                    <a:pt x="4490454" y="190803"/>
                  </a:lnTo>
                  <a:lnTo>
                    <a:pt x="4540258" y="196928"/>
                  </a:lnTo>
                  <a:lnTo>
                    <a:pt x="4590061" y="203331"/>
                  </a:lnTo>
                  <a:lnTo>
                    <a:pt x="4639862" y="210007"/>
                  </a:lnTo>
                  <a:lnTo>
                    <a:pt x="4689661" y="216950"/>
                  </a:lnTo>
                  <a:lnTo>
                    <a:pt x="4739459" y="224156"/>
                  </a:lnTo>
                  <a:lnTo>
                    <a:pt x="4789254" y="231619"/>
                  </a:lnTo>
                  <a:lnTo>
                    <a:pt x="4839048" y="239334"/>
                  </a:lnTo>
                  <a:lnTo>
                    <a:pt x="4888840" y="247296"/>
                  </a:lnTo>
                  <a:lnTo>
                    <a:pt x="4938630" y="255499"/>
                  </a:lnTo>
                  <a:lnTo>
                    <a:pt x="4988419" y="263939"/>
                  </a:lnTo>
                  <a:lnTo>
                    <a:pt x="5038206" y="272609"/>
                  </a:lnTo>
                  <a:lnTo>
                    <a:pt x="5087991" y="281505"/>
                  </a:lnTo>
                  <a:lnTo>
                    <a:pt x="5137775" y="290622"/>
                  </a:lnTo>
                  <a:lnTo>
                    <a:pt x="5187558" y="299954"/>
                  </a:lnTo>
                  <a:lnTo>
                    <a:pt x="5237338" y="309495"/>
                  </a:lnTo>
                  <a:lnTo>
                    <a:pt x="5287118" y="319242"/>
                  </a:lnTo>
                  <a:lnTo>
                    <a:pt x="5336896" y="329188"/>
                  </a:lnTo>
                  <a:lnTo>
                    <a:pt x="5386673" y="339328"/>
                  </a:lnTo>
                  <a:lnTo>
                    <a:pt x="5436448" y="349657"/>
                  </a:lnTo>
                  <a:lnTo>
                    <a:pt x="5486222" y="360169"/>
                  </a:lnTo>
                  <a:lnTo>
                    <a:pt x="5535995" y="370861"/>
                  </a:lnTo>
                  <a:lnTo>
                    <a:pt x="5585767" y="381725"/>
                  </a:lnTo>
                  <a:lnTo>
                    <a:pt x="5635537" y="392757"/>
                  </a:lnTo>
                  <a:lnTo>
                    <a:pt x="5685307" y="403952"/>
                  </a:lnTo>
                  <a:lnTo>
                    <a:pt x="5735075" y="415305"/>
                  </a:lnTo>
                  <a:lnTo>
                    <a:pt x="5784842" y="426810"/>
                  </a:lnTo>
                  <a:lnTo>
                    <a:pt x="5834608" y="438461"/>
                  </a:lnTo>
                  <a:lnTo>
                    <a:pt x="5884373" y="450255"/>
                  </a:lnTo>
                  <a:lnTo>
                    <a:pt x="5934138" y="462185"/>
                  </a:lnTo>
                  <a:lnTo>
                    <a:pt x="5983901" y="474246"/>
                  </a:lnTo>
                  <a:lnTo>
                    <a:pt x="6033663" y="486433"/>
                  </a:lnTo>
                  <a:lnTo>
                    <a:pt x="6083425" y="498741"/>
                  </a:lnTo>
                  <a:lnTo>
                    <a:pt x="6133186" y="511164"/>
                  </a:lnTo>
                  <a:lnTo>
                    <a:pt x="6182946" y="523697"/>
                  </a:lnTo>
                  <a:lnTo>
                    <a:pt x="6232705" y="536336"/>
                  </a:lnTo>
                  <a:lnTo>
                    <a:pt x="6282463" y="549074"/>
                  </a:lnTo>
                  <a:lnTo>
                    <a:pt x="6332221" y="561907"/>
                  </a:lnTo>
                  <a:lnTo>
                    <a:pt x="6381978" y="574829"/>
                  </a:lnTo>
                  <a:lnTo>
                    <a:pt x="6431735" y="587835"/>
                  </a:lnTo>
                  <a:lnTo>
                    <a:pt x="6481491" y="600919"/>
                  </a:lnTo>
                  <a:lnTo>
                    <a:pt x="6531247" y="614077"/>
                  </a:lnTo>
                  <a:lnTo>
                    <a:pt x="6581002" y="627304"/>
                  </a:lnTo>
                  <a:lnTo>
                    <a:pt x="6630757" y="640593"/>
                  </a:lnTo>
                  <a:lnTo>
                    <a:pt x="6680511" y="653940"/>
                  </a:lnTo>
                  <a:lnTo>
                    <a:pt x="6730265" y="667340"/>
                  </a:lnTo>
                  <a:lnTo>
                    <a:pt x="6780018" y="680786"/>
                  </a:lnTo>
                  <a:lnTo>
                    <a:pt x="6829772" y="694275"/>
                  </a:lnTo>
                  <a:lnTo>
                    <a:pt x="6879525" y="707801"/>
                  </a:lnTo>
                  <a:lnTo>
                    <a:pt x="6929277" y="721358"/>
                  </a:lnTo>
                  <a:lnTo>
                    <a:pt x="6979030" y="734941"/>
                  </a:lnTo>
                  <a:lnTo>
                    <a:pt x="7028783" y="748545"/>
                  </a:lnTo>
                  <a:lnTo>
                    <a:pt x="7078535" y="762165"/>
                  </a:lnTo>
                  <a:lnTo>
                    <a:pt x="7128287" y="775796"/>
                  </a:lnTo>
                  <a:lnTo>
                    <a:pt x="7178040" y="789431"/>
                  </a:lnTo>
                </a:path>
              </a:pathLst>
            </a:custGeom>
            <a:ln w="76200">
              <a:solidFill>
                <a:srgbClr val="2CC7FF"/>
              </a:solidFill>
            </a:ln>
          </p:spPr>
          <p:txBody>
            <a:bodyPr wrap="square" lIns="0" tIns="0" rIns="0" bIns="0" rtlCol="0"/>
            <a:lstStyle/>
            <a:p>
              <a:pPr defTabSz="1219170"/>
              <a:endParaRPr sz="2400">
                <a:solidFill>
                  <a:prstClr val="black"/>
                </a:solidFill>
                <a:latin typeface="Calibri"/>
              </a:endParaRPr>
            </a:p>
          </p:txBody>
        </p:sp>
        <p:sp>
          <p:nvSpPr>
            <p:cNvPr id="10" name="object 10"/>
            <p:cNvSpPr/>
            <p:nvPr/>
          </p:nvSpPr>
          <p:spPr>
            <a:xfrm>
              <a:off x="1702308" y="1962911"/>
              <a:ext cx="780415" cy="571500"/>
            </a:xfrm>
            <a:custGeom>
              <a:avLst/>
              <a:gdLst/>
              <a:ahLst/>
              <a:cxnLst/>
              <a:rect l="l" t="t" r="r" b="b"/>
              <a:pathLst>
                <a:path w="780414" h="571500">
                  <a:moveTo>
                    <a:pt x="605917" y="0"/>
                  </a:moveTo>
                  <a:lnTo>
                    <a:pt x="174371" y="0"/>
                  </a:lnTo>
                  <a:lnTo>
                    <a:pt x="128028" y="6231"/>
                  </a:lnTo>
                  <a:lnTo>
                    <a:pt x="86378" y="23814"/>
                  </a:lnTo>
                  <a:lnTo>
                    <a:pt x="51085" y="51085"/>
                  </a:lnTo>
                  <a:lnTo>
                    <a:pt x="23814" y="86378"/>
                  </a:lnTo>
                  <a:lnTo>
                    <a:pt x="6231" y="128028"/>
                  </a:lnTo>
                  <a:lnTo>
                    <a:pt x="0" y="174370"/>
                  </a:lnTo>
                  <a:lnTo>
                    <a:pt x="0" y="397129"/>
                  </a:lnTo>
                  <a:lnTo>
                    <a:pt x="6231" y="443471"/>
                  </a:lnTo>
                  <a:lnTo>
                    <a:pt x="23814" y="485121"/>
                  </a:lnTo>
                  <a:lnTo>
                    <a:pt x="51085" y="520414"/>
                  </a:lnTo>
                  <a:lnTo>
                    <a:pt x="86378" y="547685"/>
                  </a:lnTo>
                  <a:lnTo>
                    <a:pt x="128028" y="565268"/>
                  </a:lnTo>
                  <a:lnTo>
                    <a:pt x="174371" y="571500"/>
                  </a:lnTo>
                  <a:lnTo>
                    <a:pt x="605917" y="571500"/>
                  </a:lnTo>
                  <a:lnTo>
                    <a:pt x="652259" y="565268"/>
                  </a:lnTo>
                  <a:lnTo>
                    <a:pt x="693909" y="547685"/>
                  </a:lnTo>
                  <a:lnTo>
                    <a:pt x="729202" y="520414"/>
                  </a:lnTo>
                  <a:lnTo>
                    <a:pt x="756473" y="485121"/>
                  </a:lnTo>
                  <a:lnTo>
                    <a:pt x="774056" y="443471"/>
                  </a:lnTo>
                  <a:lnTo>
                    <a:pt x="780288" y="397129"/>
                  </a:lnTo>
                  <a:lnTo>
                    <a:pt x="780288" y="174370"/>
                  </a:lnTo>
                  <a:lnTo>
                    <a:pt x="774056" y="128028"/>
                  </a:lnTo>
                  <a:lnTo>
                    <a:pt x="756473" y="86378"/>
                  </a:lnTo>
                  <a:lnTo>
                    <a:pt x="729202" y="51085"/>
                  </a:lnTo>
                  <a:lnTo>
                    <a:pt x="693909" y="23814"/>
                  </a:lnTo>
                  <a:lnTo>
                    <a:pt x="652259" y="6231"/>
                  </a:lnTo>
                  <a:lnTo>
                    <a:pt x="605917" y="0"/>
                  </a:lnTo>
                  <a:close/>
                </a:path>
              </a:pathLst>
            </a:custGeom>
            <a:solidFill>
              <a:srgbClr val="0E2C9B"/>
            </a:solidFill>
          </p:spPr>
          <p:txBody>
            <a:bodyPr wrap="square" lIns="0" tIns="0" rIns="0" bIns="0" rtlCol="0"/>
            <a:lstStyle/>
            <a:p>
              <a:pPr defTabSz="1219170"/>
              <a:endParaRPr sz="2400">
                <a:solidFill>
                  <a:prstClr val="black"/>
                </a:solidFill>
                <a:latin typeface="Calibri"/>
              </a:endParaRPr>
            </a:p>
          </p:txBody>
        </p:sp>
      </p:grpSp>
      <p:sp>
        <p:nvSpPr>
          <p:cNvPr id="11" name="object 11"/>
          <p:cNvSpPr txBox="1"/>
          <p:nvPr/>
        </p:nvSpPr>
        <p:spPr>
          <a:xfrm>
            <a:off x="2586059" y="2828714"/>
            <a:ext cx="406400" cy="294953"/>
          </a:xfrm>
          <a:prstGeom prst="rect">
            <a:avLst/>
          </a:prstGeom>
        </p:spPr>
        <p:txBody>
          <a:bodyPr vert="horz" wrap="square" lIns="0" tIns="17780" rIns="0" bIns="0" rtlCol="0">
            <a:spAutoFit/>
          </a:bodyPr>
          <a:lstStyle/>
          <a:p>
            <a:pPr marL="16933" defTabSz="1219170">
              <a:spcBef>
                <a:spcPts val="140"/>
              </a:spcBef>
            </a:pPr>
            <a:r>
              <a:rPr b="1" dirty="0">
                <a:solidFill>
                  <a:srgbClr val="FFFFFF"/>
                </a:solidFill>
                <a:latin typeface="Calibri"/>
                <a:cs typeface="Calibri"/>
              </a:rPr>
              <a:t>F</a:t>
            </a:r>
            <a:r>
              <a:rPr b="1" spc="7" dirty="0">
                <a:solidFill>
                  <a:srgbClr val="FFFFFF"/>
                </a:solidFill>
                <a:latin typeface="Calibri"/>
                <a:cs typeface="Calibri"/>
              </a:rPr>
              <a:t>R</a:t>
            </a:r>
            <a:r>
              <a:rPr b="1" dirty="0">
                <a:solidFill>
                  <a:srgbClr val="FFFFFF"/>
                </a:solidFill>
                <a:latin typeface="Calibri"/>
                <a:cs typeface="Calibri"/>
              </a:rPr>
              <a:t>α</a:t>
            </a:r>
            <a:endParaRPr>
              <a:solidFill>
                <a:prstClr val="black"/>
              </a:solidFill>
              <a:latin typeface="Calibri"/>
              <a:cs typeface="Calibri"/>
            </a:endParaRPr>
          </a:p>
        </p:txBody>
      </p:sp>
      <p:sp>
        <p:nvSpPr>
          <p:cNvPr id="12" name="object 12"/>
          <p:cNvSpPr/>
          <p:nvPr/>
        </p:nvSpPr>
        <p:spPr>
          <a:xfrm>
            <a:off x="3417823" y="2357119"/>
            <a:ext cx="1038860" cy="762000"/>
          </a:xfrm>
          <a:custGeom>
            <a:avLst/>
            <a:gdLst/>
            <a:ahLst/>
            <a:cxnLst/>
            <a:rect l="l" t="t" r="r" b="b"/>
            <a:pathLst>
              <a:path w="779145" h="571500">
                <a:moveTo>
                  <a:pt x="604393" y="0"/>
                </a:moveTo>
                <a:lnTo>
                  <a:pt x="174370" y="0"/>
                </a:lnTo>
                <a:lnTo>
                  <a:pt x="128028" y="6231"/>
                </a:lnTo>
                <a:lnTo>
                  <a:pt x="86378" y="23814"/>
                </a:lnTo>
                <a:lnTo>
                  <a:pt x="51085" y="51085"/>
                </a:lnTo>
                <a:lnTo>
                  <a:pt x="23814" y="86378"/>
                </a:lnTo>
                <a:lnTo>
                  <a:pt x="6231" y="128028"/>
                </a:lnTo>
                <a:lnTo>
                  <a:pt x="0" y="174371"/>
                </a:lnTo>
                <a:lnTo>
                  <a:pt x="0" y="397129"/>
                </a:lnTo>
                <a:lnTo>
                  <a:pt x="6231" y="443471"/>
                </a:lnTo>
                <a:lnTo>
                  <a:pt x="23814" y="485121"/>
                </a:lnTo>
                <a:lnTo>
                  <a:pt x="51085" y="520414"/>
                </a:lnTo>
                <a:lnTo>
                  <a:pt x="86378" y="547685"/>
                </a:lnTo>
                <a:lnTo>
                  <a:pt x="128028" y="565268"/>
                </a:lnTo>
                <a:lnTo>
                  <a:pt x="174370" y="571500"/>
                </a:lnTo>
                <a:lnTo>
                  <a:pt x="604393" y="571500"/>
                </a:lnTo>
                <a:lnTo>
                  <a:pt x="650735" y="565268"/>
                </a:lnTo>
                <a:lnTo>
                  <a:pt x="692385" y="547685"/>
                </a:lnTo>
                <a:lnTo>
                  <a:pt x="727678" y="520414"/>
                </a:lnTo>
                <a:lnTo>
                  <a:pt x="754949" y="485121"/>
                </a:lnTo>
                <a:lnTo>
                  <a:pt x="772532" y="443471"/>
                </a:lnTo>
                <a:lnTo>
                  <a:pt x="778764" y="397129"/>
                </a:lnTo>
                <a:lnTo>
                  <a:pt x="778764" y="174371"/>
                </a:lnTo>
                <a:lnTo>
                  <a:pt x="772532" y="128028"/>
                </a:lnTo>
                <a:lnTo>
                  <a:pt x="754949" y="86378"/>
                </a:lnTo>
                <a:lnTo>
                  <a:pt x="727678" y="51085"/>
                </a:lnTo>
                <a:lnTo>
                  <a:pt x="692385" y="23814"/>
                </a:lnTo>
                <a:lnTo>
                  <a:pt x="650735" y="6231"/>
                </a:lnTo>
                <a:lnTo>
                  <a:pt x="604393" y="0"/>
                </a:lnTo>
                <a:close/>
              </a:path>
            </a:pathLst>
          </a:custGeom>
          <a:solidFill>
            <a:srgbClr val="8F5DFF"/>
          </a:solidFill>
        </p:spPr>
        <p:txBody>
          <a:bodyPr wrap="square" lIns="0" tIns="0" rIns="0" bIns="0" rtlCol="0"/>
          <a:lstStyle/>
          <a:p>
            <a:pPr defTabSz="1219170"/>
            <a:endParaRPr sz="2400">
              <a:solidFill>
                <a:prstClr val="black"/>
              </a:solidFill>
              <a:latin typeface="Calibri"/>
            </a:endParaRPr>
          </a:p>
        </p:txBody>
      </p:sp>
      <p:sp>
        <p:nvSpPr>
          <p:cNvPr id="13" name="object 13"/>
          <p:cNvSpPr txBox="1"/>
          <p:nvPr/>
        </p:nvSpPr>
        <p:spPr>
          <a:xfrm>
            <a:off x="3656585" y="2568618"/>
            <a:ext cx="561340" cy="294953"/>
          </a:xfrm>
          <a:prstGeom prst="rect">
            <a:avLst/>
          </a:prstGeom>
        </p:spPr>
        <p:txBody>
          <a:bodyPr vert="horz" wrap="square" lIns="0" tIns="17780" rIns="0" bIns="0" rtlCol="0">
            <a:spAutoFit/>
          </a:bodyPr>
          <a:lstStyle/>
          <a:p>
            <a:pPr marL="16933" defTabSz="1219170">
              <a:spcBef>
                <a:spcPts val="140"/>
              </a:spcBef>
            </a:pPr>
            <a:r>
              <a:rPr b="1" spc="-7" dirty="0">
                <a:solidFill>
                  <a:srgbClr val="FFFFFF"/>
                </a:solidFill>
                <a:latin typeface="Calibri"/>
                <a:cs typeface="Calibri"/>
              </a:rPr>
              <a:t>CDH6</a:t>
            </a:r>
            <a:endParaRPr>
              <a:solidFill>
                <a:prstClr val="black"/>
              </a:solidFill>
              <a:latin typeface="Calibri"/>
              <a:cs typeface="Calibri"/>
            </a:endParaRPr>
          </a:p>
        </p:txBody>
      </p:sp>
      <p:sp>
        <p:nvSpPr>
          <p:cNvPr id="14" name="object 14"/>
          <p:cNvSpPr/>
          <p:nvPr/>
        </p:nvSpPr>
        <p:spPr>
          <a:xfrm>
            <a:off x="4565905" y="2097023"/>
            <a:ext cx="1038860" cy="762000"/>
          </a:xfrm>
          <a:custGeom>
            <a:avLst/>
            <a:gdLst/>
            <a:ahLst/>
            <a:cxnLst/>
            <a:rect l="l" t="t" r="r" b="b"/>
            <a:pathLst>
              <a:path w="779145" h="571500">
                <a:moveTo>
                  <a:pt x="604393" y="0"/>
                </a:moveTo>
                <a:lnTo>
                  <a:pt x="174371" y="0"/>
                </a:lnTo>
                <a:lnTo>
                  <a:pt x="128028" y="6231"/>
                </a:lnTo>
                <a:lnTo>
                  <a:pt x="86378" y="23814"/>
                </a:lnTo>
                <a:lnTo>
                  <a:pt x="51085" y="51085"/>
                </a:lnTo>
                <a:lnTo>
                  <a:pt x="23814" y="86378"/>
                </a:lnTo>
                <a:lnTo>
                  <a:pt x="6231" y="128028"/>
                </a:lnTo>
                <a:lnTo>
                  <a:pt x="0" y="174371"/>
                </a:lnTo>
                <a:lnTo>
                  <a:pt x="0" y="397129"/>
                </a:lnTo>
                <a:lnTo>
                  <a:pt x="6231" y="443471"/>
                </a:lnTo>
                <a:lnTo>
                  <a:pt x="23814" y="485121"/>
                </a:lnTo>
                <a:lnTo>
                  <a:pt x="51085" y="520414"/>
                </a:lnTo>
                <a:lnTo>
                  <a:pt x="86378" y="547685"/>
                </a:lnTo>
                <a:lnTo>
                  <a:pt x="128028" y="565268"/>
                </a:lnTo>
                <a:lnTo>
                  <a:pt x="174371" y="571500"/>
                </a:lnTo>
                <a:lnTo>
                  <a:pt x="604393" y="571500"/>
                </a:lnTo>
                <a:lnTo>
                  <a:pt x="650735" y="565268"/>
                </a:lnTo>
                <a:lnTo>
                  <a:pt x="692385" y="547685"/>
                </a:lnTo>
                <a:lnTo>
                  <a:pt x="727678" y="520414"/>
                </a:lnTo>
                <a:lnTo>
                  <a:pt x="754949" y="485121"/>
                </a:lnTo>
                <a:lnTo>
                  <a:pt x="772532" y="443471"/>
                </a:lnTo>
                <a:lnTo>
                  <a:pt x="778763" y="397129"/>
                </a:lnTo>
                <a:lnTo>
                  <a:pt x="778763" y="174371"/>
                </a:lnTo>
                <a:lnTo>
                  <a:pt x="772532" y="128028"/>
                </a:lnTo>
                <a:lnTo>
                  <a:pt x="754949" y="86378"/>
                </a:lnTo>
                <a:lnTo>
                  <a:pt x="727678" y="51085"/>
                </a:lnTo>
                <a:lnTo>
                  <a:pt x="692385" y="23814"/>
                </a:lnTo>
                <a:lnTo>
                  <a:pt x="650735" y="6231"/>
                </a:lnTo>
                <a:lnTo>
                  <a:pt x="604393" y="0"/>
                </a:lnTo>
                <a:close/>
              </a:path>
            </a:pathLst>
          </a:custGeom>
          <a:solidFill>
            <a:srgbClr val="D02887"/>
          </a:solidFill>
        </p:spPr>
        <p:txBody>
          <a:bodyPr wrap="square" lIns="0" tIns="0" rIns="0" bIns="0" rtlCol="0"/>
          <a:lstStyle/>
          <a:p>
            <a:pPr defTabSz="1219170"/>
            <a:endParaRPr sz="2400">
              <a:solidFill>
                <a:prstClr val="black"/>
              </a:solidFill>
              <a:latin typeface="Calibri"/>
            </a:endParaRPr>
          </a:p>
        </p:txBody>
      </p:sp>
      <p:sp>
        <p:nvSpPr>
          <p:cNvPr id="15" name="object 15"/>
          <p:cNvSpPr txBox="1"/>
          <p:nvPr/>
        </p:nvSpPr>
        <p:spPr>
          <a:xfrm>
            <a:off x="4781804" y="2308014"/>
            <a:ext cx="607907" cy="294953"/>
          </a:xfrm>
          <a:prstGeom prst="rect">
            <a:avLst/>
          </a:prstGeom>
        </p:spPr>
        <p:txBody>
          <a:bodyPr vert="horz" wrap="square" lIns="0" tIns="17780" rIns="0" bIns="0" rtlCol="0">
            <a:spAutoFit/>
          </a:bodyPr>
          <a:lstStyle/>
          <a:p>
            <a:pPr marL="16933" defTabSz="1219170">
              <a:spcBef>
                <a:spcPts val="140"/>
              </a:spcBef>
            </a:pPr>
            <a:r>
              <a:rPr b="1" dirty="0">
                <a:solidFill>
                  <a:srgbClr val="FFFFFF"/>
                </a:solidFill>
                <a:latin typeface="Calibri"/>
                <a:cs typeface="Calibri"/>
              </a:rPr>
              <a:t>H</a:t>
            </a:r>
            <a:r>
              <a:rPr b="1" spc="-13" dirty="0">
                <a:solidFill>
                  <a:srgbClr val="FFFFFF"/>
                </a:solidFill>
                <a:latin typeface="Calibri"/>
                <a:cs typeface="Calibri"/>
              </a:rPr>
              <a:t>E</a:t>
            </a:r>
            <a:r>
              <a:rPr b="1" dirty="0">
                <a:solidFill>
                  <a:srgbClr val="FFFFFF"/>
                </a:solidFill>
                <a:latin typeface="Calibri"/>
                <a:cs typeface="Calibri"/>
              </a:rPr>
              <a:t>R-2</a:t>
            </a:r>
            <a:endParaRPr>
              <a:solidFill>
                <a:prstClr val="black"/>
              </a:solidFill>
              <a:latin typeface="Calibri"/>
              <a:cs typeface="Calibri"/>
            </a:endParaRPr>
          </a:p>
        </p:txBody>
      </p:sp>
      <p:sp>
        <p:nvSpPr>
          <p:cNvPr id="16" name="object 16"/>
          <p:cNvSpPr/>
          <p:nvPr/>
        </p:nvSpPr>
        <p:spPr>
          <a:xfrm>
            <a:off x="5711953" y="1838959"/>
            <a:ext cx="1040553" cy="758613"/>
          </a:xfrm>
          <a:custGeom>
            <a:avLst/>
            <a:gdLst/>
            <a:ahLst/>
            <a:cxnLst/>
            <a:rect l="l" t="t" r="r" b="b"/>
            <a:pathLst>
              <a:path w="780414" h="568960">
                <a:moveTo>
                  <a:pt x="606806" y="0"/>
                </a:moveTo>
                <a:lnTo>
                  <a:pt x="173482" y="0"/>
                </a:lnTo>
                <a:lnTo>
                  <a:pt x="127338" y="6191"/>
                </a:lnTo>
                <a:lnTo>
                  <a:pt x="85889" y="23669"/>
                </a:lnTo>
                <a:lnTo>
                  <a:pt x="50784" y="50784"/>
                </a:lnTo>
                <a:lnTo>
                  <a:pt x="23669" y="85889"/>
                </a:lnTo>
                <a:lnTo>
                  <a:pt x="6191" y="127338"/>
                </a:lnTo>
                <a:lnTo>
                  <a:pt x="0" y="173481"/>
                </a:lnTo>
                <a:lnTo>
                  <a:pt x="0" y="394969"/>
                </a:lnTo>
                <a:lnTo>
                  <a:pt x="6191" y="441113"/>
                </a:lnTo>
                <a:lnTo>
                  <a:pt x="23669" y="482562"/>
                </a:lnTo>
                <a:lnTo>
                  <a:pt x="50784" y="517667"/>
                </a:lnTo>
                <a:lnTo>
                  <a:pt x="85889" y="544782"/>
                </a:lnTo>
                <a:lnTo>
                  <a:pt x="127338" y="562260"/>
                </a:lnTo>
                <a:lnTo>
                  <a:pt x="173482" y="568451"/>
                </a:lnTo>
                <a:lnTo>
                  <a:pt x="606806" y="568451"/>
                </a:lnTo>
                <a:lnTo>
                  <a:pt x="652949" y="562260"/>
                </a:lnTo>
                <a:lnTo>
                  <a:pt x="694398" y="544782"/>
                </a:lnTo>
                <a:lnTo>
                  <a:pt x="729503" y="517667"/>
                </a:lnTo>
                <a:lnTo>
                  <a:pt x="756618" y="482562"/>
                </a:lnTo>
                <a:lnTo>
                  <a:pt x="774096" y="441113"/>
                </a:lnTo>
                <a:lnTo>
                  <a:pt x="780288" y="394969"/>
                </a:lnTo>
                <a:lnTo>
                  <a:pt x="780288" y="173481"/>
                </a:lnTo>
                <a:lnTo>
                  <a:pt x="774096" y="127338"/>
                </a:lnTo>
                <a:lnTo>
                  <a:pt x="756618" y="85889"/>
                </a:lnTo>
                <a:lnTo>
                  <a:pt x="729503" y="50784"/>
                </a:lnTo>
                <a:lnTo>
                  <a:pt x="694398" y="23669"/>
                </a:lnTo>
                <a:lnTo>
                  <a:pt x="652949" y="6191"/>
                </a:lnTo>
                <a:lnTo>
                  <a:pt x="606806" y="0"/>
                </a:lnTo>
                <a:close/>
              </a:path>
            </a:pathLst>
          </a:custGeom>
          <a:solidFill>
            <a:srgbClr val="92C84A"/>
          </a:solidFill>
        </p:spPr>
        <p:txBody>
          <a:bodyPr wrap="square" lIns="0" tIns="0" rIns="0" bIns="0" rtlCol="0"/>
          <a:lstStyle/>
          <a:p>
            <a:pPr defTabSz="1219170"/>
            <a:endParaRPr sz="2400">
              <a:solidFill>
                <a:prstClr val="black"/>
              </a:solidFill>
              <a:latin typeface="Calibri"/>
            </a:endParaRPr>
          </a:p>
        </p:txBody>
      </p:sp>
      <p:sp>
        <p:nvSpPr>
          <p:cNvPr id="17" name="object 17"/>
          <p:cNvSpPr txBox="1"/>
          <p:nvPr/>
        </p:nvSpPr>
        <p:spPr>
          <a:xfrm>
            <a:off x="5937673" y="2048764"/>
            <a:ext cx="591820" cy="294953"/>
          </a:xfrm>
          <a:prstGeom prst="rect">
            <a:avLst/>
          </a:prstGeom>
        </p:spPr>
        <p:txBody>
          <a:bodyPr vert="horz" wrap="square" lIns="0" tIns="17780" rIns="0" bIns="0" rtlCol="0">
            <a:spAutoFit/>
          </a:bodyPr>
          <a:lstStyle/>
          <a:p>
            <a:pPr marL="16933" defTabSz="1219170">
              <a:spcBef>
                <a:spcPts val="140"/>
              </a:spcBef>
            </a:pPr>
            <a:r>
              <a:rPr b="1" dirty="0">
                <a:solidFill>
                  <a:srgbClr val="FFFFFF"/>
                </a:solidFill>
                <a:latin typeface="Calibri"/>
                <a:cs typeface="Calibri"/>
              </a:rPr>
              <a:t>MSLN</a:t>
            </a:r>
            <a:endParaRPr>
              <a:solidFill>
                <a:prstClr val="black"/>
              </a:solidFill>
              <a:latin typeface="Calibri"/>
              <a:cs typeface="Calibri"/>
            </a:endParaRPr>
          </a:p>
        </p:txBody>
      </p:sp>
      <p:sp>
        <p:nvSpPr>
          <p:cNvPr id="18" name="object 18"/>
          <p:cNvSpPr/>
          <p:nvPr/>
        </p:nvSpPr>
        <p:spPr>
          <a:xfrm>
            <a:off x="6860032" y="1838959"/>
            <a:ext cx="1040553" cy="762000"/>
          </a:xfrm>
          <a:custGeom>
            <a:avLst/>
            <a:gdLst/>
            <a:ahLst/>
            <a:cxnLst/>
            <a:rect l="l" t="t" r="r" b="b"/>
            <a:pathLst>
              <a:path w="780414" h="571500">
                <a:moveTo>
                  <a:pt x="605916" y="0"/>
                </a:moveTo>
                <a:lnTo>
                  <a:pt x="174371" y="0"/>
                </a:lnTo>
                <a:lnTo>
                  <a:pt x="128028" y="6231"/>
                </a:lnTo>
                <a:lnTo>
                  <a:pt x="86378" y="23814"/>
                </a:lnTo>
                <a:lnTo>
                  <a:pt x="51085" y="51085"/>
                </a:lnTo>
                <a:lnTo>
                  <a:pt x="23814" y="86378"/>
                </a:lnTo>
                <a:lnTo>
                  <a:pt x="6231" y="128028"/>
                </a:lnTo>
                <a:lnTo>
                  <a:pt x="0" y="174370"/>
                </a:lnTo>
                <a:lnTo>
                  <a:pt x="0" y="397128"/>
                </a:lnTo>
                <a:lnTo>
                  <a:pt x="6231" y="443471"/>
                </a:lnTo>
                <a:lnTo>
                  <a:pt x="23814" y="485121"/>
                </a:lnTo>
                <a:lnTo>
                  <a:pt x="51085" y="520414"/>
                </a:lnTo>
                <a:lnTo>
                  <a:pt x="86378" y="547685"/>
                </a:lnTo>
                <a:lnTo>
                  <a:pt x="128028" y="565268"/>
                </a:lnTo>
                <a:lnTo>
                  <a:pt x="174371" y="571499"/>
                </a:lnTo>
                <a:lnTo>
                  <a:pt x="605916" y="571499"/>
                </a:lnTo>
                <a:lnTo>
                  <a:pt x="652259" y="565268"/>
                </a:lnTo>
                <a:lnTo>
                  <a:pt x="693909" y="547685"/>
                </a:lnTo>
                <a:lnTo>
                  <a:pt x="729202" y="520414"/>
                </a:lnTo>
                <a:lnTo>
                  <a:pt x="756473" y="485121"/>
                </a:lnTo>
                <a:lnTo>
                  <a:pt x="774056" y="443471"/>
                </a:lnTo>
                <a:lnTo>
                  <a:pt x="780288" y="397128"/>
                </a:lnTo>
                <a:lnTo>
                  <a:pt x="780288" y="174370"/>
                </a:lnTo>
                <a:lnTo>
                  <a:pt x="774056" y="128028"/>
                </a:lnTo>
                <a:lnTo>
                  <a:pt x="756473" y="86378"/>
                </a:lnTo>
                <a:lnTo>
                  <a:pt x="729202" y="51085"/>
                </a:lnTo>
                <a:lnTo>
                  <a:pt x="693909" y="23814"/>
                </a:lnTo>
                <a:lnTo>
                  <a:pt x="652259" y="6231"/>
                </a:lnTo>
                <a:lnTo>
                  <a:pt x="605916" y="0"/>
                </a:lnTo>
                <a:close/>
              </a:path>
            </a:pathLst>
          </a:custGeom>
          <a:solidFill>
            <a:srgbClr val="4568EC"/>
          </a:solidFill>
        </p:spPr>
        <p:txBody>
          <a:bodyPr wrap="square" lIns="0" tIns="0" rIns="0" bIns="0" rtlCol="0"/>
          <a:lstStyle/>
          <a:p>
            <a:pPr defTabSz="1219170"/>
            <a:endParaRPr sz="2400">
              <a:solidFill>
                <a:prstClr val="black"/>
              </a:solidFill>
              <a:latin typeface="Calibri"/>
            </a:endParaRPr>
          </a:p>
        </p:txBody>
      </p:sp>
      <p:sp>
        <p:nvSpPr>
          <p:cNvPr id="19" name="object 19"/>
          <p:cNvSpPr txBox="1"/>
          <p:nvPr/>
        </p:nvSpPr>
        <p:spPr>
          <a:xfrm>
            <a:off x="7010061" y="2049612"/>
            <a:ext cx="741680" cy="294953"/>
          </a:xfrm>
          <a:prstGeom prst="rect">
            <a:avLst/>
          </a:prstGeom>
        </p:spPr>
        <p:txBody>
          <a:bodyPr vert="horz" wrap="square" lIns="0" tIns="17780" rIns="0" bIns="0" rtlCol="0">
            <a:spAutoFit/>
          </a:bodyPr>
          <a:lstStyle/>
          <a:p>
            <a:pPr marL="16933" defTabSz="1219170">
              <a:spcBef>
                <a:spcPts val="140"/>
              </a:spcBef>
            </a:pPr>
            <a:r>
              <a:rPr b="1" spc="-7" dirty="0">
                <a:solidFill>
                  <a:srgbClr val="FFFFFF"/>
                </a:solidFill>
                <a:latin typeface="Calibri"/>
                <a:cs typeface="Calibri"/>
              </a:rPr>
              <a:t>T</a:t>
            </a:r>
            <a:r>
              <a:rPr b="1" dirty="0">
                <a:solidFill>
                  <a:srgbClr val="FFFFFF"/>
                </a:solidFill>
                <a:latin typeface="Calibri"/>
                <a:cs typeface="Calibri"/>
              </a:rPr>
              <a:t>R</a:t>
            </a:r>
            <a:r>
              <a:rPr b="1" spc="-7" dirty="0">
                <a:solidFill>
                  <a:srgbClr val="FFFFFF"/>
                </a:solidFill>
                <a:latin typeface="Calibri"/>
                <a:cs typeface="Calibri"/>
              </a:rPr>
              <a:t>OP</a:t>
            </a:r>
            <a:r>
              <a:rPr b="1" dirty="0">
                <a:solidFill>
                  <a:srgbClr val="FFFFFF"/>
                </a:solidFill>
                <a:latin typeface="Calibri"/>
                <a:cs typeface="Calibri"/>
              </a:rPr>
              <a:t>-2</a:t>
            </a:r>
            <a:endParaRPr>
              <a:solidFill>
                <a:prstClr val="black"/>
              </a:solidFill>
              <a:latin typeface="Calibri"/>
              <a:cs typeface="Calibri"/>
            </a:endParaRPr>
          </a:p>
        </p:txBody>
      </p:sp>
      <p:sp>
        <p:nvSpPr>
          <p:cNvPr id="20" name="object 20"/>
          <p:cNvSpPr/>
          <p:nvPr/>
        </p:nvSpPr>
        <p:spPr>
          <a:xfrm>
            <a:off x="8008113" y="2099055"/>
            <a:ext cx="1038860" cy="760307"/>
          </a:xfrm>
          <a:custGeom>
            <a:avLst/>
            <a:gdLst/>
            <a:ahLst/>
            <a:cxnLst/>
            <a:rect l="l" t="t" r="r" b="b"/>
            <a:pathLst>
              <a:path w="779145" h="570230">
                <a:moveTo>
                  <a:pt x="604900" y="0"/>
                </a:moveTo>
                <a:lnTo>
                  <a:pt x="173862" y="0"/>
                </a:lnTo>
                <a:lnTo>
                  <a:pt x="127646" y="6211"/>
                </a:lnTo>
                <a:lnTo>
                  <a:pt x="86115" y="23739"/>
                </a:lnTo>
                <a:lnTo>
                  <a:pt x="50927" y="50926"/>
                </a:lnTo>
                <a:lnTo>
                  <a:pt x="23739" y="86115"/>
                </a:lnTo>
                <a:lnTo>
                  <a:pt x="6211" y="127646"/>
                </a:lnTo>
                <a:lnTo>
                  <a:pt x="0" y="173862"/>
                </a:lnTo>
                <a:lnTo>
                  <a:pt x="0" y="396113"/>
                </a:lnTo>
                <a:lnTo>
                  <a:pt x="6211" y="442329"/>
                </a:lnTo>
                <a:lnTo>
                  <a:pt x="23739" y="483860"/>
                </a:lnTo>
                <a:lnTo>
                  <a:pt x="50926" y="519049"/>
                </a:lnTo>
                <a:lnTo>
                  <a:pt x="86115" y="546236"/>
                </a:lnTo>
                <a:lnTo>
                  <a:pt x="127646" y="563764"/>
                </a:lnTo>
                <a:lnTo>
                  <a:pt x="173862" y="569976"/>
                </a:lnTo>
                <a:lnTo>
                  <a:pt x="604900" y="569976"/>
                </a:lnTo>
                <a:lnTo>
                  <a:pt x="651117" y="563764"/>
                </a:lnTo>
                <a:lnTo>
                  <a:pt x="692648" y="546236"/>
                </a:lnTo>
                <a:lnTo>
                  <a:pt x="727837" y="519049"/>
                </a:lnTo>
                <a:lnTo>
                  <a:pt x="755024" y="483860"/>
                </a:lnTo>
                <a:lnTo>
                  <a:pt x="772552" y="442329"/>
                </a:lnTo>
                <a:lnTo>
                  <a:pt x="778763" y="396113"/>
                </a:lnTo>
                <a:lnTo>
                  <a:pt x="778763" y="173862"/>
                </a:lnTo>
                <a:lnTo>
                  <a:pt x="772552" y="127646"/>
                </a:lnTo>
                <a:lnTo>
                  <a:pt x="755024" y="86115"/>
                </a:lnTo>
                <a:lnTo>
                  <a:pt x="727837" y="50927"/>
                </a:lnTo>
                <a:lnTo>
                  <a:pt x="692648" y="23739"/>
                </a:lnTo>
                <a:lnTo>
                  <a:pt x="651117" y="6211"/>
                </a:lnTo>
                <a:lnTo>
                  <a:pt x="604900" y="0"/>
                </a:lnTo>
                <a:close/>
              </a:path>
            </a:pathLst>
          </a:custGeom>
          <a:solidFill>
            <a:srgbClr val="9C1E66"/>
          </a:solidFill>
        </p:spPr>
        <p:txBody>
          <a:bodyPr wrap="square" lIns="0" tIns="0" rIns="0" bIns="0" rtlCol="0"/>
          <a:lstStyle/>
          <a:p>
            <a:pPr defTabSz="1219170"/>
            <a:endParaRPr sz="2400">
              <a:solidFill>
                <a:prstClr val="black"/>
              </a:solidFill>
              <a:latin typeface="Calibri"/>
            </a:endParaRPr>
          </a:p>
        </p:txBody>
      </p:sp>
      <p:sp>
        <p:nvSpPr>
          <p:cNvPr id="21" name="object 21"/>
          <p:cNvSpPr txBox="1"/>
          <p:nvPr/>
        </p:nvSpPr>
        <p:spPr>
          <a:xfrm>
            <a:off x="8169995" y="2309369"/>
            <a:ext cx="716280" cy="294953"/>
          </a:xfrm>
          <a:prstGeom prst="rect">
            <a:avLst/>
          </a:prstGeom>
        </p:spPr>
        <p:txBody>
          <a:bodyPr vert="horz" wrap="square" lIns="0" tIns="17780" rIns="0" bIns="0" rtlCol="0">
            <a:spAutoFit/>
          </a:bodyPr>
          <a:lstStyle/>
          <a:p>
            <a:pPr marL="16933" defTabSz="1219170">
              <a:spcBef>
                <a:spcPts val="140"/>
              </a:spcBef>
            </a:pPr>
            <a:r>
              <a:rPr b="1" spc="-7" dirty="0">
                <a:solidFill>
                  <a:srgbClr val="FFFFFF"/>
                </a:solidFill>
                <a:latin typeface="Calibri"/>
                <a:cs typeface="Calibri"/>
              </a:rPr>
              <a:t>N</a:t>
            </a:r>
            <a:r>
              <a:rPr b="1" dirty="0">
                <a:solidFill>
                  <a:srgbClr val="FFFFFF"/>
                </a:solidFill>
                <a:latin typeface="Calibri"/>
                <a:cs typeface="Calibri"/>
              </a:rPr>
              <a:t>aPi2b</a:t>
            </a:r>
            <a:endParaRPr>
              <a:solidFill>
                <a:prstClr val="black"/>
              </a:solidFill>
              <a:latin typeface="Calibri"/>
              <a:cs typeface="Calibri"/>
            </a:endParaRPr>
          </a:p>
        </p:txBody>
      </p:sp>
      <p:sp>
        <p:nvSpPr>
          <p:cNvPr id="22" name="object 22"/>
          <p:cNvSpPr/>
          <p:nvPr/>
        </p:nvSpPr>
        <p:spPr>
          <a:xfrm>
            <a:off x="9156191" y="2357119"/>
            <a:ext cx="1038860" cy="762000"/>
          </a:xfrm>
          <a:custGeom>
            <a:avLst/>
            <a:gdLst/>
            <a:ahLst/>
            <a:cxnLst/>
            <a:rect l="l" t="t" r="r" b="b"/>
            <a:pathLst>
              <a:path w="779145" h="571500">
                <a:moveTo>
                  <a:pt x="604392" y="0"/>
                </a:moveTo>
                <a:lnTo>
                  <a:pt x="174371" y="0"/>
                </a:lnTo>
                <a:lnTo>
                  <a:pt x="128028" y="6231"/>
                </a:lnTo>
                <a:lnTo>
                  <a:pt x="86378" y="23814"/>
                </a:lnTo>
                <a:lnTo>
                  <a:pt x="51085" y="51085"/>
                </a:lnTo>
                <a:lnTo>
                  <a:pt x="23814" y="86378"/>
                </a:lnTo>
                <a:lnTo>
                  <a:pt x="6231" y="128028"/>
                </a:lnTo>
                <a:lnTo>
                  <a:pt x="0" y="174371"/>
                </a:lnTo>
                <a:lnTo>
                  <a:pt x="0" y="397129"/>
                </a:lnTo>
                <a:lnTo>
                  <a:pt x="6231" y="443471"/>
                </a:lnTo>
                <a:lnTo>
                  <a:pt x="23814" y="485121"/>
                </a:lnTo>
                <a:lnTo>
                  <a:pt x="51085" y="520414"/>
                </a:lnTo>
                <a:lnTo>
                  <a:pt x="86378" y="547685"/>
                </a:lnTo>
                <a:lnTo>
                  <a:pt x="128028" y="565268"/>
                </a:lnTo>
                <a:lnTo>
                  <a:pt x="174371" y="571500"/>
                </a:lnTo>
                <a:lnTo>
                  <a:pt x="604392" y="571500"/>
                </a:lnTo>
                <a:lnTo>
                  <a:pt x="650735" y="565268"/>
                </a:lnTo>
                <a:lnTo>
                  <a:pt x="692385" y="547685"/>
                </a:lnTo>
                <a:lnTo>
                  <a:pt x="727678" y="520414"/>
                </a:lnTo>
                <a:lnTo>
                  <a:pt x="754949" y="485121"/>
                </a:lnTo>
                <a:lnTo>
                  <a:pt x="772532" y="443471"/>
                </a:lnTo>
                <a:lnTo>
                  <a:pt x="778763" y="397129"/>
                </a:lnTo>
                <a:lnTo>
                  <a:pt x="778763" y="174371"/>
                </a:lnTo>
                <a:lnTo>
                  <a:pt x="772532" y="128028"/>
                </a:lnTo>
                <a:lnTo>
                  <a:pt x="754949" y="86378"/>
                </a:lnTo>
                <a:lnTo>
                  <a:pt x="727678" y="51085"/>
                </a:lnTo>
                <a:lnTo>
                  <a:pt x="692385" y="23814"/>
                </a:lnTo>
                <a:lnTo>
                  <a:pt x="650735" y="6231"/>
                </a:lnTo>
                <a:lnTo>
                  <a:pt x="604392" y="0"/>
                </a:lnTo>
                <a:close/>
              </a:path>
            </a:pathLst>
          </a:custGeom>
          <a:solidFill>
            <a:srgbClr val="A29400"/>
          </a:solidFill>
        </p:spPr>
        <p:txBody>
          <a:bodyPr wrap="square" lIns="0" tIns="0" rIns="0" bIns="0" rtlCol="0"/>
          <a:lstStyle/>
          <a:p>
            <a:pPr defTabSz="1219170"/>
            <a:endParaRPr sz="2400">
              <a:solidFill>
                <a:prstClr val="black"/>
              </a:solidFill>
              <a:latin typeface="Calibri"/>
            </a:endParaRPr>
          </a:p>
        </p:txBody>
      </p:sp>
      <p:sp>
        <p:nvSpPr>
          <p:cNvPr id="23" name="object 23"/>
          <p:cNvSpPr txBox="1"/>
          <p:nvPr/>
        </p:nvSpPr>
        <p:spPr>
          <a:xfrm>
            <a:off x="9549385" y="2568957"/>
            <a:ext cx="253153" cy="294953"/>
          </a:xfrm>
          <a:prstGeom prst="rect">
            <a:avLst/>
          </a:prstGeom>
        </p:spPr>
        <p:txBody>
          <a:bodyPr vert="horz" wrap="square" lIns="0" tIns="17780" rIns="0" bIns="0" rtlCol="0">
            <a:spAutoFit/>
          </a:bodyPr>
          <a:lstStyle/>
          <a:p>
            <a:pPr marL="16933" defTabSz="1219170">
              <a:spcBef>
                <a:spcPts val="140"/>
              </a:spcBef>
            </a:pPr>
            <a:r>
              <a:rPr b="1" dirty="0">
                <a:solidFill>
                  <a:srgbClr val="FFFFFF"/>
                </a:solidFill>
                <a:latin typeface="Calibri"/>
                <a:cs typeface="Calibri"/>
              </a:rPr>
              <a:t>TF</a:t>
            </a:r>
            <a:endParaRPr>
              <a:solidFill>
                <a:prstClr val="black"/>
              </a:solidFill>
              <a:latin typeface="Calibri"/>
              <a:cs typeface="Calibri"/>
            </a:endParaRPr>
          </a:p>
        </p:txBody>
      </p:sp>
      <p:sp>
        <p:nvSpPr>
          <p:cNvPr id="24" name="object 24"/>
          <p:cNvSpPr/>
          <p:nvPr/>
        </p:nvSpPr>
        <p:spPr>
          <a:xfrm>
            <a:off x="10302241" y="2617215"/>
            <a:ext cx="1040553" cy="762000"/>
          </a:xfrm>
          <a:custGeom>
            <a:avLst/>
            <a:gdLst/>
            <a:ahLst/>
            <a:cxnLst/>
            <a:rect l="l" t="t" r="r" b="b"/>
            <a:pathLst>
              <a:path w="780415" h="571500">
                <a:moveTo>
                  <a:pt x="605917" y="0"/>
                </a:moveTo>
                <a:lnTo>
                  <a:pt x="174371" y="0"/>
                </a:lnTo>
                <a:lnTo>
                  <a:pt x="128028" y="6231"/>
                </a:lnTo>
                <a:lnTo>
                  <a:pt x="86378" y="23814"/>
                </a:lnTo>
                <a:lnTo>
                  <a:pt x="51085" y="51085"/>
                </a:lnTo>
                <a:lnTo>
                  <a:pt x="23814" y="86378"/>
                </a:lnTo>
                <a:lnTo>
                  <a:pt x="6231" y="128028"/>
                </a:lnTo>
                <a:lnTo>
                  <a:pt x="0" y="174370"/>
                </a:lnTo>
                <a:lnTo>
                  <a:pt x="0" y="397129"/>
                </a:lnTo>
                <a:lnTo>
                  <a:pt x="6231" y="443471"/>
                </a:lnTo>
                <a:lnTo>
                  <a:pt x="23814" y="485121"/>
                </a:lnTo>
                <a:lnTo>
                  <a:pt x="51085" y="520414"/>
                </a:lnTo>
                <a:lnTo>
                  <a:pt x="86378" y="547685"/>
                </a:lnTo>
                <a:lnTo>
                  <a:pt x="128028" y="565268"/>
                </a:lnTo>
                <a:lnTo>
                  <a:pt x="174371" y="571500"/>
                </a:lnTo>
                <a:lnTo>
                  <a:pt x="605917" y="571500"/>
                </a:lnTo>
                <a:lnTo>
                  <a:pt x="652259" y="565268"/>
                </a:lnTo>
                <a:lnTo>
                  <a:pt x="693909" y="547685"/>
                </a:lnTo>
                <a:lnTo>
                  <a:pt x="729202" y="520414"/>
                </a:lnTo>
                <a:lnTo>
                  <a:pt x="756473" y="485121"/>
                </a:lnTo>
                <a:lnTo>
                  <a:pt x="774056" y="443471"/>
                </a:lnTo>
                <a:lnTo>
                  <a:pt x="780288" y="397129"/>
                </a:lnTo>
                <a:lnTo>
                  <a:pt x="780288" y="174370"/>
                </a:lnTo>
                <a:lnTo>
                  <a:pt x="774056" y="128028"/>
                </a:lnTo>
                <a:lnTo>
                  <a:pt x="756473" y="86378"/>
                </a:lnTo>
                <a:lnTo>
                  <a:pt x="729202" y="51085"/>
                </a:lnTo>
                <a:lnTo>
                  <a:pt x="693909" y="23814"/>
                </a:lnTo>
                <a:lnTo>
                  <a:pt x="652259" y="6231"/>
                </a:lnTo>
                <a:lnTo>
                  <a:pt x="605917" y="0"/>
                </a:lnTo>
                <a:close/>
              </a:path>
            </a:pathLst>
          </a:custGeom>
          <a:solidFill>
            <a:srgbClr val="6E9F2F"/>
          </a:solidFill>
        </p:spPr>
        <p:txBody>
          <a:bodyPr wrap="square" lIns="0" tIns="0" rIns="0" bIns="0" rtlCol="0"/>
          <a:lstStyle/>
          <a:p>
            <a:pPr defTabSz="1219170"/>
            <a:endParaRPr sz="2400">
              <a:solidFill>
                <a:prstClr val="black"/>
              </a:solidFill>
              <a:latin typeface="Calibri"/>
            </a:endParaRPr>
          </a:p>
        </p:txBody>
      </p:sp>
      <p:sp>
        <p:nvSpPr>
          <p:cNvPr id="25" name="object 25"/>
          <p:cNvSpPr txBox="1"/>
          <p:nvPr/>
        </p:nvSpPr>
        <p:spPr>
          <a:xfrm>
            <a:off x="10418573" y="2828714"/>
            <a:ext cx="810260" cy="294953"/>
          </a:xfrm>
          <a:prstGeom prst="rect">
            <a:avLst/>
          </a:prstGeom>
        </p:spPr>
        <p:txBody>
          <a:bodyPr vert="horz" wrap="square" lIns="0" tIns="17780" rIns="0" bIns="0" rtlCol="0">
            <a:spAutoFit/>
          </a:bodyPr>
          <a:lstStyle/>
          <a:p>
            <a:pPr marL="16933" defTabSz="1219170">
              <a:spcBef>
                <a:spcPts val="140"/>
              </a:spcBef>
            </a:pPr>
            <a:r>
              <a:rPr b="1" dirty="0">
                <a:solidFill>
                  <a:srgbClr val="FFFFFF"/>
                </a:solidFill>
                <a:latin typeface="Calibri"/>
                <a:cs typeface="Calibri"/>
              </a:rPr>
              <a:t>MUC-</a:t>
            </a:r>
            <a:r>
              <a:rPr b="1" spc="-7" dirty="0">
                <a:solidFill>
                  <a:srgbClr val="FFFFFF"/>
                </a:solidFill>
                <a:latin typeface="Calibri"/>
                <a:cs typeface="Calibri"/>
              </a:rPr>
              <a:t>16</a:t>
            </a:r>
            <a:endParaRPr>
              <a:solidFill>
                <a:prstClr val="black"/>
              </a:solidFill>
              <a:latin typeface="Calibri"/>
              <a:cs typeface="Calibri"/>
            </a:endParaRPr>
          </a:p>
        </p:txBody>
      </p:sp>
      <p:graphicFrame>
        <p:nvGraphicFramePr>
          <p:cNvPr id="26" name="object 26"/>
          <p:cNvGraphicFramePr>
            <a:graphicFrameLocks noGrp="1"/>
          </p:cNvGraphicFramePr>
          <p:nvPr/>
        </p:nvGraphicFramePr>
        <p:xfrm>
          <a:off x="717838" y="3431539"/>
          <a:ext cx="10713715" cy="944879"/>
        </p:xfrm>
        <a:graphic>
          <a:graphicData uri="http://schemas.openxmlformats.org/drawingml/2006/table">
            <a:tbl>
              <a:tblPr firstRow="1" bandRow="1">
                <a:tableStyleId>{2D5ABB26-0587-4C30-8999-92F81FD0307C}</a:tableStyleId>
              </a:tblPr>
              <a:tblGrid>
                <a:gridCol w="1447800">
                  <a:extLst>
                    <a:ext uri="{9D8B030D-6E8A-4147-A177-3AD203B41FA5}">
                      <a16:colId xmlns:a16="http://schemas.microsoft.com/office/drawing/2014/main" val="20000"/>
                    </a:ext>
                  </a:extLst>
                </a:gridCol>
                <a:gridCol w="1158240">
                  <a:extLst>
                    <a:ext uri="{9D8B030D-6E8A-4147-A177-3AD203B41FA5}">
                      <a16:colId xmlns:a16="http://schemas.microsoft.com/office/drawing/2014/main" val="20001"/>
                    </a:ext>
                  </a:extLst>
                </a:gridCol>
                <a:gridCol w="1158240">
                  <a:extLst>
                    <a:ext uri="{9D8B030D-6E8A-4147-A177-3AD203B41FA5}">
                      <a16:colId xmlns:a16="http://schemas.microsoft.com/office/drawing/2014/main" val="20002"/>
                    </a:ext>
                  </a:extLst>
                </a:gridCol>
                <a:gridCol w="1158240">
                  <a:extLst>
                    <a:ext uri="{9D8B030D-6E8A-4147-A177-3AD203B41FA5}">
                      <a16:colId xmlns:a16="http://schemas.microsoft.com/office/drawing/2014/main" val="20003"/>
                    </a:ext>
                  </a:extLst>
                </a:gridCol>
                <a:gridCol w="1158239">
                  <a:extLst>
                    <a:ext uri="{9D8B030D-6E8A-4147-A177-3AD203B41FA5}">
                      <a16:colId xmlns:a16="http://schemas.microsoft.com/office/drawing/2014/main" val="20004"/>
                    </a:ext>
                  </a:extLst>
                </a:gridCol>
                <a:gridCol w="1158239">
                  <a:extLst>
                    <a:ext uri="{9D8B030D-6E8A-4147-A177-3AD203B41FA5}">
                      <a16:colId xmlns:a16="http://schemas.microsoft.com/office/drawing/2014/main" val="20005"/>
                    </a:ext>
                  </a:extLst>
                </a:gridCol>
                <a:gridCol w="1158239">
                  <a:extLst>
                    <a:ext uri="{9D8B030D-6E8A-4147-A177-3AD203B41FA5}">
                      <a16:colId xmlns:a16="http://schemas.microsoft.com/office/drawing/2014/main" val="20006"/>
                    </a:ext>
                  </a:extLst>
                </a:gridCol>
                <a:gridCol w="1158239">
                  <a:extLst>
                    <a:ext uri="{9D8B030D-6E8A-4147-A177-3AD203B41FA5}">
                      <a16:colId xmlns:a16="http://schemas.microsoft.com/office/drawing/2014/main" val="20007"/>
                    </a:ext>
                  </a:extLst>
                </a:gridCol>
                <a:gridCol w="1158239">
                  <a:extLst>
                    <a:ext uri="{9D8B030D-6E8A-4147-A177-3AD203B41FA5}">
                      <a16:colId xmlns:a16="http://schemas.microsoft.com/office/drawing/2014/main" val="20008"/>
                    </a:ext>
                  </a:extLst>
                </a:gridCol>
              </a:tblGrid>
              <a:tr h="944879">
                <a:tc>
                  <a:txBody>
                    <a:bodyPr/>
                    <a:lstStyle/>
                    <a:p>
                      <a:pPr marL="68580" marR="215265">
                        <a:lnSpc>
                          <a:spcPct val="100000"/>
                        </a:lnSpc>
                        <a:spcBef>
                          <a:spcPts val="185"/>
                        </a:spcBef>
                      </a:pPr>
                      <a:r>
                        <a:rPr sz="1900" b="1" spc="-10" dirty="0">
                          <a:solidFill>
                            <a:srgbClr val="FFFFFF"/>
                          </a:solidFill>
                          <a:latin typeface="Calibri"/>
                          <a:cs typeface="Calibri"/>
                        </a:rPr>
                        <a:t>Reported </a:t>
                      </a:r>
                      <a:r>
                        <a:rPr sz="1900" b="1" spc="-5" dirty="0">
                          <a:solidFill>
                            <a:srgbClr val="FFFFFF"/>
                          </a:solidFill>
                          <a:latin typeface="Calibri"/>
                          <a:cs typeface="Calibri"/>
                        </a:rPr>
                        <a:t> </a:t>
                      </a:r>
                      <a:r>
                        <a:rPr sz="1900" b="1" spc="-25" dirty="0">
                          <a:solidFill>
                            <a:srgbClr val="FFFFFF"/>
                          </a:solidFill>
                          <a:latin typeface="Calibri"/>
                          <a:cs typeface="Calibri"/>
                        </a:rPr>
                        <a:t>e</a:t>
                      </a:r>
                      <a:r>
                        <a:rPr sz="1900" b="1" spc="-5" dirty="0">
                          <a:solidFill>
                            <a:srgbClr val="FFFFFF"/>
                          </a:solidFill>
                          <a:latin typeface="Calibri"/>
                          <a:cs typeface="Calibri"/>
                        </a:rPr>
                        <a:t>x</a:t>
                      </a:r>
                      <a:r>
                        <a:rPr sz="1900" b="1" dirty="0">
                          <a:solidFill>
                            <a:srgbClr val="FFFFFF"/>
                          </a:solidFill>
                          <a:latin typeface="Calibri"/>
                          <a:cs typeface="Calibri"/>
                        </a:rPr>
                        <a:t>p</a:t>
                      </a:r>
                      <a:r>
                        <a:rPr sz="1900" b="1" spc="-10" dirty="0">
                          <a:solidFill>
                            <a:srgbClr val="FFFFFF"/>
                          </a:solidFill>
                          <a:latin typeface="Calibri"/>
                          <a:cs typeface="Calibri"/>
                        </a:rPr>
                        <a:t>r</a:t>
                      </a:r>
                      <a:r>
                        <a:rPr sz="1900" b="1" spc="-5" dirty="0">
                          <a:solidFill>
                            <a:srgbClr val="FFFFFF"/>
                          </a:solidFill>
                          <a:latin typeface="Calibri"/>
                          <a:cs typeface="Calibri"/>
                        </a:rPr>
                        <a:t>e</a:t>
                      </a:r>
                      <a:r>
                        <a:rPr sz="1900" b="1" dirty="0">
                          <a:solidFill>
                            <a:srgbClr val="FFFFFF"/>
                          </a:solidFill>
                          <a:latin typeface="Calibri"/>
                          <a:cs typeface="Calibri"/>
                        </a:rPr>
                        <a:t>ss</a:t>
                      </a:r>
                      <a:r>
                        <a:rPr sz="1900" b="1" spc="5" dirty="0">
                          <a:solidFill>
                            <a:srgbClr val="FFFFFF"/>
                          </a:solidFill>
                          <a:latin typeface="Calibri"/>
                          <a:cs typeface="Calibri"/>
                        </a:rPr>
                        <a:t>i</a:t>
                      </a:r>
                      <a:r>
                        <a:rPr sz="1900" b="1" spc="-15" dirty="0">
                          <a:solidFill>
                            <a:srgbClr val="FFFFFF"/>
                          </a:solidFill>
                          <a:latin typeface="Calibri"/>
                          <a:cs typeface="Calibri"/>
                        </a:rPr>
                        <a:t>o</a:t>
                      </a:r>
                      <a:r>
                        <a:rPr sz="1900" b="1" dirty="0">
                          <a:solidFill>
                            <a:srgbClr val="FFFFFF"/>
                          </a:solidFill>
                          <a:latin typeface="Calibri"/>
                          <a:cs typeface="Calibri"/>
                        </a:rPr>
                        <a:t>n  in</a:t>
                      </a:r>
                      <a:r>
                        <a:rPr sz="1900" b="1" spc="-15" dirty="0">
                          <a:solidFill>
                            <a:srgbClr val="FFFFFF"/>
                          </a:solidFill>
                          <a:latin typeface="Calibri"/>
                          <a:cs typeface="Calibri"/>
                        </a:rPr>
                        <a:t> </a:t>
                      </a:r>
                      <a:r>
                        <a:rPr sz="1900" b="1" spc="-5" dirty="0">
                          <a:solidFill>
                            <a:srgbClr val="FFFFFF"/>
                          </a:solidFill>
                          <a:latin typeface="Calibri"/>
                          <a:cs typeface="Calibri"/>
                        </a:rPr>
                        <a:t>OC</a:t>
                      </a:r>
                      <a:endParaRPr sz="1900">
                        <a:latin typeface="Calibri"/>
                        <a:cs typeface="Calibri"/>
                      </a:endParaRPr>
                    </a:p>
                  </a:txBody>
                  <a:tcPr marL="0" marR="0" marT="31327"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E2C9B"/>
                    </a:solidFill>
                  </a:tcPr>
                </a:tc>
                <a:tc>
                  <a:txBody>
                    <a:bodyPr/>
                    <a:lstStyle/>
                    <a:p>
                      <a:pPr>
                        <a:lnSpc>
                          <a:spcPct val="100000"/>
                        </a:lnSpc>
                        <a:spcBef>
                          <a:spcPts val="25"/>
                        </a:spcBef>
                      </a:pPr>
                      <a:endParaRPr sz="2100">
                        <a:latin typeface="Times New Roman"/>
                        <a:cs typeface="Times New Roman"/>
                      </a:endParaRPr>
                    </a:p>
                    <a:p>
                      <a:pPr marL="100965">
                        <a:lnSpc>
                          <a:spcPct val="100000"/>
                        </a:lnSpc>
                      </a:pPr>
                      <a:r>
                        <a:rPr sz="1900" b="1" spc="-5" dirty="0">
                          <a:latin typeface="Calibri"/>
                          <a:cs typeface="Calibri"/>
                        </a:rPr>
                        <a:t>60–100%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DD6F9"/>
                    </a:solidFill>
                  </a:tcPr>
                </a:tc>
                <a:tc>
                  <a:txBody>
                    <a:bodyPr/>
                    <a:lstStyle/>
                    <a:p>
                      <a:pPr>
                        <a:lnSpc>
                          <a:spcPct val="100000"/>
                        </a:lnSpc>
                        <a:spcBef>
                          <a:spcPts val="25"/>
                        </a:spcBef>
                      </a:pPr>
                      <a:endParaRPr sz="2100">
                        <a:latin typeface="Times New Roman"/>
                        <a:cs typeface="Times New Roman"/>
                      </a:endParaRPr>
                    </a:p>
                    <a:p>
                      <a:pPr marL="279400">
                        <a:lnSpc>
                          <a:spcPct val="100000"/>
                        </a:lnSpc>
                      </a:pPr>
                      <a:r>
                        <a:rPr sz="1900" b="1" spc="-5" dirty="0">
                          <a:latin typeface="Calibri"/>
                          <a:cs typeface="Calibri"/>
                        </a:rPr>
                        <a:t>70%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DEFE"/>
                    </a:solidFill>
                  </a:tcPr>
                </a:tc>
                <a:tc>
                  <a:txBody>
                    <a:bodyPr/>
                    <a:lstStyle/>
                    <a:p>
                      <a:pPr>
                        <a:lnSpc>
                          <a:spcPct val="100000"/>
                        </a:lnSpc>
                        <a:spcBef>
                          <a:spcPts val="25"/>
                        </a:spcBef>
                      </a:pPr>
                      <a:endParaRPr sz="2100">
                        <a:latin typeface="Times New Roman"/>
                        <a:cs typeface="Times New Roman"/>
                      </a:endParaRPr>
                    </a:p>
                    <a:p>
                      <a:pPr marL="190500">
                        <a:lnSpc>
                          <a:spcPct val="100000"/>
                        </a:lnSpc>
                      </a:pPr>
                      <a:r>
                        <a:rPr sz="1900" b="1" spc="-5" dirty="0">
                          <a:latin typeface="Calibri"/>
                          <a:cs typeface="Calibri"/>
                        </a:rPr>
                        <a:t>5–60%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8DBEB"/>
                    </a:solidFill>
                  </a:tcPr>
                </a:tc>
                <a:tc>
                  <a:txBody>
                    <a:bodyPr/>
                    <a:lstStyle/>
                    <a:p>
                      <a:pPr>
                        <a:lnSpc>
                          <a:spcPct val="100000"/>
                        </a:lnSpc>
                        <a:spcBef>
                          <a:spcPts val="25"/>
                        </a:spcBef>
                      </a:pPr>
                      <a:endParaRPr sz="2100">
                        <a:latin typeface="Times New Roman"/>
                        <a:cs typeface="Times New Roman"/>
                      </a:endParaRPr>
                    </a:p>
                    <a:p>
                      <a:pPr marL="100965">
                        <a:lnSpc>
                          <a:spcPct val="100000"/>
                        </a:lnSpc>
                      </a:pPr>
                      <a:r>
                        <a:rPr sz="1900" b="1" spc="-5" dirty="0">
                          <a:latin typeface="Calibri"/>
                          <a:cs typeface="Calibri"/>
                        </a:rPr>
                        <a:t>55–100%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DF6E2"/>
                    </a:solidFill>
                  </a:tcPr>
                </a:tc>
                <a:tc>
                  <a:txBody>
                    <a:bodyPr/>
                    <a:lstStyle/>
                    <a:p>
                      <a:pPr>
                        <a:lnSpc>
                          <a:spcPct val="100000"/>
                        </a:lnSpc>
                        <a:spcBef>
                          <a:spcPts val="25"/>
                        </a:spcBef>
                      </a:pPr>
                      <a:endParaRPr sz="2100">
                        <a:latin typeface="Times New Roman"/>
                        <a:cs typeface="Times New Roman"/>
                      </a:endParaRPr>
                    </a:p>
                    <a:p>
                      <a:pPr marL="145415">
                        <a:lnSpc>
                          <a:spcPct val="100000"/>
                        </a:lnSpc>
                      </a:pPr>
                      <a:r>
                        <a:rPr sz="1900" b="1" spc="-5" dirty="0">
                          <a:latin typeface="Calibri"/>
                          <a:cs typeface="Calibri"/>
                        </a:rPr>
                        <a:t>80–90%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DD7F9"/>
                    </a:solidFill>
                  </a:tcPr>
                </a:tc>
                <a:tc>
                  <a:txBody>
                    <a:bodyPr/>
                    <a:lstStyle/>
                    <a:p>
                      <a:pPr>
                        <a:lnSpc>
                          <a:spcPct val="100000"/>
                        </a:lnSpc>
                        <a:spcBef>
                          <a:spcPts val="25"/>
                        </a:spcBef>
                      </a:pPr>
                      <a:endParaRPr sz="2100">
                        <a:latin typeface="Times New Roman"/>
                        <a:cs typeface="Times New Roman"/>
                      </a:endParaRPr>
                    </a:p>
                    <a:p>
                      <a:pPr marL="280035">
                        <a:lnSpc>
                          <a:spcPct val="100000"/>
                        </a:lnSpc>
                      </a:pPr>
                      <a:r>
                        <a:rPr sz="1900" b="1" spc="-5" dirty="0">
                          <a:latin typeface="Calibri"/>
                          <a:cs typeface="Calibri"/>
                        </a:rPr>
                        <a:t>95%</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8DBEB"/>
                    </a:solidFill>
                  </a:tcPr>
                </a:tc>
                <a:tc>
                  <a:txBody>
                    <a:bodyPr/>
                    <a:lstStyle/>
                    <a:p>
                      <a:pPr>
                        <a:lnSpc>
                          <a:spcPct val="100000"/>
                        </a:lnSpc>
                        <a:spcBef>
                          <a:spcPts val="25"/>
                        </a:spcBef>
                      </a:pPr>
                      <a:endParaRPr sz="2100">
                        <a:latin typeface="Times New Roman"/>
                        <a:cs typeface="Times New Roman"/>
                      </a:endParaRPr>
                    </a:p>
                    <a:p>
                      <a:pPr marL="101600">
                        <a:lnSpc>
                          <a:spcPct val="100000"/>
                        </a:lnSpc>
                      </a:pPr>
                      <a:r>
                        <a:rPr sz="1900" b="1" spc="-5" dirty="0">
                          <a:latin typeface="Calibri"/>
                          <a:cs typeface="Calibri"/>
                        </a:rPr>
                        <a:t>25–100%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FBE1"/>
                    </a:solidFill>
                  </a:tcPr>
                </a:tc>
                <a:tc>
                  <a:txBody>
                    <a:bodyPr/>
                    <a:lstStyle/>
                    <a:p>
                      <a:pPr>
                        <a:lnSpc>
                          <a:spcPct val="100000"/>
                        </a:lnSpc>
                        <a:spcBef>
                          <a:spcPts val="25"/>
                        </a:spcBef>
                      </a:pPr>
                      <a:endParaRPr sz="2100">
                        <a:latin typeface="Times New Roman"/>
                        <a:cs typeface="Times New Roman"/>
                      </a:endParaRPr>
                    </a:p>
                    <a:p>
                      <a:pPr marL="146050">
                        <a:lnSpc>
                          <a:spcPct val="100000"/>
                        </a:lnSpc>
                      </a:pPr>
                      <a:r>
                        <a:rPr sz="1900" b="1" spc="-5" dirty="0">
                          <a:latin typeface="Calibri"/>
                          <a:cs typeface="Calibri"/>
                        </a:rPr>
                        <a:t>70–90%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DF6E2"/>
                    </a:solidFill>
                  </a:tcPr>
                </a:tc>
                <a:extLst>
                  <a:ext uri="{0D108BD9-81ED-4DB2-BD59-A6C34878D82A}">
                    <a16:rowId xmlns:a16="http://schemas.microsoft.com/office/drawing/2014/main" val="10000"/>
                  </a:ext>
                </a:extLst>
              </a:tr>
            </a:tbl>
          </a:graphicData>
        </a:graphic>
      </p:graphicFrame>
      <p:sp>
        <p:nvSpPr>
          <p:cNvPr id="27" name="object 27"/>
          <p:cNvSpPr txBox="1"/>
          <p:nvPr/>
        </p:nvSpPr>
        <p:spPr>
          <a:xfrm>
            <a:off x="926185" y="4758707"/>
            <a:ext cx="10033000" cy="344475"/>
          </a:xfrm>
          <a:prstGeom prst="rect">
            <a:avLst/>
          </a:prstGeom>
        </p:spPr>
        <p:txBody>
          <a:bodyPr vert="horz" wrap="square" lIns="0" tIns="16087" rIns="0" bIns="0" rtlCol="0">
            <a:spAutoFit/>
          </a:bodyPr>
          <a:lstStyle/>
          <a:p>
            <a:pPr marL="50799" defTabSz="1219170">
              <a:spcBef>
                <a:spcPts val="127"/>
              </a:spcBef>
            </a:pPr>
            <a:r>
              <a:rPr sz="2133" b="1" spc="-267" dirty="0">
                <a:solidFill>
                  <a:prstClr val="black"/>
                </a:solidFill>
                <a:latin typeface="Arial"/>
                <a:cs typeface="Arial"/>
              </a:rPr>
              <a:t>Some</a:t>
            </a:r>
            <a:r>
              <a:rPr sz="2133" b="1" spc="-120" dirty="0">
                <a:solidFill>
                  <a:prstClr val="black"/>
                </a:solidFill>
                <a:latin typeface="Arial"/>
                <a:cs typeface="Arial"/>
              </a:rPr>
              <a:t> </a:t>
            </a:r>
            <a:r>
              <a:rPr sz="2133" b="1" spc="-267" dirty="0">
                <a:solidFill>
                  <a:prstClr val="black"/>
                </a:solidFill>
                <a:latin typeface="Arial"/>
                <a:cs typeface="Arial"/>
              </a:rPr>
              <a:t>ADCs</a:t>
            </a:r>
            <a:r>
              <a:rPr sz="2133" b="1" spc="-107" dirty="0">
                <a:solidFill>
                  <a:prstClr val="black"/>
                </a:solidFill>
                <a:latin typeface="Arial"/>
                <a:cs typeface="Arial"/>
              </a:rPr>
              <a:t> </a:t>
            </a:r>
            <a:r>
              <a:rPr sz="2133" b="1" spc="-260" dirty="0">
                <a:solidFill>
                  <a:prstClr val="black"/>
                </a:solidFill>
                <a:latin typeface="Arial"/>
                <a:cs typeface="Arial"/>
              </a:rPr>
              <a:t>may</a:t>
            </a:r>
            <a:r>
              <a:rPr sz="2133" b="1" spc="-113" dirty="0">
                <a:solidFill>
                  <a:prstClr val="black"/>
                </a:solidFill>
                <a:latin typeface="Arial"/>
                <a:cs typeface="Arial"/>
              </a:rPr>
              <a:t> </a:t>
            </a:r>
            <a:r>
              <a:rPr sz="2133" b="1" spc="-200" dirty="0">
                <a:solidFill>
                  <a:prstClr val="black"/>
                </a:solidFill>
                <a:latin typeface="Arial"/>
                <a:cs typeface="Arial"/>
              </a:rPr>
              <a:t>only</a:t>
            </a:r>
            <a:r>
              <a:rPr sz="2133" b="1" spc="-127" dirty="0">
                <a:solidFill>
                  <a:prstClr val="black"/>
                </a:solidFill>
                <a:latin typeface="Arial"/>
                <a:cs typeface="Arial"/>
              </a:rPr>
              <a:t> </a:t>
            </a:r>
            <a:r>
              <a:rPr sz="2133" b="1" spc="-220" dirty="0">
                <a:solidFill>
                  <a:prstClr val="black"/>
                </a:solidFill>
                <a:latin typeface="Arial"/>
                <a:cs typeface="Arial"/>
              </a:rPr>
              <a:t>demonstrate</a:t>
            </a:r>
            <a:r>
              <a:rPr sz="2133" b="1" spc="-113" dirty="0">
                <a:solidFill>
                  <a:prstClr val="black"/>
                </a:solidFill>
                <a:latin typeface="Arial"/>
                <a:cs typeface="Arial"/>
              </a:rPr>
              <a:t> </a:t>
            </a:r>
            <a:r>
              <a:rPr sz="2133" b="1" spc="-187" dirty="0">
                <a:solidFill>
                  <a:prstClr val="black"/>
                </a:solidFill>
                <a:latin typeface="Arial"/>
                <a:cs typeface="Arial"/>
              </a:rPr>
              <a:t>efficacy</a:t>
            </a:r>
            <a:r>
              <a:rPr sz="2133" b="1" spc="-140" dirty="0">
                <a:solidFill>
                  <a:prstClr val="black"/>
                </a:solidFill>
                <a:latin typeface="Arial"/>
                <a:cs typeface="Arial"/>
              </a:rPr>
              <a:t> </a:t>
            </a:r>
            <a:r>
              <a:rPr sz="2133" b="1" spc="-180" dirty="0">
                <a:solidFill>
                  <a:prstClr val="black"/>
                </a:solidFill>
                <a:latin typeface="Arial"/>
                <a:cs typeface="Arial"/>
              </a:rPr>
              <a:t>in</a:t>
            </a:r>
            <a:r>
              <a:rPr sz="2133" b="1" spc="-107" dirty="0">
                <a:solidFill>
                  <a:prstClr val="black"/>
                </a:solidFill>
                <a:latin typeface="Arial"/>
                <a:cs typeface="Arial"/>
              </a:rPr>
              <a:t> </a:t>
            </a:r>
            <a:r>
              <a:rPr sz="2133" b="1" spc="-200" dirty="0">
                <a:solidFill>
                  <a:prstClr val="black"/>
                </a:solidFill>
                <a:latin typeface="Arial"/>
                <a:cs typeface="Arial"/>
              </a:rPr>
              <a:t>higher</a:t>
            </a:r>
            <a:r>
              <a:rPr sz="2133" b="1" spc="-113" dirty="0">
                <a:solidFill>
                  <a:prstClr val="black"/>
                </a:solidFill>
                <a:latin typeface="Arial"/>
                <a:cs typeface="Arial"/>
              </a:rPr>
              <a:t> </a:t>
            </a:r>
            <a:r>
              <a:rPr sz="2133" b="1" spc="-207" dirty="0">
                <a:solidFill>
                  <a:prstClr val="black"/>
                </a:solidFill>
                <a:latin typeface="Arial"/>
                <a:cs typeface="Arial"/>
              </a:rPr>
              <a:t>expression</a:t>
            </a:r>
            <a:r>
              <a:rPr sz="2133" b="1" spc="-152" dirty="0">
                <a:solidFill>
                  <a:prstClr val="black"/>
                </a:solidFill>
                <a:latin typeface="Arial"/>
                <a:cs typeface="Arial"/>
              </a:rPr>
              <a:t> </a:t>
            </a:r>
            <a:r>
              <a:rPr sz="2133" b="1" spc="-180" dirty="0">
                <a:solidFill>
                  <a:prstClr val="black"/>
                </a:solidFill>
                <a:latin typeface="Arial"/>
                <a:cs typeface="Arial"/>
              </a:rPr>
              <a:t>levels</a:t>
            </a:r>
            <a:r>
              <a:rPr sz="2133" b="1" spc="-140" dirty="0">
                <a:solidFill>
                  <a:prstClr val="black"/>
                </a:solidFill>
                <a:latin typeface="Arial"/>
                <a:cs typeface="Arial"/>
              </a:rPr>
              <a:t> </a:t>
            </a:r>
            <a:r>
              <a:rPr sz="2133" b="1" spc="-187" dirty="0">
                <a:solidFill>
                  <a:prstClr val="black"/>
                </a:solidFill>
                <a:latin typeface="Arial"/>
                <a:cs typeface="Arial"/>
              </a:rPr>
              <a:t>of</a:t>
            </a:r>
            <a:r>
              <a:rPr sz="2133" b="1" spc="-100" dirty="0">
                <a:solidFill>
                  <a:prstClr val="black"/>
                </a:solidFill>
                <a:latin typeface="Arial"/>
                <a:cs typeface="Arial"/>
              </a:rPr>
              <a:t> </a:t>
            </a:r>
            <a:r>
              <a:rPr sz="2133" b="1" spc="-193" dirty="0">
                <a:solidFill>
                  <a:prstClr val="black"/>
                </a:solidFill>
                <a:latin typeface="Arial"/>
                <a:cs typeface="Arial"/>
              </a:rPr>
              <a:t>the</a:t>
            </a:r>
            <a:r>
              <a:rPr sz="2133" b="1" spc="-113" dirty="0">
                <a:solidFill>
                  <a:prstClr val="black"/>
                </a:solidFill>
                <a:latin typeface="Arial"/>
                <a:cs typeface="Arial"/>
              </a:rPr>
              <a:t> </a:t>
            </a:r>
            <a:r>
              <a:rPr sz="2133" b="1" spc="-187" dirty="0">
                <a:solidFill>
                  <a:prstClr val="black"/>
                </a:solidFill>
                <a:latin typeface="Arial"/>
                <a:cs typeface="Arial"/>
              </a:rPr>
              <a:t>target</a:t>
            </a:r>
            <a:r>
              <a:rPr sz="2133" b="1" spc="-100" dirty="0">
                <a:solidFill>
                  <a:prstClr val="black"/>
                </a:solidFill>
                <a:latin typeface="Arial"/>
                <a:cs typeface="Arial"/>
              </a:rPr>
              <a:t> </a:t>
            </a:r>
            <a:r>
              <a:rPr sz="2133" b="1" spc="-167" dirty="0">
                <a:solidFill>
                  <a:prstClr val="black"/>
                </a:solidFill>
                <a:latin typeface="Arial"/>
                <a:cs typeface="Arial"/>
              </a:rPr>
              <a:t>antigen.</a:t>
            </a:r>
            <a:r>
              <a:rPr sz="2100" b="1" spc="-249" baseline="26455" dirty="0">
                <a:solidFill>
                  <a:prstClr val="black"/>
                </a:solidFill>
                <a:latin typeface="Arial"/>
                <a:cs typeface="Arial"/>
              </a:rPr>
              <a:t>2,3</a:t>
            </a:r>
            <a:endParaRPr sz="2100" baseline="26455">
              <a:solidFill>
                <a:prstClr val="black"/>
              </a:solidFill>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98AC-4749-9C11-4FB4-7CDF5DC115E4}"/>
              </a:ext>
            </a:extLst>
          </p:cNvPr>
          <p:cNvSpPr>
            <a:spLocks noGrp="1"/>
          </p:cNvSpPr>
          <p:nvPr>
            <p:ph type="title"/>
          </p:nvPr>
        </p:nvSpPr>
        <p:spPr/>
        <p:txBody>
          <a:bodyPr/>
          <a:lstStyle/>
          <a:p>
            <a:endParaRPr lang="en-LB"/>
          </a:p>
        </p:txBody>
      </p:sp>
      <p:sp>
        <p:nvSpPr>
          <p:cNvPr id="3" name="Text Placeholder 2">
            <a:extLst>
              <a:ext uri="{FF2B5EF4-FFF2-40B4-BE49-F238E27FC236}">
                <a16:creationId xmlns:a16="http://schemas.microsoft.com/office/drawing/2014/main" id="{7E90E3CC-9A45-5C7B-621B-08FF9DAA26EB}"/>
              </a:ext>
            </a:extLst>
          </p:cNvPr>
          <p:cNvSpPr>
            <a:spLocks noGrp="1"/>
          </p:cNvSpPr>
          <p:nvPr>
            <p:ph type="body" idx="1"/>
          </p:nvPr>
        </p:nvSpPr>
        <p:spPr/>
        <p:txBody>
          <a:bodyPr/>
          <a:lstStyle/>
          <a:p>
            <a:endParaRPr lang="en-LB"/>
          </a:p>
        </p:txBody>
      </p:sp>
      <p:pic>
        <p:nvPicPr>
          <p:cNvPr id="5" name="Picture 4" descr="A table with text on it&#10;&#10;Description automatically generated">
            <a:extLst>
              <a:ext uri="{FF2B5EF4-FFF2-40B4-BE49-F238E27FC236}">
                <a16:creationId xmlns:a16="http://schemas.microsoft.com/office/drawing/2014/main" id="{E478F943-DE35-FF78-8B94-28B28E2BB9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3951"/>
          </a:xfrm>
          <a:prstGeom prst="rect">
            <a:avLst/>
          </a:prstGeom>
        </p:spPr>
      </p:pic>
    </p:spTree>
    <p:extLst>
      <p:ext uri="{BB962C8B-B14F-4D97-AF65-F5344CB8AC3E}">
        <p14:creationId xmlns:p14="http://schemas.microsoft.com/office/powerpoint/2010/main" val="461086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2B0E01-DCEE-7242-BCE4-1F9237B8B47A}"/>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3C336FDE-C2F1-494C-B211-6E44A4802FE2}"/>
              </a:ext>
            </a:extLst>
          </p:cNvPr>
          <p:cNvSpPr>
            <a:spLocks noGrp="1"/>
          </p:cNvSpPr>
          <p:nvPr>
            <p:ph type="title"/>
          </p:nvPr>
        </p:nvSpPr>
        <p:spPr/>
        <p:txBody>
          <a:bodyPr/>
          <a:lstStyle/>
          <a:p>
            <a:r>
              <a:rPr lang="en-US" dirty="0"/>
              <a:t>Most important antigens explored in ovarian cancer</a:t>
            </a:r>
            <a:endParaRPr lang="en-LB" dirty="0"/>
          </a:p>
        </p:txBody>
      </p:sp>
      <p:sp>
        <p:nvSpPr>
          <p:cNvPr id="4" name="TextBox 3">
            <a:extLst>
              <a:ext uri="{FF2B5EF4-FFF2-40B4-BE49-F238E27FC236}">
                <a16:creationId xmlns:a16="http://schemas.microsoft.com/office/drawing/2014/main" id="{A9C90F66-4969-8E43-B04D-FA7E869A5C6C}"/>
              </a:ext>
            </a:extLst>
          </p:cNvPr>
          <p:cNvSpPr txBox="1"/>
          <p:nvPr/>
        </p:nvSpPr>
        <p:spPr>
          <a:xfrm>
            <a:off x="358775" y="2587216"/>
            <a:ext cx="8456161" cy="1938992"/>
          </a:xfrm>
          <a:prstGeom prst="rect">
            <a:avLst/>
          </a:prstGeom>
          <a:noFill/>
        </p:spPr>
        <p:txBody>
          <a:bodyPr wrap="none" rtlCol="0">
            <a:spAutoFit/>
          </a:bodyPr>
          <a:lstStyle/>
          <a:p>
            <a:pPr marL="342900" indent="-342900">
              <a:buFontTx/>
              <a:buChar char="-"/>
            </a:pPr>
            <a:r>
              <a:rPr lang="en-US" sz="2400" b="1" dirty="0"/>
              <a:t>FR⍺</a:t>
            </a:r>
          </a:p>
          <a:p>
            <a:br>
              <a:rPr lang="en-US" sz="2400" b="1" dirty="0"/>
            </a:br>
            <a:r>
              <a:rPr lang="en-US" sz="2400" b="1" dirty="0"/>
              <a:t>- Mesothelin</a:t>
            </a:r>
          </a:p>
          <a:p>
            <a:br>
              <a:rPr lang="en-US" sz="2400" b="1" dirty="0"/>
            </a:br>
            <a:r>
              <a:rPr lang="en-US" sz="2400" b="1" dirty="0"/>
              <a:t>- HER 2, TROP2, Cadherin 6, Claudin 6, B7-H4, NaPi2b… </a:t>
            </a:r>
            <a:endParaRPr lang="en-LB" sz="2400" b="1" dirty="0"/>
          </a:p>
        </p:txBody>
      </p:sp>
    </p:spTree>
    <p:extLst>
      <p:ext uri="{BB962C8B-B14F-4D97-AF65-F5344CB8AC3E}">
        <p14:creationId xmlns:p14="http://schemas.microsoft.com/office/powerpoint/2010/main" val="3640575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46771D8-69E8-6D4C-B6FF-568FD6423F59}"/>
              </a:ext>
            </a:extLst>
          </p:cNvPr>
          <p:cNvSpPr>
            <a:spLocks noGrp="1"/>
          </p:cNvSpPr>
          <p:nvPr>
            <p:ph type="title"/>
          </p:nvPr>
        </p:nvSpPr>
        <p:spPr>
          <a:xfrm>
            <a:off x="761803" y="350196"/>
            <a:ext cx="4646904" cy="1624520"/>
          </a:xfrm>
        </p:spPr>
        <p:txBody>
          <a:bodyPr vert="horz" lIns="91440" tIns="45720" rIns="91440" bIns="45720" rtlCol="0" anchor="ctr">
            <a:normAutofit/>
          </a:bodyPr>
          <a:lstStyle/>
          <a:p>
            <a:pPr defTabSz="914400"/>
            <a:r>
              <a:rPr lang="en-US" sz="3700">
                <a:solidFill>
                  <a:schemeClr val="tx1"/>
                </a:solidFill>
                <a:latin typeface="+mj-lt"/>
                <a:ea typeface="+mj-ea"/>
                <a:cs typeface="+mj-cs"/>
              </a:rPr>
              <a:t>FR⍺ : An ideal biomarker in ovarian cancer </a:t>
            </a:r>
          </a:p>
        </p:txBody>
      </p:sp>
      <p:sp>
        <p:nvSpPr>
          <p:cNvPr id="2" name="Text Placeholder 1">
            <a:extLst>
              <a:ext uri="{FF2B5EF4-FFF2-40B4-BE49-F238E27FC236}">
                <a16:creationId xmlns:a16="http://schemas.microsoft.com/office/drawing/2014/main" id="{B577D78D-7C06-3E4A-9B28-914062F14CF8}"/>
              </a:ext>
            </a:extLst>
          </p:cNvPr>
          <p:cNvSpPr>
            <a:spLocks noGrp="1"/>
          </p:cNvSpPr>
          <p:nvPr>
            <p:ph type="body" sz="quarter" idx="10"/>
          </p:nvPr>
        </p:nvSpPr>
        <p:spPr>
          <a:xfrm>
            <a:off x="761802" y="2743200"/>
            <a:ext cx="4646905" cy="3613149"/>
          </a:xfrm>
          <a:ln>
            <a:solidFill>
              <a:schemeClr val="accent1"/>
            </a:solidFill>
          </a:ln>
        </p:spPr>
        <p:txBody>
          <a:bodyPr vert="horz" lIns="91440" tIns="45720" rIns="91440" bIns="45720" rtlCol="0" anchor="ctr">
            <a:normAutofit/>
          </a:bodyPr>
          <a:lstStyle/>
          <a:p>
            <a:pPr indent="-228600" defTabSz="914400">
              <a:spcAft>
                <a:spcPts val="600"/>
              </a:spcAft>
              <a:buFont typeface="Arial" panose="020B0604020202020204" pitchFamily="34" charset="0"/>
              <a:buChar char="•"/>
            </a:pPr>
            <a:r>
              <a:rPr lang="en-US" sz="2000" dirty="0">
                <a:latin typeface="+mn-lt"/>
                <a:ea typeface="+mn-ea"/>
                <a:cs typeface="+mn-cs"/>
              </a:rPr>
              <a:t>FR⍺ is a cell surface glycoprotein encoded by the FOLR1 gene</a:t>
            </a:r>
          </a:p>
          <a:p>
            <a:pPr indent="-228600" defTabSz="914400">
              <a:spcAft>
                <a:spcPts val="600"/>
              </a:spcAft>
              <a:buFont typeface="Arial" panose="020B0604020202020204" pitchFamily="34" charset="0"/>
              <a:buChar char="•"/>
            </a:pPr>
            <a:endParaRPr lang="en-US" sz="2000" dirty="0">
              <a:latin typeface="+mn-lt"/>
              <a:ea typeface="+mn-ea"/>
              <a:cs typeface="+mn-cs"/>
            </a:endParaRPr>
          </a:p>
          <a:p>
            <a:pPr indent="-228600" defTabSz="914400">
              <a:spcAft>
                <a:spcPts val="600"/>
              </a:spcAft>
              <a:buFont typeface="Arial" panose="020B0604020202020204" pitchFamily="34" charset="0"/>
              <a:buChar char="•"/>
            </a:pPr>
            <a:r>
              <a:rPr lang="en-US" sz="2000" dirty="0">
                <a:latin typeface="+mn-lt"/>
                <a:ea typeface="+mn-ea"/>
                <a:cs typeface="+mn-cs"/>
              </a:rPr>
              <a:t>Determination of patient tumor </a:t>
            </a:r>
            <a:r>
              <a:rPr lang="en-US" sz="2400" b="1" dirty="0">
                <a:solidFill>
                  <a:srgbClr val="FF0000"/>
                </a:solidFill>
                <a:latin typeface="+mn-lt"/>
                <a:ea typeface="+mn-ea"/>
                <a:cs typeface="+mn-cs"/>
              </a:rPr>
              <a:t>FR⍺ levels</a:t>
            </a:r>
            <a:r>
              <a:rPr lang="en-US" sz="2400" dirty="0">
                <a:solidFill>
                  <a:srgbClr val="FF0000"/>
                </a:solidFill>
                <a:latin typeface="+mn-lt"/>
                <a:ea typeface="+mn-ea"/>
                <a:cs typeface="+mn-cs"/>
              </a:rPr>
              <a:t> </a:t>
            </a:r>
            <a:r>
              <a:rPr lang="en-US" sz="2000" dirty="0">
                <a:latin typeface="+mn-lt"/>
                <a:ea typeface="+mn-ea"/>
                <a:cs typeface="+mn-cs"/>
              </a:rPr>
              <a:t>may be important for treatment success  </a:t>
            </a:r>
          </a:p>
          <a:p>
            <a:pPr indent="-228600" defTabSz="914400">
              <a:spcAft>
                <a:spcPts val="600"/>
              </a:spcAft>
              <a:buFont typeface="Arial" panose="020B0604020202020204" pitchFamily="34" charset="0"/>
              <a:buChar char="•"/>
            </a:pPr>
            <a:endParaRPr lang="en-US" sz="2000" dirty="0">
              <a:latin typeface="+mn-lt"/>
              <a:ea typeface="+mn-ea"/>
              <a:cs typeface="+mn-cs"/>
            </a:endParaRPr>
          </a:p>
        </p:txBody>
      </p:sp>
      <p:pic>
        <p:nvPicPr>
          <p:cNvPr id="5" name="Picture 4" descr="A pie chart with numbers and a percentage&#10;&#10;Description automatically generated">
            <a:extLst>
              <a:ext uri="{FF2B5EF4-FFF2-40B4-BE49-F238E27FC236}">
                <a16:creationId xmlns:a16="http://schemas.microsoft.com/office/drawing/2014/main" id="{9FBA6EEB-427F-FF44-9484-C15BFADADE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11466"/>
          <a:stretch/>
        </p:blipFill>
        <p:spPr>
          <a:xfrm>
            <a:off x="6096000" y="165100"/>
            <a:ext cx="6095998" cy="6616699"/>
          </a:xfrm>
          <a:prstGeom prst="rect">
            <a:avLst/>
          </a:prstGeom>
          <a:noFill/>
        </p:spPr>
      </p:pic>
      <p:grpSp>
        <p:nvGrpSpPr>
          <p:cNvPr id="17" name="Group 16">
            <a:extLst>
              <a:ext uri="{FF2B5EF4-FFF2-40B4-BE49-F238E27FC236}">
                <a16:creationId xmlns:a16="http://schemas.microsoft.com/office/drawing/2014/main" id="{8F3BDA7B-2D9C-0A41-95EC-91B5944B5935}"/>
              </a:ext>
            </a:extLst>
          </p:cNvPr>
          <p:cNvGrpSpPr/>
          <p:nvPr/>
        </p:nvGrpSpPr>
        <p:grpSpPr>
          <a:xfrm>
            <a:off x="7475979" y="1331259"/>
            <a:ext cx="2515186" cy="3416533"/>
            <a:chOff x="7475979" y="1331259"/>
            <a:chExt cx="2515186" cy="3416533"/>
          </a:xfrm>
        </p:grpSpPr>
        <p:cxnSp>
          <p:nvCxnSpPr>
            <p:cNvPr id="6" name="Straight Connector 5">
              <a:extLst>
                <a:ext uri="{FF2B5EF4-FFF2-40B4-BE49-F238E27FC236}">
                  <a16:creationId xmlns:a16="http://schemas.microsoft.com/office/drawing/2014/main" id="{8F9CF07C-CCE3-B441-ADB7-2D7E18EA5227}"/>
                </a:ext>
              </a:extLst>
            </p:cNvPr>
            <p:cNvCxnSpPr/>
            <p:nvPr/>
          </p:nvCxnSpPr>
          <p:spPr>
            <a:xfrm>
              <a:off x="9117106" y="1331259"/>
              <a:ext cx="0" cy="17346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1B70D25-050E-1949-A2F1-C8628131FBE9}"/>
                </a:ext>
              </a:extLst>
            </p:cNvPr>
            <p:cNvCxnSpPr/>
            <p:nvPr/>
          </p:nvCxnSpPr>
          <p:spPr>
            <a:xfrm>
              <a:off x="9117106" y="3065929"/>
              <a:ext cx="847165" cy="14522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3CFA27B5-5BB8-B54F-9DBE-22D49F639570}"/>
                </a:ext>
              </a:extLst>
            </p:cNvPr>
            <p:cNvSpPr/>
            <p:nvPr/>
          </p:nvSpPr>
          <p:spPr>
            <a:xfrm>
              <a:off x="7475979" y="1331259"/>
              <a:ext cx="2515186" cy="3416533"/>
            </a:xfrm>
            <a:custGeom>
              <a:avLst/>
              <a:gdLst>
                <a:gd name="connsiteX0" fmla="*/ 1654574 w 2515186"/>
                <a:gd name="connsiteY0" fmla="*/ 0 h 3416533"/>
                <a:gd name="connsiteX1" fmla="*/ 1291503 w 2515186"/>
                <a:gd name="connsiteY1" fmla="*/ 53788 h 3416533"/>
                <a:gd name="connsiteX2" fmla="*/ 941880 w 2515186"/>
                <a:gd name="connsiteY2" fmla="*/ 161365 h 3416533"/>
                <a:gd name="connsiteX3" fmla="*/ 699833 w 2515186"/>
                <a:gd name="connsiteY3" fmla="*/ 336176 h 3416533"/>
                <a:gd name="connsiteX4" fmla="*/ 457786 w 2515186"/>
                <a:gd name="connsiteY4" fmla="*/ 551329 h 3416533"/>
                <a:gd name="connsiteX5" fmla="*/ 282974 w 2515186"/>
                <a:gd name="connsiteY5" fmla="*/ 779929 h 3416533"/>
                <a:gd name="connsiteX6" fmla="*/ 148503 w 2515186"/>
                <a:gd name="connsiteY6" fmla="*/ 1035423 h 3416533"/>
                <a:gd name="connsiteX7" fmla="*/ 54374 w 2515186"/>
                <a:gd name="connsiteY7" fmla="*/ 1264023 h 3416533"/>
                <a:gd name="connsiteX8" fmla="*/ 27480 w 2515186"/>
                <a:gd name="connsiteY8" fmla="*/ 1519517 h 3416533"/>
                <a:gd name="connsiteX9" fmla="*/ 586 w 2515186"/>
                <a:gd name="connsiteY9" fmla="*/ 1815353 h 3416533"/>
                <a:gd name="connsiteX10" fmla="*/ 54374 w 2515186"/>
                <a:gd name="connsiteY10" fmla="*/ 2124635 h 3416533"/>
                <a:gd name="connsiteX11" fmla="*/ 202292 w 2515186"/>
                <a:gd name="connsiteY11" fmla="*/ 2514600 h 3416533"/>
                <a:gd name="connsiteX12" fmla="*/ 417444 w 2515186"/>
                <a:gd name="connsiteY12" fmla="*/ 2823882 h 3416533"/>
                <a:gd name="connsiteX13" fmla="*/ 538468 w 2515186"/>
                <a:gd name="connsiteY13" fmla="*/ 2985247 h 3416533"/>
                <a:gd name="connsiteX14" fmla="*/ 780515 w 2515186"/>
                <a:gd name="connsiteY14" fmla="*/ 3173506 h 3416533"/>
                <a:gd name="connsiteX15" fmla="*/ 968774 w 2515186"/>
                <a:gd name="connsiteY15" fmla="*/ 3294529 h 3416533"/>
                <a:gd name="connsiteX16" fmla="*/ 1372186 w 2515186"/>
                <a:gd name="connsiteY16" fmla="*/ 3388659 h 3416533"/>
                <a:gd name="connsiteX17" fmla="*/ 1775597 w 2515186"/>
                <a:gd name="connsiteY17" fmla="*/ 3415553 h 3416533"/>
                <a:gd name="connsiteX18" fmla="*/ 2111774 w 2515186"/>
                <a:gd name="connsiteY18" fmla="*/ 3361765 h 3416533"/>
                <a:gd name="connsiteX19" fmla="*/ 2326927 w 2515186"/>
                <a:gd name="connsiteY19" fmla="*/ 3267635 h 3416533"/>
                <a:gd name="connsiteX20" fmla="*/ 2515186 w 2515186"/>
                <a:gd name="connsiteY20" fmla="*/ 3186953 h 3416533"/>
                <a:gd name="connsiteX21" fmla="*/ 2515186 w 2515186"/>
                <a:gd name="connsiteY21" fmla="*/ 3186953 h 341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5186" h="3416533">
                  <a:moveTo>
                    <a:pt x="1654574" y="0"/>
                  </a:moveTo>
                  <a:cubicBezTo>
                    <a:pt x="1532429" y="13447"/>
                    <a:pt x="1410285" y="26894"/>
                    <a:pt x="1291503" y="53788"/>
                  </a:cubicBezTo>
                  <a:cubicBezTo>
                    <a:pt x="1172721" y="80682"/>
                    <a:pt x="1040492" y="114300"/>
                    <a:pt x="941880" y="161365"/>
                  </a:cubicBezTo>
                  <a:cubicBezTo>
                    <a:pt x="843268" y="208430"/>
                    <a:pt x="780515" y="271182"/>
                    <a:pt x="699833" y="336176"/>
                  </a:cubicBezTo>
                  <a:cubicBezTo>
                    <a:pt x="619151" y="401170"/>
                    <a:pt x="527262" y="477370"/>
                    <a:pt x="457786" y="551329"/>
                  </a:cubicBezTo>
                  <a:cubicBezTo>
                    <a:pt x="388310" y="625288"/>
                    <a:pt x="334521" y="699247"/>
                    <a:pt x="282974" y="779929"/>
                  </a:cubicBezTo>
                  <a:cubicBezTo>
                    <a:pt x="231427" y="860611"/>
                    <a:pt x="186603" y="954741"/>
                    <a:pt x="148503" y="1035423"/>
                  </a:cubicBezTo>
                  <a:cubicBezTo>
                    <a:pt x="110403" y="1116105"/>
                    <a:pt x="74544" y="1183341"/>
                    <a:pt x="54374" y="1264023"/>
                  </a:cubicBezTo>
                  <a:cubicBezTo>
                    <a:pt x="34204" y="1344705"/>
                    <a:pt x="36445" y="1427629"/>
                    <a:pt x="27480" y="1519517"/>
                  </a:cubicBezTo>
                  <a:cubicBezTo>
                    <a:pt x="18515" y="1611405"/>
                    <a:pt x="-3896" y="1714500"/>
                    <a:pt x="586" y="1815353"/>
                  </a:cubicBezTo>
                  <a:cubicBezTo>
                    <a:pt x="5068" y="1916206"/>
                    <a:pt x="20756" y="2008094"/>
                    <a:pt x="54374" y="2124635"/>
                  </a:cubicBezTo>
                  <a:cubicBezTo>
                    <a:pt x="87992" y="2241176"/>
                    <a:pt x="141780" y="2398059"/>
                    <a:pt x="202292" y="2514600"/>
                  </a:cubicBezTo>
                  <a:cubicBezTo>
                    <a:pt x="262804" y="2631141"/>
                    <a:pt x="361415" y="2745441"/>
                    <a:pt x="417444" y="2823882"/>
                  </a:cubicBezTo>
                  <a:cubicBezTo>
                    <a:pt x="473473" y="2902323"/>
                    <a:pt x="477956" y="2926977"/>
                    <a:pt x="538468" y="2985247"/>
                  </a:cubicBezTo>
                  <a:cubicBezTo>
                    <a:pt x="598980" y="3043517"/>
                    <a:pt x="708797" y="3121959"/>
                    <a:pt x="780515" y="3173506"/>
                  </a:cubicBezTo>
                  <a:cubicBezTo>
                    <a:pt x="852233" y="3225053"/>
                    <a:pt x="870162" y="3258670"/>
                    <a:pt x="968774" y="3294529"/>
                  </a:cubicBezTo>
                  <a:cubicBezTo>
                    <a:pt x="1067386" y="3330388"/>
                    <a:pt x="1237715" y="3368488"/>
                    <a:pt x="1372186" y="3388659"/>
                  </a:cubicBezTo>
                  <a:cubicBezTo>
                    <a:pt x="1506657" y="3408830"/>
                    <a:pt x="1652333" y="3420035"/>
                    <a:pt x="1775597" y="3415553"/>
                  </a:cubicBezTo>
                  <a:cubicBezTo>
                    <a:pt x="1898861" y="3411071"/>
                    <a:pt x="2019886" y="3386418"/>
                    <a:pt x="2111774" y="3361765"/>
                  </a:cubicBezTo>
                  <a:cubicBezTo>
                    <a:pt x="2203662" y="3337112"/>
                    <a:pt x="2326927" y="3267635"/>
                    <a:pt x="2326927" y="3267635"/>
                  </a:cubicBezTo>
                  <a:lnTo>
                    <a:pt x="2515186" y="3186953"/>
                  </a:lnTo>
                  <a:lnTo>
                    <a:pt x="2515186" y="3186953"/>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dirty="0"/>
            </a:p>
          </p:txBody>
        </p:sp>
      </p:grpSp>
      <p:sp>
        <p:nvSpPr>
          <p:cNvPr id="20" name="TextBox 19">
            <a:extLst>
              <a:ext uri="{FF2B5EF4-FFF2-40B4-BE49-F238E27FC236}">
                <a16:creationId xmlns:a16="http://schemas.microsoft.com/office/drawing/2014/main" id="{EB6E7132-EE0A-A446-AC2F-61005C474789}"/>
              </a:ext>
            </a:extLst>
          </p:cNvPr>
          <p:cNvSpPr txBox="1"/>
          <p:nvPr/>
        </p:nvSpPr>
        <p:spPr>
          <a:xfrm>
            <a:off x="6361684" y="6512122"/>
            <a:ext cx="2879314" cy="307777"/>
          </a:xfrm>
          <a:prstGeom prst="rect">
            <a:avLst/>
          </a:prstGeom>
          <a:noFill/>
        </p:spPr>
        <p:txBody>
          <a:bodyPr wrap="none" rtlCol="0">
            <a:spAutoFit/>
          </a:bodyPr>
          <a:lstStyle/>
          <a:p>
            <a:r>
              <a:rPr lang="en-LB" sz="1400" dirty="0"/>
              <a:t>2. ImmunoGen. 2021 Data on File</a:t>
            </a:r>
          </a:p>
        </p:txBody>
      </p:sp>
    </p:spTree>
    <p:extLst>
      <p:ext uri="{BB962C8B-B14F-4D97-AF65-F5344CB8AC3E}">
        <p14:creationId xmlns:p14="http://schemas.microsoft.com/office/powerpoint/2010/main" val="235947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2CA57A8-8E3C-7941-8FE1-A9440FE96C7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sz="3200" kern="1200">
                <a:solidFill>
                  <a:schemeClr val="bg1"/>
                </a:solidFill>
                <a:latin typeface="+mj-lt"/>
                <a:ea typeface="+mj-ea"/>
                <a:cs typeface="+mj-cs"/>
              </a:rPr>
              <a:t>FORWARD 1</a:t>
            </a:r>
          </a:p>
        </p:txBody>
      </p:sp>
      <p:pic>
        <p:nvPicPr>
          <p:cNvPr id="4" name="Picture 3" descr="A diagram of a medical procedure&#10;&#10;Description automatically generated with medium confidence">
            <a:extLst>
              <a:ext uri="{FF2B5EF4-FFF2-40B4-BE49-F238E27FC236}">
                <a16:creationId xmlns:a16="http://schemas.microsoft.com/office/drawing/2014/main" id="{A658ECE2-A674-1C47-81C7-946D19554B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9178" y="1396588"/>
            <a:ext cx="9025860" cy="5189870"/>
          </a:xfrm>
          <a:prstGeom prst="rect">
            <a:avLst/>
          </a:prstGeom>
        </p:spPr>
      </p:pic>
    </p:spTree>
    <p:extLst>
      <p:ext uri="{BB962C8B-B14F-4D97-AF65-F5344CB8AC3E}">
        <p14:creationId xmlns:p14="http://schemas.microsoft.com/office/powerpoint/2010/main" val="3634789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27E43DB-43BF-C847-A799-8B5C5F6B6B4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sz="3200" kern="1200" dirty="0">
                <a:solidFill>
                  <a:schemeClr val="bg1"/>
                </a:solidFill>
                <a:latin typeface="+mj-lt"/>
                <a:ea typeface="+mj-ea"/>
                <a:cs typeface="+mj-cs"/>
              </a:rPr>
              <a:t>NEGATIVE RESULT BECAUSE OF SCORING METHOD ?</a:t>
            </a:r>
          </a:p>
        </p:txBody>
      </p:sp>
      <p:pic>
        <p:nvPicPr>
          <p:cNvPr id="4" name="Picture 3" descr="A graph of a patient's survival&#10;&#10;Description automatically generated">
            <a:extLst>
              <a:ext uri="{FF2B5EF4-FFF2-40B4-BE49-F238E27FC236}">
                <a16:creationId xmlns:a16="http://schemas.microsoft.com/office/drawing/2014/main" id="{7B166EB9-C131-2340-BB90-62DF6AAC17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3515" y="1527309"/>
            <a:ext cx="8864969" cy="5075197"/>
          </a:xfrm>
          <a:prstGeom prst="rect">
            <a:avLst/>
          </a:prstGeom>
        </p:spPr>
      </p:pic>
    </p:spTree>
    <p:extLst>
      <p:ext uri="{BB962C8B-B14F-4D97-AF65-F5344CB8AC3E}">
        <p14:creationId xmlns:p14="http://schemas.microsoft.com/office/powerpoint/2010/main" val="3762507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8936FB6-DBA4-C74D-AE4B-8E8E55F8EDC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sz="3200" kern="1200">
                <a:solidFill>
                  <a:schemeClr val="bg1"/>
                </a:solidFill>
                <a:latin typeface="+mj-lt"/>
                <a:ea typeface="+mj-ea"/>
                <a:cs typeface="+mj-cs"/>
              </a:rPr>
              <a:t>SORAYA</a:t>
            </a:r>
          </a:p>
        </p:txBody>
      </p:sp>
      <p:pic>
        <p:nvPicPr>
          <p:cNvPr id="4" name="Picture 3" descr="A screenshot of a presentation&#10;&#10;Description automatically generated">
            <a:extLst>
              <a:ext uri="{FF2B5EF4-FFF2-40B4-BE49-F238E27FC236}">
                <a16:creationId xmlns:a16="http://schemas.microsoft.com/office/drawing/2014/main" id="{24C3295A-BC8C-0F49-BA6D-DAB6AA14EA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6602" y="1554202"/>
            <a:ext cx="8658795" cy="5000457"/>
          </a:xfrm>
          <a:prstGeom prst="rect">
            <a:avLst/>
          </a:prstGeom>
          <a:noFill/>
        </p:spPr>
      </p:pic>
      <p:pic>
        <p:nvPicPr>
          <p:cNvPr id="6" name="Picture 5">
            <a:extLst>
              <a:ext uri="{FF2B5EF4-FFF2-40B4-BE49-F238E27FC236}">
                <a16:creationId xmlns:a16="http://schemas.microsoft.com/office/drawing/2014/main" id="{C16D9D36-1D0B-294E-8BD8-FDD3FCEB9F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5816" y="6193312"/>
            <a:ext cx="7400365" cy="453718"/>
          </a:xfrm>
          <a:prstGeom prst="rect">
            <a:avLst/>
          </a:prstGeom>
        </p:spPr>
      </p:pic>
    </p:spTree>
    <p:extLst>
      <p:ext uri="{BB962C8B-B14F-4D97-AF65-F5344CB8AC3E}">
        <p14:creationId xmlns:p14="http://schemas.microsoft.com/office/powerpoint/2010/main" val="25271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patient's body&#10;&#10;Description automatically generated">
            <a:extLst>
              <a:ext uri="{FF2B5EF4-FFF2-40B4-BE49-F238E27FC236}">
                <a16:creationId xmlns:a16="http://schemas.microsoft.com/office/drawing/2014/main" id="{70372BFA-1C75-4244-AD66-0DFA09AC10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67" y="757258"/>
            <a:ext cx="10905066" cy="5343482"/>
          </a:xfrm>
          <a:prstGeom prst="rect">
            <a:avLst/>
          </a:prstGeom>
        </p:spPr>
      </p:pic>
      <p:pic>
        <p:nvPicPr>
          <p:cNvPr id="5" name="Picture 4">
            <a:extLst>
              <a:ext uri="{FF2B5EF4-FFF2-40B4-BE49-F238E27FC236}">
                <a16:creationId xmlns:a16="http://schemas.microsoft.com/office/drawing/2014/main" id="{24748F0B-0A60-0540-940D-CDD5E0690F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5817" y="6100740"/>
            <a:ext cx="7400365" cy="453718"/>
          </a:xfrm>
          <a:prstGeom prst="rect">
            <a:avLst/>
          </a:prstGeom>
        </p:spPr>
      </p:pic>
    </p:spTree>
    <p:extLst>
      <p:ext uri="{BB962C8B-B14F-4D97-AF65-F5344CB8AC3E}">
        <p14:creationId xmlns:p14="http://schemas.microsoft.com/office/powerpoint/2010/main" val="47384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Group 3">
            <a:extLst>
              <a:ext uri="{FF2B5EF4-FFF2-40B4-BE49-F238E27FC236}">
                <a16:creationId xmlns:a16="http://schemas.microsoft.com/office/drawing/2014/main" id="{C9F9259D-7194-3045-AD00-279ABFDA5557}"/>
              </a:ext>
            </a:extLst>
          </p:cNvPr>
          <p:cNvGraphicFramePr>
            <a:graphicFrameLocks/>
          </p:cNvGraphicFramePr>
          <p:nvPr>
            <p:extLst>
              <p:ext uri="{D42A27DB-BD31-4B8C-83A1-F6EECF244321}">
                <p14:modId xmlns:p14="http://schemas.microsoft.com/office/powerpoint/2010/main" val="3477575563"/>
              </p:ext>
            </p:extLst>
          </p:nvPr>
        </p:nvGraphicFramePr>
        <p:xfrm>
          <a:off x="1218201" y="1123527"/>
          <a:ext cx="9755593" cy="4604806"/>
        </p:xfrm>
        <a:graphic>
          <a:graphicData uri="http://schemas.openxmlformats.org/drawingml/2006/table">
            <a:tbl>
              <a:tblPr firstRow="1" bandRow="1">
                <a:tableStyleId>{3B4B98B0-60AC-42C2-AFA5-B58CD77FA1E5}</a:tableStyleId>
              </a:tblPr>
              <a:tblGrid>
                <a:gridCol w="3561653">
                  <a:extLst>
                    <a:ext uri="{9D8B030D-6E8A-4147-A177-3AD203B41FA5}">
                      <a16:colId xmlns:a16="http://schemas.microsoft.com/office/drawing/2014/main" val="20000"/>
                    </a:ext>
                  </a:extLst>
                </a:gridCol>
                <a:gridCol w="3349407">
                  <a:extLst>
                    <a:ext uri="{9D8B030D-6E8A-4147-A177-3AD203B41FA5}">
                      <a16:colId xmlns:a16="http://schemas.microsoft.com/office/drawing/2014/main" val="20001"/>
                    </a:ext>
                  </a:extLst>
                </a:gridCol>
                <a:gridCol w="2844533">
                  <a:extLst>
                    <a:ext uri="{9D8B030D-6E8A-4147-A177-3AD203B41FA5}">
                      <a16:colId xmlns:a16="http://schemas.microsoft.com/office/drawing/2014/main" val="20002"/>
                    </a:ext>
                  </a:extLst>
                </a:gridCol>
              </a:tblGrid>
              <a:tr h="30957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300" b="1" u="none" strike="noStrike" cap="none" normalizeH="0" baseline="0">
                          <a:ln>
                            <a:noFill/>
                          </a:ln>
                          <a:solidFill>
                            <a:schemeClr val="tx1"/>
                          </a:solidFill>
                          <a:effectLst/>
                        </a:rPr>
                        <a:t>Characteristics</a:t>
                      </a:r>
                      <a:endParaRPr kumimoji="0" lang="en-GB" sz="1300" b="1" i="0" u="none" strike="noStrike" cap="none" normalizeH="0" baseline="0">
                        <a:ln>
                          <a:noFill/>
                        </a:ln>
                        <a:solidFill>
                          <a:schemeClr val="tx1"/>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1" u="none" strike="noStrike" cap="none" normalizeH="0" baseline="0">
                          <a:ln>
                            <a:noFill/>
                          </a:ln>
                          <a:solidFill>
                            <a:schemeClr val="tx1"/>
                          </a:solidFill>
                          <a:effectLst/>
                        </a:rPr>
                        <a:t>Mirvetuximab Soravtansine (n = 227)</a:t>
                      </a:r>
                      <a:endParaRPr kumimoji="0" lang="en-US" sz="1300" b="1" i="0" u="none" strike="noStrike" cap="none" normalizeH="0" baseline="0">
                        <a:ln>
                          <a:noFill/>
                        </a:ln>
                        <a:solidFill>
                          <a:schemeClr val="tx1"/>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1" u="none" strike="noStrike" cap="none" normalizeH="0" baseline="0">
                          <a:ln>
                            <a:noFill/>
                          </a:ln>
                          <a:solidFill>
                            <a:schemeClr val="tx1"/>
                          </a:solidFill>
                          <a:effectLst/>
                        </a:rPr>
                        <a:t>Chemotherapy (n = 226)</a:t>
                      </a:r>
                      <a:endParaRPr kumimoji="0" lang="en-US" sz="1300" b="1" i="0" u="none" strike="noStrike" cap="none" normalizeH="0" baseline="0">
                        <a:ln>
                          <a:noFill/>
                        </a:ln>
                        <a:solidFill>
                          <a:schemeClr val="tx1"/>
                        </a:solidFill>
                        <a:effectLst/>
                        <a:latin typeface="Calibri" panose="020F0502020204030204" pitchFamily="34" charset="0"/>
                      </a:endParaRPr>
                    </a:p>
                  </a:txBody>
                  <a:tcPr marL="110356" marR="110356" marT="41466" marB="41466" anchor="ctr" horzOverflow="overflow"/>
                </a:tc>
                <a:extLst>
                  <a:ext uri="{0D108BD9-81ED-4DB2-BD59-A6C34878D82A}">
                    <a16:rowId xmlns:a16="http://schemas.microsoft.com/office/drawing/2014/main" val="10001"/>
                  </a:ext>
                </a:extLst>
              </a:tr>
              <a:tr h="30957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Median age, yr (range)</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63 (32-88)</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62 (29-87)</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extLst>
                  <a:ext uri="{0D108BD9-81ED-4DB2-BD59-A6C34878D82A}">
                    <a16:rowId xmlns:a16="http://schemas.microsoft.com/office/drawing/2014/main" val="10002"/>
                  </a:ext>
                </a:extLst>
              </a:tr>
              <a:tr h="88999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1" u="none" strike="noStrike" cap="none" normalizeH="0" baseline="0">
                          <a:ln>
                            <a:noFill/>
                          </a:ln>
                          <a:solidFill>
                            <a:schemeClr val="bg2">
                              <a:lumMod val="10000"/>
                            </a:schemeClr>
                          </a:solidFill>
                          <a:effectLst/>
                        </a:rPr>
                        <a:t>Stage at initial diagnosis, n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u="none" strike="noStrike" cap="none" normalizeH="0" baseline="0">
                          <a:ln>
                            <a:noFill/>
                          </a:ln>
                          <a:solidFill>
                            <a:schemeClr val="bg2">
                              <a:lumMod val="10000"/>
                            </a:schemeClr>
                          </a:solidFill>
                          <a:effectLst/>
                        </a:rPr>
                        <a:t>I-II</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u="none" strike="noStrike" cap="none" normalizeH="0" baseline="0">
                          <a:ln>
                            <a:noFill/>
                          </a:ln>
                          <a:solidFill>
                            <a:schemeClr val="bg2">
                              <a:lumMod val="10000"/>
                            </a:schemeClr>
                          </a:solidFill>
                          <a:effectLst/>
                        </a:rPr>
                        <a:t>III</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u="none" strike="noStrike" cap="none" normalizeH="0" baseline="0">
                          <a:ln>
                            <a:noFill/>
                          </a:ln>
                          <a:solidFill>
                            <a:schemeClr val="bg2">
                              <a:lumMod val="10000"/>
                            </a:schemeClr>
                          </a:solidFill>
                          <a:effectLst/>
                        </a:rPr>
                        <a:t>IV</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u="none" strike="noStrike" cap="none" normalizeH="0" baseline="0">
                        <a:ln>
                          <a:noFill/>
                        </a:ln>
                        <a:solidFill>
                          <a:schemeClr val="bg2">
                            <a:lumMod val="10000"/>
                          </a:schemeClr>
                        </a:solidFill>
                        <a:effectLs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9 (4)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137 (60)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76 (33)</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u="none" strike="noStrike" cap="none" normalizeH="0" baseline="0">
                        <a:ln>
                          <a:noFill/>
                        </a:ln>
                        <a:solidFill>
                          <a:schemeClr val="bg2">
                            <a:lumMod val="10000"/>
                          </a:schemeClr>
                        </a:solidFill>
                        <a:effectLs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9 (4)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147 (65)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65 (29)</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extLst>
                  <a:ext uri="{0D108BD9-81ED-4DB2-BD59-A6C34878D82A}">
                    <a16:rowId xmlns:a16="http://schemas.microsoft.com/office/drawing/2014/main" val="10003"/>
                  </a:ext>
                </a:extLst>
              </a:tr>
              <a:tr h="30957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BRCA mutation, n (%)</a:t>
                      </a:r>
                      <a:endParaRPr kumimoji="0" lang="en-US" sz="1300" b="0" i="1"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29 (13)</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36 (16)</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extLst>
                  <a:ext uri="{0D108BD9-81ED-4DB2-BD59-A6C34878D82A}">
                    <a16:rowId xmlns:a16="http://schemas.microsoft.com/office/drawing/2014/main" val="10004"/>
                  </a:ext>
                </a:extLst>
              </a:tr>
              <a:tr h="88999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1" u="none" strike="noStrike" cap="none" normalizeH="0" baseline="0">
                          <a:ln>
                            <a:noFill/>
                          </a:ln>
                          <a:solidFill>
                            <a:schemeClr val="bg2">
                              <a:lumMod val="10000"/>
                            </a:schemeClr>
                          </a:solidFill>
                          <a:effectLst/>
                        </a:rPr>
                        <a:t>Prior systemic therapies, n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u="none" strike="noStrike" cap="none" normalizeH="0" baseline="0">
                          <a:ln>
                            <a:noFill/>
                          </a:ln>
                          <a:solidFill>
                            <a:schemeClr val="bg2">
                              <a:lumMod val="10000"/>
                            </a:schemeClr>
                          </a:solidFill>
                          <a:effectLst/>
                        </a:rPr>
                        <a:t>1</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u="none" strike="noStrike" cap="none" normalizeH="0" baseline="0">
                          <a:ln>
                            <a:noFill/>
                          </a:ln>
                          <a:solidFill>
                            <a:schemeClr val="bg2">
                              <a:lumMod val="10000"/>
                            </a:schemeClr>
                          </a:solidFill>
                          <a:effectLst/>
                        </a:rPr>
                        <a:t>2</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u="none" strike="noStrike" cap="none" normalizeH="0" baseline="0">
                          <a:ln>
                            <a:noFill/>
                          </a:ln>
                          <a:solidFill>
                            <a:schemeClr val="bg2">
                              <a:lumMod val="10000"/>
                            </a:schemeClr>
                          </a:solidFill>
                          <a:effectLst/>
                        </a:rPr>
                        <a:t>3</a:t>
                      </a:r>
                      <a:endParaRPr kumimoji="0" lang="en-US" sz="1300" b="0" i="1"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u="none" strike="noStrike" cap="none" normalizeH="0" baseline="0">
                        <a:ln>
                          <a:noFill/>
                        </a:ln>
                        <a:solidFill>
                          <a:schemeClr val="bg2">
                            <a:lumMod val="10000"/>
                          </a:schemeClr>
                        </a:solidFill>
                        <a:effectLs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29 (13)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90 (40)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108 (48)</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u="none" strike="noStrike" cap="none" normalizeH="0" baseline="0">
                        <a:ln>
                          <a:noFill/>
                        </a:ln>
                        <a:solidFill>
                          <a:schemeClr val="bg2">
                            <a:lumMod val="10000"/>
                          </a:schemeClr>
                        </a:solidFill>
                        <a:effectLs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34 (15)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88 (39)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104 (46)</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extLst>
                  <a:ext uri="{0D108BD9-81ED-4DB2-BD59-A6C34878D82A}">
                    <a16:rowId xmlns:a16="http://schemas.microsoft.com/office/drawing/2014/main" val="1427110484"/>
                  </a:ext>
                </a:extLst>
              </a:tr>
              <a:tr h="889996">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300" b="1" u="none" strike="noStrike" cap="none" normalizeH="0" baseline="0">
                          <a:ln>
                            <a:noFill/>
                          </a:ln>
                          <a:solidFill>
                            <a:schemeClr val="bg2">
                              <a:lumMod val="10000"/>
                            </a:schemeClr>
                          </a:solidFill>
                          <a:effectLst/>
                        </a:rPr>
                        <a:t>Prior exposure, n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u="none" strike="noStrike" cap="none" normalizeH="0" baseline="0">
                          <a:ln>
                            <a:noFill/>
                          </a:ln>
                          <a:solidFill>
                            <a:schemeClr val="bg2">
                              <a:lumMod val="10000"/>
                            </a:schemeClr>
                          </a:solidFill>
                          <a:effectLst/>
                        </a:rPr>
                        <a:t>Bevacizumab</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u="none" strike="noStrike" cap="none" normalizeH="0" baseline="0">
                          <a:ln>
                            <a:noFill/>
                          </a:ln>
                          <a:solidFill>
                            <a:schemeClr val="bg2">
                              <a:lumMod val="10000"/>
                            </a:schemeClr>
                          </a:solidFill>
                          <a:effectLst/>
                        </a:rPr>
                        <a:t>PARP inhibitor</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u="none" strike="noStrike" cap="none" normalizeH="0" baseline="0">
                          <a:ln>
                            <a:noFill/>
                          </a:ln>
                          <a:solidFill>
                            <a:schemeClr val="bg2">
                              <a:lumMod val="10000"/>
                            </a:schemeClr>
                          </a:solidFill>
                          <a:effectLst/>
                        </a:rPr>
                        <a:t>Taxanes</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u="none" strike="noStrike" cap="none" normalizeH="0" baseline="0">
                        <a:ln>
                          <a:noFill/>
                        </a:ln>
                        <a:solidFill>
                          <a:schemeClr val="bg2">
                            <a:lumMod val="10000"/>
                          </a:schemeClr>
                        </a:solidFill>
                        <a:effectLs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138 (61)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124 (55)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227 (100)</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u="none" strike="noStrike" cap="none" normalizeH="0" baseline="0">
                        <a:ln>
                          <a:noFill/>
                        </a:ln>
                        <a:solidFill>
                          <a:schemeClr val="bg2">
                            <a:lumMod val="10000"/>
                          </a:schemeClr>
                        </a:solidFill>
                        <a:effectLs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143 (63)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127 (56)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224 (99)</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extLst>
                  <a:ext uri="{0D108BD9-81ED-4DB2-BD59-A6C34878D82A}">
                    <a16:rowId xmlns:a16="http://schemas.microsoft.com/office/drawing/2014/main" val="3297272298"/>
                  </a:ext>
                </a:extLst>
              </a:tr>
              <a:tr h="503048">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1" u="none" strike="noStrike" cap="none" normalizeH="0" baseline="0">
                          <a:ln>
                            <a:noFill/>
                          </a:ln>
                          <a:solidFill>
                            <a:schemeClr val="bg2">
                              <a:lumMod val="10000"/>
                            </a:schemeClr>
                          </a:solidFill>
                          <a:effectLst/>
                        </a:rPr>
                        <a:t>Primary platinum-free interval, n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u="none" strike="noStrike" cap="none" normalizeH="0" baseline="0">
                          <a:ln>
                            <a:noFill/>
                          </a:ln>
                          <a:solidFill>
                            <a:schemeClr val="bg2">
                              <a:lumMod val="10000"/>
                            </a:schemeClr>
                          </a:solidFill>
                          <a:effectLst/>
                        </a:rPr>
                        <a:t>≤12 mo/&gt;12 mo</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u="none" strike="noStrike" cap="none" normalizeH="0" baseline="0">
                        <a:ln>
                          <a:noFill/>
                        </a:ln>
                        <a:solidFill>
                          <a:schemeClr val="bg2">
                            <a:lumMod val="10000"/>
                          </a:schemeClr>
                        </a:solidFill>
                        <a:effectLs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146 (64)/80 (35)</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u="none" strike="noStrike" cap="none" normalizeH="0" baseline="0">
                        <a:ln>
                          <a:noFill/>
                        </a:ln>
                        <a:solidFill>
                          <a:schemeClr val="bg2">
                            <a:lumMod val="10000"/>
                          </a:schemeClr>
                        </a:solidFill>
                        <a:effectLs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142 (63)/84 (37)</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extLst>
                  <a:ext uri="{0D108BD9-81ED-4DB2-BD59-A6C34878D82A}">
                    <a16:rowId xmlns:a16="http://schemas.microsoft.com/office/drawing/2014/main" val="944017292"/>
                  </a:ext>
                </a:extLst>
              </a:tr>
              <a:tr h="503048">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300" b="1" u="none" strike="noStrike" cap="none" normalizeH="0" baseline="0">
                          <a:ln>
                            <a:noFill/>
                          </a:ln>
                          <a:solidFill>
                            <a:schemeClr val="bg2">
                              <a:lumMod val="10000"/>
                            </a:schemeClr>
                          </a:solidFill>
                          <a:effectLst/>
                        </a:rPr>
                        <a:t>Platinum-free interval, n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u="none" strike="noStrike" cap="none" normalizeH="0" baseline="0">
                          <a:ln>
                            <a:noFill/>
                          </a:ln>
                          <a:solidFill>
                            <a:schemeClr val="bg2">
                              <a:lumMod val="10000"/>
                            </a:schemeClr>
                          </a:solidFill>
                          <a:effectLst/>
                        </a:rPr>
                        <a:t>≤3 mo/&gt;3 to ≤6 mo</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u="none" strike="noStrike" cap="none" normalizeH="0" baseline="0">
                        <a:ln>
                          <a:noFill/>
                        </a:ln>
                        <a:solidFill>
                          <a:schemeClr val="bg2">
                            <a:lumMod val="10000"/>
                          </a:schemeClr>
                        </a:solidFill>
                        <a:effectLs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88 (39)/138 (61)</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u="none" strike="noStrike" cap="none" normalizeH="0" baseline="0">
                        <a:ln>
                          <a:noFill/>
                        </a:ln>
                        <a:solidFill>
                          <a:schemeClr val="bg2">
                            <a:lumMod val="10000"/>
                          </a:schemeClr>
                        </a:solidFill>
                        <a:effectLs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u="none" strike="noStrike" cap="none" normalizeH="0" baseline="0">
                          <a:ln>
                            <a:noFill/>
                          </a:ln>
                          <a:solidFill>
                            <a:schemeClr val="bg2">
                              <a:lumMod val="10000"/>
                            </a:schemeClr>
                          </a:solidFill>
                          <a:effectLst/>
                        </a:rPr>
                        <a:t>99 (44)/124 (55)</a:t>
                      </a:r>
                      <a:endParaRPr kumimoji="0" lang="en-US" sz="1300" b="0" i="0" u="none" strike="noStrike" cap="none" normalizeH="0" baseline="0">
                        <a:ln>
                          <a:noFill/>
                        </a:ln>
                        <a:solidFill>
                          <a:schemeClr val="bg2">
                            <a:lumMod val="10000"/>
                          </a:schemeClr>
                        </a:solidFill>
                        <a:effectLst/>
                        <a:latin typeface="Calibri" panose="020F0502020204030204" pitchFamily="34" charset="0"/>
                      </a:endParaRPr>
                    </a:p>
                  </a:txBody>
                  <a:tcPr marL="110356" marR="110356" marT="41466" marB="41466" anchor="ctr" horzOverflow="overflow"/>
                </a:tc>
                <a:extLst>
                  <a:ext uri="{0D108BD9-81ED-4DB2-BD59-A6C34878D82A}">
                    <a16:rowId xmlns:a16="http://schemas.microsoft.com/office/drawing/2014/main" val="1917543949"/>
                  </a:ext>
                </a:extLst>
              </a:tr>
            </a:tbl>
          </a:graphicData>
        </a:graphic>
      </p:graphicFrame>
    </p:spTree>
    <p:extLst>
      <p:ext uri="{BB962C8B-B14F-4D97-AF65-F5344CB8AC3E}">
        <p14:creationId xmlns:p14="http://schemas.microsoft.com/office/powerpoint/2010/main" val="327757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a patient&#10;&#10;Description automatically generated with medium confidence">
            <a:extLst>
              <a:ext uri="{FF2B5EF4-FFF2-40B4-BE49-F238E27FC236}">
                <a16:creationId xmlns:a16="http://schemas.microsoft.com/office/drawing/2014/main" id="{164E26E1-501C-2347-9E7E-75FF70222DA9}"/>
              </a:ext>
            </a:extLst>
          </p:cNvPr>
          <p:cNvPicPr>
            <a:picLocks noChangeAspect="1"/>
          </p:cNvPicPr>
          <p:nvPr/>
        </p:nvPicPr>
        <p:blipFill>
          <a:blip r:embed="rId2"/>
          <a:stretch>
            <a:fillRect/>
          </a:stretch>
        </p:blipFill>
        <p:spPr>
          <a:xfrm>
            <a:off x="1209098" y="643467"/>
            <a:ext cx="9773804" cy="5571066"/>
          </a:xfrm>
          <a:prstGeom prst="rect">
            <a:avLst/>
          </a:prstGeom>
        </p:spPr>
      </p:pic>
      <p:sp>
        <p:nvSpPr>
          <p:cNvPr id="2" name="Oval 1">
            <a:extLst>
              <a:ext uri="{FF2B5EF4-FFF2-40B4-BE49-F238E27FC236}">
                <a16:creationId xmlns:a16="http://schemas.microsoft.com/office/drawing/2014/main" id="{7C3487D9-3FA8-314E-B75C-C9DE8483137B}"/>
              </a:ext>
            </a:extLst>
          </p:cNvPr>
          <p:cNvSpPr/>
          <p:nvPr/>
        </p:nvSpPr>
        <p:spPr>
          <a:xfrm>
            <a:off x="7920318" y="2635624"/>
            <a:ext cx="1546411" cy="2958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Tree>
    <p:extLst>
      <p:ext uri="{BB962C8B-B14F-4D97-AF65-F5344CB8AC3E}">
        <p14:creationId xmlns:p14="http://schemas.microsoft.com/office/powerpoint/2010/main" val="371031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FF2E9E-590E-9E48-AD3C-01E456C148CC}"/>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67FBE1EC-51A1-AE41-967A-EADCF2B0B877}"/>
              </a:ext>
            </a:extLst>
          </p:cNvPr>
          <p:cNvSpPr>
            <a:spLocks noGrp="1"/>
          </p:cNvSpPr>
          <p:nvPr>
            <p:ph type="title"/>
          </p:nvPr>
        </p:nvSpPr>
        <p:spPr/>
        <p:txBody>
          <a:bodyPr/>
          <a:lstStyle/>
          <a:p>
            <a:r>
              <a:rPr lang="en-LB" dirty="0"/>
              <a:t>OUTLINE</a:t>
            </a:r>
          </a:p>
        </p:txBody>
      </p:sp>
      <p:sp>
        <p:nvSpPr>
          <p:cNvPr id="4" name="TextBox 3">
            <a:extLst>
              <a:ext uri="{FF2B5EF4-FFF2-40B4-BE49-F238E27FC236}">
                <a16:creationId xmlns:a16="http://schemas.microsoft.com/office/drawing/2014/main" id="{61FA5104-7FA7-FF48-B246-483BFBC46487}"/>
              </a:ext>
            </a:extLst>
          </p:cNvPr>
          <p:cNvSpPr txBox="1"/>
          <p:nvPr/>
        </p:nvSpPr>
        <p:spPr>
          <a:xfrm>
            <a:off x="520700" y="1342881"/>
            <a:ext cx="6793463" cy="5286062"/>
          </a:xfrm>
          <a:prstGeom prst="rect">
            <a:avLst/>
          </a:prstGeom>
          <a:noFill/>
        </p:spPr>
        <p:txBody>
          <a:bodyPr wrap="none" rtlCol="0">
            <a:spAutoFit/>
          </a:bodyPr>
          <a:lstStyle/>
          <a:p>
            <a:pPr marL="285750" indent="-393750">
              <a:spcBef>
                <a:spcPts val="300"/>
              </a:spcBef>
              <a:spcAft>
                <a:spcPts val="300"/>
              </a:spcAft>
              <a:buFont typeface="Courier New" panose="02070309020205020404" pitchFamily="49" charset="0"/>
              <a:buChar char="o"/>
            </a:pPr>
            <a:r>
              <a:rPr lang="en-LB" dirty="0"/>
              <a:t>EPIDEMIOLOGY OF OVARIAN CANCER / HRD AND BRCA</a:t>
            </a:r>
          </a:p>
          <a:p>
            <a:pPr marL="285750" indent="-393750">
              <a:spcBef>
                <a:spcPts val="300"/>
              </a:spcBef>
              <a:spcAft>
                <a:spcPts val="300"/>
              </a:spcAft>
              <a:buFont typeface="Courier New" panose="02070309020205020404" pitchFamily="49" charset="0"/>
              <a:buChar char="o"/>
            </a:pPr>
            <a:r>
              <a:rPr lang="en-LB" dirty="0"/>
              <a:t>HISTORY OF OVARIAN CANCER </a:t>
            </a:r>
          </a:p>
          <a:p>
            <a:pPr marL="285750" indent="-393750">
              <a:spcBef>
                <a:spcPts val="300"/>
              </a:spcBef>
              <a:spcAft>
                <a:spcPts val="300"/>
              </a:spcAft>
              <a:buFont typeface="Courier New" panose="02070309020205020404" pitchFamily="49" charset="0"/>
              <a:buChar char="o"/>
            </a:pPr>
            <a:r>
              <a:rPr lang="en-LB" dirty="0"/>
              <a:t>NEW OPTIONS IN OVARIAN CANCER</a:t>
            </a:r>
          </a:p>
          <a:p>
            <a:pPr marL="742950" lvl="1" indent="-393750">
              <a:spcBef>
                <a:spcPts val="300"/>
              </a:spcBef>
              <a:spcAft>
                <a:spcPts val="300"/>
              </a:spcAft>
              <a:buFont typeface="Courier New" panose="02070309020205020404" pitchFamily="49" charset="0"/>
              <a:buChar char="o"/>
            </a:pPr>
            <a:r>
              <a:rPr lang="en-LB" dirty="0"/>
              <a:t>ADC</a:t>
            </a:r>
          </a:p>
          <a:p>
            <a:pPr marL="1200150" lvl="2" indent="-393750">
              <a:spcBef>
                <a:spcPts val="300"/>
              </a:spcBef>
              <a:spcAft>
                <a:spcPts val="300"/>
              </a:spcAft>
              <a:buFont typeface="Courier New" panose="02070309020205020404" pitchFamily="49" charset="0"/>
              <a:buChar char="o"/>
            </a:pPr>
            <a:r>
              <a:rPr lang="en-LB" dirty="0"/>
              <a:t>FR</a:t>
            </a:r>
            <a:r>
              <a:rPr lang="en-US" sz="1800" b="1" dirty="0"/>
              <a:t>⍺ </a:t>
            </a:r>
          </a:p>
          <a:p>
            <a:pPr marL="1657350" lvl="3" indent="-393750">
              <a:spcBef>
                <a:spcPts val="300"/>
              </a:spcBef>
              <a:spcAft>
                <a:spcPts val="300"/>
              </a:spcAft>
              <a:buFont typeface="Courier New" panose="02070309020205020404" pitchFamily="49" charset="0"/>
              <a:buChar char="o"/>
            </a:pPr>
            <a:r>
              <a:rPr lang="en-US" dirty="0"/>
              <a:t>FORWARD 1</a:t>
            </a:r>
          </a:p>
          <a:p>
            <a:pPr marL="1657350" lvl="3" indent="-393750">
              <a:spcBef>
                <a:spcPts val="300"/>
              </a:spcBef>
              <a:spcAft>
                <a:spcPts val="300"/>
              </a:spcAft>
              <a:buFont typeface="Courier New" panose="02070309020205020404" pitchFamily="49" charset="0"/>
              <a:buChar char="o"/>
            </a:pPr>
            <a:r>
              <a:rPr lang="en-US" dirty="0"/>
              <a:t>SORAYA</a:t>
            </a:r>
          </a:p>
          <a:p>
            <a:pPr marL="1657350" lvl="3" indent="-393750">
              <a:spcBef>
                <a:spcPts val="300"/>
              </a:spcBef>
              <a:spcAft>
                <a:spcPts val="300"/>
              </a:spcAft>
              <a:buFont typeface="Courier New" panose="02070309020205020404" pitchFamily="49" charset="0"/>
              <a:buChar char="o"/>
            </a:pPr>
            <a:r>
              <a:rPr lang="en-US" dirty="0"/>
              <a:t>MIRASOL</a:t>
            </a:r>
          </a:p>
          <a:p>
            <a:pPr marL="1200150" lvl="2" indent="-393750">
              <a:spcBef>
                <a:spcPts val="300"/>
              </a:spcBef>
              <a:spcAft>
                <a:spcPts val="300"/>
              </a:spcAft>
              <a:buFont typeface="Courier New" panose="02070309020205020404" pitchFamily="49" charset="0"/>
              <a:buChar char="o"/>
            </a:pPr>
            <a:r>
              <a:rPr lang="en-US" dirty="0"/>
              <a:t>OTHER ONGOING STUDIES</a:t>
            </a:r>
            <a:endParaRPr lang="en-LB" dirty="0"/>
          </a:p>
          <a:p>
            <a:pPr marL="742950" lvl="1" indent="-393750">
              <a:spcBef>
                <a:spcPts val="300"/>
              </a:spcBef>
              <a:spcAft>
                <a:spcPts val="300"/>
              </a:spcAft>
              <a:buFont typeface="Courier New" panose="02070309020205020404" pitchFamily="49" charset="0"/>
              <a:buChar char="o"/>
            </a:pPr>
            <a:r>
              <a:rPr lang="en-LB" dirty="0"/>
              <a:t>IMMUNOTHERAPY</a:t>
            </a:r>
          </a:p>
          <a:p>
            <a:pPr marL="1200150" lvl="2" indent="-393750">
              <a:spcBef>
                <a:spcPts val="300"/>
              </a:spcBef>
              <a:spcAft>
                <a:spcPts val="300"/>
              </a:spcAft>
              <a:buFont typeface="Courier New" panose="02070309020205020404" pitchFamily="49" charset="0"/>
              <a:buChar char="o"/>
            </a:pPr>
            <a:r>
              <a:rPr lang="en-LB" dirty="0"/>
              <a:t>DUO-O TRIAL</a:t>
            </a:r>
          </a:p>
          <a:p>
            <a:pPr marL="1200150" lvl="2" indent="-393750">
              <a:spcBef>
                <a:spcPts val="300"/>
              </a:spcBef>
              <a:spcAft>
                <a:spcPts val="300"/>
              </a:spcAft>
              <a:buFont typeface="Courier New" panose="02070309020205020404" pitchFamily="49" charset="0"/>
              <a:buChar char="o"/>
            </a:pPr>
            <a:r>
              <a:rPr lang="en-LB" dirty="0"/>
              <a:t>ANITA/ENGOT TRIAL</a:t>
            </a:r>
          </a:p>
          <a:p>
            <a:pPr marL="1200150" lvl="2" indent="-393750">
              <a:spcBef>
                <a:spcPts val="300"/>
              </a:spcBef>
              <a:spcAft>
                <a:spcPts val="300"/>
              </a:spcAft>
              <a:buFont typeface="Courier New" panose="02070309020205020404" pitchFamily="49" charset="0"/>
              <a:buChar char="o"/>
            </a:pPr>
            <a:r>
              <a:rPr lang="en-LB" dirty="0"/>
              <a:t>BOUQUET TRIAL</a:t>
            </a:r>
          </a:p>
          <a:p>
            <a:pPr marL="285750" indent="-393750">
              <a:spcBef>
                <a:spcPts val="300"/>
              </a:spcBef>
              <a:spcAft>
                <a:spcPts val="300"/>
              </a:spcAft>
              <a:buFont typeface="Courier New" panose="02070309020205020404" pitchFamily="49" charset="0"/>
              <a:buChar char="o"/>
            </a:pPr>
            <a:r>
              <a:rPr lang="en-LB" dirty="0"/>
              <a:t>SUMMARY</a:t>
            </a:r>
          </a:p>
          <a:p>
            <a:pPr marL="285750" indent="-285750">
              <a:buFont typeface="Courier New" panose="02070309020205020404" pitchFamily="49" charset="0"/>
              <a:buChar char="o"/>
            </a:pPr>
            <a:endParaRPr lang="en-LB" dirty="0"/>
          </a:p>
        </p:txBody>
      </p:sp>
      <p:sp>
        <p:nvSpPr>
          <p:cNvPr id="5" name="TextBox 4">
            <a:extLst>
              <a:ext uri="{FF2B5EF4-FFF2-40B4-BE49-F238E27FC236}">
                <a16:creationId xmlns:a16="http://schemas.microsoft.com/office/drawing/2014/main" id="{1DDFC1A5-B4AB-7F4A-BF1D-CC0B8130C7F3}"/>
              </a:ext>
            </a:extLst>
          </p:cNvPr>
          <p:cNvSpPr txBox="1"/>
          <p:nvPr/>
        </p:nvSpPr>
        <p:spPr>
          <a:xfrm>
            <a:off x="-1651000" y="927100"/>
            <a:ext cx="184731" cy="369332"/>
          </a:xfrm>
          <a:prstGeom prst="rect">
            <a:avLst/>
          </a:prstGeom>
          <a:noFill/>
        </p:spPr>
        <p:txBody>
          <a:bodyPr wrap="none" rtlCol="0">
            <a:spAutoFit/>
          </a:bodyPr>
          <a:lstStyle/>
          <a:p>
            <a:endParaRPr lang="en-LB" dirty="0"/>
          </a:p>
        </p:txBody>
      </p:sp>
    </p:spTree>
    <p:extLst>
      <p:ext uri="{BB962C8B-B14F-4D97-AF65-F5344CB8AC3E}">
        <p14:creationId xmlns:p14="http://schemas.microsoft.com/office/powerpoint/2010/main" val="397361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a patient&#10;&#10;Description automatically generated with medium confidence">
            <a:extLst>
              <a:ext uri="{FF2B5EF4-FFF2-40B4-BE49-F238E27FC236}">
                <a16:creationId xmlns:a16="http://schemas.microsoft.com/office/drawing/2014/main" id="{164E26E1-501C-2347-9E7E-75FF70222DA9}"/>
              </a:ext>
            </a:extLst>
          </p:cNvPr>
          <p:cNvPicPr>
            <a:picLocks noChangeAspect="1"/>
          </p:cNvPicPr>
          <p:nvPr/>
        </p:nvPicPr>
        <p:blipFill>
          <a:blip r:embed="rId2"/>
          <a:stretch>
            <a:fillRect/>
          </a:stretch>
        </p:blipFill>
        <p:spPr>
          <a:xfrm>
            <a:off x="1209098" y="643467"/>
            <a:ext cx="9773804" cy="5571066"/>
          </a:xfrm>
          <a:prstGeom prst="rect">
            <a:avLst/>
          </a:prstGeom>
        </p:spPr>
      </p:pic>
      <p:pic>
        <p:nvPicPr>
          <p:cNvPr id="5" name="Picture 4">
            <a:extLst>
              <a:ext uri="{FF2B5EF4-FFF2-40B4-BE49-F238E27FC236}">
                <a16:creationId xmlns:a16="http://schemas.microsoft.com/office/drawing/2014/main" id="{F96048FB-67B0-CB41-B489-4CC93A0CDEF5}"/>
              </a:ext>
            </a:extLst>
          </p:cNvPr>
          <p:cNvPicPr>
            <a:picLocks noChangeAspect="1"/>
          </p:cNvPicPr>
          <p:nvPr/>
        </p:nvPicPr>
        <p:blipFill>
          <a:blip r:embed="rId3"/>
          <a:stretch>
            <a:fillRect/>
          </a:stretch>
        </p:blipFill>
        <p:spPr>
          <a:xfrm>
            <a:off x="810202" y="528987"/>
            <a:ext cx="10172700" cy="5800025"/>
          </a:xfrm>
          <a:prstGeom prst="rect">
            <a:avLst/>
          </a:prstGeom>
        </p:spPr>
      </p:pic>
    </p:spTree>
    <p:extLst>
      <p:ext uri="{BB962C8B-B14F-4D97-AF65-F5344CB8AC3E}">
        <p14:creationId xmlns:p14="http://schemas.microsoft.com/office/powerpoint/2010/main" val="3774244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B9BED85-9D77-ED4C-844E-DA4BE9AD4267}"/>
              </a:ext>
            </a:extLst>
          </p:cNvPr>
          <p:cNvPicPr>
            <a:picLocks noChangeAspect="1"/>
          </p:cNvPicPr>
          <p:nvPr/>
        </p:nvPicPr>
        <p:blipFill>
          <a:blip r:embed="rId2"/>
          <a:stretch>
            <a:fillRect/>
          </a:stretch>
        </p:blipFill>
        <p:spPr>
          <a:xfrm>
            <a:off x="1333500" y="713632"/>
            <a:ext cx="9525000" cy="5430735"/>
          </a:xfrm>
          <a:prstGeom prst="rect">
            <a:avLst/>
          </a:prstGeom>
        </p:spPr>
      </p:pic>
      <p:sp>
        <p:nvSpPr>
          <p:cNvPr id="5" name="Oval 4">
            <a:extLst>
              <a:ext uri="{FF2B5EF4-FFF2-40B4-BE49-F238E27FC236}">
                <a16:creationId xmlns:a16="http://schemas.microsoft.com/office/drawing/2014/main" id="{FCC7BC88-280F-9240-ABA0-F0C402B4CB79}"/>
              </a:ext>
            </a:extLst>
          </p:cNvPr>
          <p:cNvSpPr/>
          <p:nvPr/>
        </p:nvSpPr>
        <p:spPr>
          <a:xfrm>
            <a:off x="8283389" y="2460812"/>
            <a:ext cx="1546411" cy="2958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Tree>
    <p:extLst>
      <p:ext uri="{BB962C8B-B14F-4D97-AF65-F5344CB8AC3E}">
        <p14:creationId xmlns:p14="http://schemas.microsoft.com/office/powerpoint/2010/main" val="2932091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1256458-CBA6-0044-BDE9-C0731481E451}"/>
              </a:ext>
            </a:extLst>
          </p:cNvPr>
          <p:cNvPicPr>
            <a:picLocks noChangeAspect="1"/>
          </p:cNvPicPr>
          <p:nvPr/>
        </p:nvPicPr>
        <p:blipFill>
          <a:blip r:embed="rId2"/>
          <a:stretch>
            <a:fillRect/>
          </a:stretch>
        </p:blipFill>
        <p:spPr>
          <a:xfrm>
            <a:off x="1219200" y="648463"/>
            <a:ext cx="9753600" cy="5561073"/>
          </a:xfrm>
          <a:prstGeom prst="rect">
            <a:avLst/>
          </a:prstGeom>
        </p:spPr>
      </p:pic>
    </p:spTree>
    <p:extLst>
      <p:ext uri="{BB962C8B-B14F-4D97-AF65-F5344CB8AC3E}">
        <p14:creationId xmlns:p14="http://schemas.microsoft.com/office/powerpoint/2010/main" val="1077190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B376B-63FD-364A-ACA2-E2FF7B1707F5}"/>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9305ABFF-021C-A042-9245-9D872FE97747}"/>
              </a:ext>
            </a:extLst>
          </p:cNvPr>
          <p:cNvSpPr>
            <a:spLocks noGrp="1"/>
          </p:cNvSpPr>
          <p:nvPr>
            <p:ph type="title"/>
          </p:nvPr>
        </p:nvSpPr>
        <p:spPr/>
        <p:txBody>
          <a:bodyPr/>
          <a:lstStyle/>
          <a:p>
            <a:r>
              <a:rPr lang="en-US" dirty="0" err="1"/>
              <a:t>M</a:t>
            </a:r>
            <a:r>
              <a:rPr lang="en-US" altLang="en-US" dirty="0" err="1"/>
              <a:t>irvetuximab</a:t>
            </a:r>
            <a:r>
              <a:rPr lang="en-US" altLang="en-US" dirty="0"/>
              <a:t> </a:t>
            </a:r>
            <a:r>
              <a:rPr lang="en-US" altLang="en-US" dirty="0" err="1"/>
              <a:t>soravtansine</a:t>
            </a:r>
            <a:endParaRPr lang="en-LB" dirty="0"/>
          </a:p>
        </p:txBody>
      </p:sp>
      <p:sp>
        <p:nvSpPr>
          <p:cNvPr id="5" name="TextBox 4">
            <a:extLst>
              <a:ext uri="{FF2B5EF4-FFF2-40B4-BE49-F238E27FC236}">
                <a16:creationId xmlns:a16="http://schemas.microsoft.com/office/drawing/2014/main" id="{F9821821-C115-CF4B-8E0F-179DDFE0A602}"/>
              </a:ext>
            </a:extLst>
          </p:cNvPr>
          <p:cNvSpPr txBox="1"/>
          <p:nvPr/>
        </p:nvSpPr>
        <p:spPr>
          <a:xfrm>
            <a:off x="647700" y="1498600"/>
            <a:ext cx="7779694" cy="1477328"/>
          </a:xfrm>
          <a:prstGeom prst="rect">
            <a:avLst/>
          </a:prstGeom>
          <a:noFill/>
        </p:spPr>
        <p:txBody>
          <a:bodyPr wrap="none" rtlCol="0">
            <a:spAutoFit/>
          </a:bodyPr>
          <a:lstStyle/>
          <a:p>
            <a:pPr marL="285750" indent="-285750">
              <a:buFontTx/>
              <a:buChar char="-"/>
            </a:pPr>
            <a:r>
              <a:rPr lang="en-LB" sz="3000" dirty="0"/>
              <a:t>Meaningful Improvements in PFS/OS/ORR</a:t>
            </a:r>
          </a:p>
          <a:p>
            <a:pPr marL="285750" indent="-285750">
              <a:buFontTx/>
              <a:buChar char="-"/>
            </a:pPr>
            <a:endParaRPr lang="en-LB" sz="3000" dirty="0"/>
          </a:p>
          <a:p>
            <a:pPr marL="285750" indent="-285750">
              <a:buFontTx/>
              <a:buChar char="-"/>
            </a:pPr>
            <a:r>
              <a:rPr lang="en-LB" sz="3000" dirty="0"/>
              <a:t>Efficacy and Safety</a:t>
            </a:r>
          </a:p>
        </p:txBody>
      </p:sp>
      <p:grpSp>
        <p:nvGrpSpPr>
          <p:cNvPr id="7" name="Group 6">
            <a:extLst>
              <a:ext uri="{FF2B5EF4-FFF2-40B4-BE49-F238E27FC236}">
                <a16:creationId xmlns:a16="http://schemas.microsoft.com/office/drawing/2014/main" id="{1ACC9941-3395-D84D-A8E1-2AE418A21208}"/>
              </a:ext>
            </a:extLst>
          </p:cNvPr>
          <p:cNvGrpSpPr/>
          <p:nvPr/>
        </p:nvGrpSpPr>
        <p:grpSpPr>
          <a:xfrm>
            <a:off x="647700" y="2476500"/>
            <a:ext cx="10972800" cy="3555031"/>
            <a:chOff x="647700" y="2476500"/>
            <a:chExt cx="10972800" cy="3555031"/>
          </a:xfrm>
        </p:grpSpPr>
        <p:pic>
          <p:nvPicPr>
            <p:cNvPr id="6" name="Content Placeholder 5" descr="A black text on a white background&#10;&#10;Description automatically generated">
              <a:extLst>
                <a:ext uri="{FF2B5EF4-FFF2-40B4-BE49-F238E27FC236}">
                  <a16:creationId xmlns:a16="http://schemas.microsoft.com/office/drawing/2014/main" id="{80BE5E60-C9FD-404E-9162-FAD8B2D7F2F5}"/>
                </a:ext>
              </a:extLst>
            </p:cNvPr>
            <p:cNvPicPr>
              <a:picLocks noChangeAspect="1"/>
            </p:cNvPicPr>
            <p:nvPr/>
          </p:nvPicPr>
          <p:blipFill>
            <a:blip r:embed="rId3"/>
            <a:stretch>
              <a:fillRect/>
            </a:stretch>
          </p:blipFill>
          <p:spPr bwMode="auto">
            <a:xfrm>
              <a:off x="647700" y="3168528"/>
              <a:ext cx="10972800" cy="286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514CCAC-83D9-644B-8894-7AC3B976DD4E}"/>
                </a:ext>
              </a:extLst>
            </p:cNvPr>
            <p:cNvSpPr/>
            <p:nvPr/>
          </p:nvSpPr>
          <p:spPr>
            <a:xfrm>
              <a:off x="8788400" y="2476500"/>
              <a:ext cx="2806700" cy="596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NOVEMBER 2022</a:t>
              </a:r>
            </a:p>
          </p:txBody>
        </p:sp>
      </p:grpSp>
    </p:spTree>
    <p:extLst>
      <p:ext uri="{BB962C8B-B14F-4D97-AF65-F5344CB8AC3E}">
        <p14:creationId xmlns:p14="http://schemas.microsoft.com/office/powerpoint/2010/main" val="413075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2B93D-20EC-9940-B0B2-5E2B0ED84AA9}"/>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D905F80A-AEF1-EF4D-82F4-7B417F53D95C}"/>
              </a:ext>
            </a:extLst>
          </p:cNvPr>
          <p:cNvSpPr>
            <a:spLocks noGrp="1"/>
          </p:cNvSpPr>
          <p:nvPr>
            <p:ph type="title"/>
          </p:nvPr>
        </p:nvSpPr>
        <p:spPr/>
        <p:txBody>
          <a:bodyPr/>
          <a:lstStyle/>
          <a:p>
            <a:r>
              <a:rPr lang="en-US" dirty="0"/>
              <a:t>FR⍺ Ongoing Studies </a:t>
            </a:r>
            <a:endParaRPr lang="en-LB" dirty="0"/>
          </a:p>
        </p:txBody>
      </p:sp>
      <p:graphicFrame>
        <p:nvGraphicFramePr>
          <p:cNvPr id="5" name="Diagram 4">
            <a:extLst>
              <a:ext uri="{FF2B5EF4-FFF2-40B4-BE49-F238E27FC236}">
                <a16:creationId xmlns:a16="http://schemas.microsoft.com/office/drawing/2014/main" id="{80F2F412-38CB-4144-9B66-63C05CE20BD7}"/>
              </a:ext>
            </a:extLst>
          </p:cNvPr>
          <p:cNvGraphicFramePr/>
          <p:nvPr>
            <p:extLst>
              <p:ext uri="{D42A27DB-BD31-4B8C-83A1-F6EECF244321}">
                <p14:modId xmlns:p14="http://schemas.microsoft.com/office/powerpoint/2010/main" val="2631350441"/>
              </p:ext>
            </p:extLst>
          </p:nvPr>
        </p:nvGraphicFramePr>
        <p:xfrm>
          <a:off x="990600" y="1113366"/>
          <a:ext cx="98552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443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A4BF491-D106-8448-87E8-92F09F78267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sz="3200" kern="1200">
                <a:solidFill>
                  <a:schemeClr val="bg1"/>
                </a:solidFill>
                <a:latin typeface="+mj-lt"/>
                <a:ea typeface="+mj-ea"/>
                <a:cs typeface="+mj-cs"/>
              </a:rPr>
              <a:t>ONE STEP FURTHER…</a:t>
            </a:r>
          </a:p>
        </p:txBody>
      </p:sp>
      <p:pic>
        <p:nvPicPr>
          <p:cNvPr id="4" name="Picture 3" descr="A diagram of a patient's design&#10;&#10;Description automatically generated">
            <a:extLst>
              <a:ext uri="{FF2B5EF4-FFF2-40B4-BE49-F238E27FC236}">
                <a16:creationId xmlns:a16="http://schemas.microsoft.com/office/drawing/2014/main" id="{48440514-2279-7546-9CD7-1CC83A849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645" y="1587501"/>
            <a:ext cx="10054710" cy="4851400"/>
          </a:xfrm>
          <a:prstGeom prst="rect">
            <a:avLst/>
          </a:prstGeom>
        </p:spPr>
      </p:pic>
      <p:sp>
        <p:nvSpPr>
          <p:cNvPr id="5" name="Rectangle 4">
            <a:extLst>
              <a:ext uri="{FF2B5EF4-FFF2-40B4-BE49-F238E27FC236}">
                <a16:creationId xmlns:a16="http://schemas.microsoft.com/office/drawing/2014/main" id="{96F0156B-FBB6-9E4D-97F6-401F3FD186AF}"/>
              </a:ext>
            </a:extLst>
          </p:cNvPr>
          <p:cNvSpPr/>
          <p:nvPr/>
        </p:nvSpPr>
        <p:spPr>
          <a:xfrm>
            <a:off x="2958496" y="2352804"/>
            <a:ext cx="6108700" cy="3213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u="none" strike="noStrike" dirty="0">
                <a:solidFill>
                  <a:schemeClr val="bg1"/>
                </a:solidFill>
                <a:effectLst/>
                <a:latin typeface="Roboto Light" panose="020F0302020204030204" pitchFamily="34" charset="0"/>
              </a:rPr>
              <a:t>The study met its primary endpoint with an objective response rate (ORR) of 51.9% (95%CI 40.4 – 63.3%)</a:t>
            </a:r>
          </a:p>
          <a:p>
            <a:pPr algn="ctr"/>
            <a:endParaRPr lang="en-US" sz="2400" dirty="0">
              <a:solidFill>
                <a:schemeClr val="bg1"/>
              </a:solidFill>
              <a:latin typeface="Roboto Light" panose="020F0302020204030204" pitchFamily="34" charset="0"/>
            </a:endParaRPr>
          </a:p>
          <a:p>
            <a:pPr algn="ctr"/>
            <a:r>
              <a:rPr lang="en-US" sz="2400" dirty="0">
                <a:solidFill>
                  <a:schemeClr val="bg1"/>
                </a:solidFill>
                <a:latin typeface="Roboto Light" panose="020F0302020204030204" pitchFamily="34" charset="0"/>
              </a:rPr>
              <a:t>T</a:t>
            </a:r>
            <a:r>
              <a:rPr lang="en-US" sz="2400" b="0" i="0" u="none" strike="noStrike" dirty="0">
                <a:solidFill>
                  <a:schemeClr val="bg1"/>
                </a:solidFill>
                <a:effectLst/>
                <a:latin typeface="Roboto Light" panose="020F0302020204030204" pitchFamily="34" charset="0"/>
              </a:rPr>
              <a:t>he median duration of response (DOR), a key secondary endpoint, was 8.25 months</a:t>
            </a:r>
            <a:r>
              <a:rPr lang="en-US" sz="2400" b="0" i="0" u="none" strike="noStrike" baseline="30000" dirty="0">
                <a:solidFill>
                  <a:schemeClr val="bg1"/>
                </a:solidFill>
                <a:effectLst/>
                <a:latin typeface="Roboto Light" panose="020F0302020204030204" pitchFamily="34" charset="0"/>
              </a:rPr>
              <a:t>1</a:t>
            </a:r>
            <a:endParaRPr lang="en-LB" sz="2400" dirty="0">
              <a:solidFill>
                <a:schemeClr val="bg1"/>
              </a:solidFill>
            </a:endParaRPr>
          </a:p>
        </p:txBody>
      </p:sp>
      <p:sp>
        <p:nvSpPr>
          <p:cNvPr id="2" name="TextBox 1">
            <a:extLst>
              <a:ext uri="{FF2B5EF4-FFF2-40B4-BE49-F238E27FC236}">
                <a16:creationId xmlns:a16="http://schemas.microsoft.com/office/drawing/2014/main" id="{206F4AA7-D6B6-144E-B4B9-9F7BDF4C6754}"/>
              </a:ext>
            </a:extLst>
          </p:cNvPr>
          <p:cNvSpPr txBox="1"/>
          <p:nvPr/>
        </p:nvSpPr>
        <p:spPr>
          <a:xfrm>
            <a:off x="258236" y="6331206"/>
            <a:ext cx="11509221" cy="507831"/>
          </a:xfrm>
          <a:prstGeom prst="rect">
            <a:avLst/>
          </a:prstGeom>
          <a:noFill/>
        </p:spPr>
        <p:txBody>
          <a:bodyPr wrap="square" rtlCol="0">
            <a:spAutoFit/>
          </a:bodyPr>
          <a:lstStyle/>
          <a:p>
            <a:r>
              <a:rPr lang="en-US" sz="900" dirty="0"/>
              <a:t>1. https://</a:t>
            </a:r>
            <a:r>
              <a:rPr lang="en-US" sz="900" dirty="0" err="1"/>
              <a:t>news.abbvie.com</a:t>
            </a:r>
            <a:r>
              <a:rPr lang="en-US" sz="900" dirty="0"/>
              <a:t>/2024-06-06-AbbVie-Announces-Positive-Topline-Results-from-Phase-2-PICCOLO-Trial-Evaluating-Mirvetuximab-Soravtansine-ELAHERE-R-for-High-Folate-Receptor-Alpha-FR-Expressing-Platinum-Sensitive-Ovarian-Cancer</a:t>
            </a:r>
          </a:p>
          <a:p>
            <a:endParaRPr lang="en-LB" sz="900" dirty="0"/>
          </a:p>
        </p:txBody>
      </p:sp>
      <p:sp>
        <p:nvSpPr>
          <p:cNvPr id="6" name="Oval 5">
            <a:extLst>
              <a:ext uri="{FF2B5EF4-FFF2-40B4-BE49-F238E27FC236}">
                <a16:creationId xmlns:a16="http://schemas.microsoft.com/office/drawing/2014/main" id="{7ABA65A2-C283-5742-A7F1-8FA0B6D569EF}"/>
              </a:ext>
            </a:extLst>
          </p:cNvPr>
          <p:cNvSpPr/>
          <p:nvPr/>
        </p:nvSpPr>
        <p:spPr>
          <a:xfrm>
            <a:off x="7721600" y="2095500"/>
            <a:ext cx="28956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Tree>
    <p:extLst>
      <p:ext uri="{BB962C8B-B14F-4D97-AF65-F5344CB8AC3E}">
        <p14:creationId xmlns:p14="http://schemas.microsoft.com/office/powerpoint/2010/main" val="389425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C8602A7-6A31-744C-9A10-0D8BDEB25C9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sz="3200" kern="1200" dirty="0">
                <a:solidFill>
                  <a:schemeClr val="bg1"/>
                </a:solidFill>
                <a:latin typeface="+mj-lt"/>
                <a:ea typeface="+mj-ea"/>
                <a:cs typeface="+mj-cs"/>
              </a:rPr>
              <a:t>ONE STEP FURTHER…</a:t>
            </a:r>
          </a:p>
        </p:txBody>
      </p:sp>
      <p:pic>
        <p:nvPicPr>
          <p:cNvPr id="4" name="Picture 3" descr="A screenshot of a computer screen&#10;&#10;Description automatically generated">
            <a:extLst>
              <a:ext uri="{FF2B5EF4-FFF2-40B4-BE49-F238E27FC236}">
                <a16:creationId xmlns:a16="http://schemas.microsoft.com/office/drawing/2014/main" id="{8A6A31E2-20AD-FD45-B7E5-9A25A68382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202" y="1586327"/>
            <a:ext cx="10372996" cy="5004973"/>
          </a:xfrm>
          <a:prstGeom prst="rect">
            <a:avLst/>
          </a:prstGeom>
        </p:spPr>
      </p:pic>
      <p:sp>
        <p:nvSpPr>
          <p:cNvPr id="5" name="Oval 4">
            <a:extLst>
              <a:ext uri="{FF2B5EF4-FFF2-40B4-BE49-F238E27FC236}">
                <a16:creationId xmlns:a16="http://schemas.microsoft.com/office/drawing/2014/main" id="{2F092382-1EB0-CB43-BF5F-32B12135E8C4}"/>
              </a:ext>
            </a:extLst>
          </p:cNvPr>
          <p:cNvSpPr/>
          <p:nvPr/>
        </p:nvSpPr>
        <p:spPr>
          <a:xfrm>
            <a:off x="5613400" y="2095500"/>
            <a:ext cx="28956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Tree>
    <p:extLst>
      <p:ext uri="{BB962C8B-B14F-4D97-AF65-F5344CB8AC3E}">
        <p14:creationId xmlns:p14="http://schemas.microsoft.com/office/powerpoint/2010/main" val="1298487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C8602A7-6A31-744C-9A10-0D8BDEB25C9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sz="3200" kern="1200" dirty="0">
                <a:solidFill>
                  <a:schemeClr val="bg1"/>
                </a:solidFill>
                <a:latin typeface="+mj-lt"/>
                <a:ea typeface="+mj-ea"/>
                <a:cs typeface="+mj-cs"/>
              </a:rPr>
              <a:t>ONE STEP FURTHER…</a:t>
            </a:r>
          </a:p>
        </p:txBody>
      </p:sp>
      <p:pic>
        <p:nvPicPr>
          <p:cNvPr id="2" name="Picture 1">
            <a:extLst>
              <a:ext uri="{FF2B5EF4-FFF2-40B4-BE49-F238E27FC236}">
                <a16:creationId xmlns:a16="http://schemas.microsoft.com/office/drawing/2014/main" id="{0ECBB2E4-02FF-EE48-85D0-6383CDBF4CA7}"/>
              </a:ext>
            </a:extLst>
          </p:cNvPr>
          <p:cNvPicPr>
            <a:picLocks noChangeAspect="1"/>
          </p:cNvPicPr>
          <p:nvPr/>
        </p:nvPicPr>
        <p:blipFill>
          <a:blip r:embed="rId3"/>
          <a:stretch>
            <a:fillRect/>
          </a:stretch>
        </p:blipFill>
        <p:spPr>
          <a:xfrm>
            <a:off x="1511300" y="1477724"/>
            <a:ext cx="9017000" cy="5211385"/>
          </a:xfrm>
          <a:prstGeom prst="rect">
            <a:avLst/>
          </a:prstGeom>
        </p:spPr>
      </p:pic>
    </p:spTree>
    <p:extLst>
      <p:ext uri="{BB962C8B-B14F-4D97-AF65-F5344CB8AC3E}">
        <p14:creationId xmlns:p14="http://schemas.microsoft.com/office/powerpoint/2010/main" val="269891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CCA49B-FF60-8948-B1D8-073C000CB942}"/>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975A6816-EACE-4346-BF67-5D3B82D2A171}"/>
              </a:ext>
            </a:extLst>
          </p:cNvPr>
          <p:cNvSpPr>
            <a:spLocks noGrp="1"/>
          </p:cNvSpPr>
          <p:nvPr>
            <p:ph type="title"/>
          </p:nvPr>
        </p:nvSpPr>
        <p:spPr/>
        <p:txBody>
          <a:bodyPr/>
          <a:lstStyle/>
          <a:p>
            <a:r>
              <a:rPr lang="en-LB" dirty="0"/>
              <a:t>ONGOING TRIALS of FR⍺ targeted ADC …</a:t>
            </a:r>
          </a:p>
        </p:txBody>
      </p:sp>
      <p:sp>
        <p:nvSpPr>
          <p:cNvPr id="4" name="TextBox 3">
            <a:extLst>
              <a:ext uri="{FF2B5EF4-FFF2-40B4-BE49-F238E27FC236}">
                <a16:creationId xmlns:a16="http://schemas.microsoft.com/office/drawing/2014/main" id="{16A9B076-EBD6-9542-9B7B-F3376614FEB1}"/>
              </a:ext>
            </a:extLst>
          </p:cNvPr>
          <p:cNvSpPr txBox="1"/>
          <p:nvPr/>
        </p:nvSpPr>
        <p:spPr>
          <a:xfrm>
            <a:off x="368301" y="2771882"/>
            <a:ext cx="9355061" cy="1569660"/>
          </a:xfrm>
          <a:prstGeom prst="rect">
            <a:avLst/>
          </a:prstGeom>
          <a:noFill/>
        </p:spPr>
        <p:txBody>
          <a:bodyPr wrap="none" rtlCol="0">
            <a:spAutoFit/>
          </a:bodyPr>
          <a:lstStyle/>
          <a:p>
            <a:r>
              <a:rPr lang="en-US" sz="2400" dirty="0" err="1"/>
              <a:t>Luveltamab</a:t>
            </a:r>
            <a:r>
              <a:rPr lang="en-US" sz="2400" dirty="0"/>
              <a:t> </a:t>
            </a:r>
            <a:r>
              <a:rPr lang="en-US" sz="2400" dirty="0" err="1"/>
              <a:t>tazevibulin</a:t>
            </a:r>
            <a:r>
              <a:rPr lang="en-US" sz="2400" dirty="0"/>
              <a:t> (STRO-002) : REFR⍺ME-O1 phase 3 study</a:t>
            </a:r>
          </a:p>
          <a:p>
            <a:endParaRPr lang="en-US" sz="2400" dirty="0"/>
          </a:p>
          <a:p>
            <a:r>
              <a:rPr lang="en-US" sz="2400" dirty="0" err="1"/>
              <a:t>Farletuzumab</a:t>
            </a:r>
            <a:r>
              <a:rPr lang="en-US" sz="2400" dirty="0"/>
              <a:t> </a:t>
            </a:r>
            <a:r>
              <a:rPr lang="en-US" sz="2400" dirty="0" err="1"/>
              <a:t>ecteribulin</a:t>
            </a:r>
            <a:r>
              <a:rPr lang="en-US" sz="2400" dirty="0"/>
              <a:t> (MORAb-202) : CA116-001 phase 2 study</a:t>
            </a:r>
          </a:p>
          <a:p>
            <a:endParaRPr lang="en-LB" sz="2400" dirty="0"/>
          </a:p>
        </p:txBody>
      </p:sp>
    </p:spTree>
    <p:extLst>
      <p:ext uri="{BB962C8B-B14F-4D97-AF65-F5344CB8AC3E}">
        <p14:creationId xmlns:p14="http://schemas.microsoft.com/office/powerpoint/2010/main" val="137515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71463" y="6383460"/>
            <a:ext cx="5877560" cy="201764"/>
          </a:xfrm>
          <a:prstGeom prst="rect">
            <a:avLst/>
          </a:prstGeom>
        </p:spPr>
        <p:txBody>
          <a:bodyPr vert="horz" wrap="square" lIns="0" tIns="16933" rIns="0" bIns="0" rtlCol="0">
            <a:spAutoFit/>
          </a:bodyPr>
          <a:lstStyle/>
          <a:p>
            <a:pPr marL="16933" defTabSz="1219170">
              <a:spcBef>
                <a:spcPts val="133"/>
              </a:spcBef>
            </a:pPr>
            <a:r>
              <a:rPr sz="1200" spc="-113" dirty="0">
                <a:solidFill>
                  <a:srgbClr val="AB0C22"/>
                </a:solidFill>
                <a:latin typeface="Microsoft Sans Serif"/>
                <a:cs typeface="Microsoft Sans Serif"/>
              </a:rPr>
              <a:t>Content</a:t>
            </a:r>
            <a:r>
              <a:rPr sz="1200" spc="-33" dirty="0">
                <a:solidFill>
                  <a:srgbClr val="AB0C22"/>
                </a:solidFill>
                <a:latin typeface="Microsoft Sans Serif"/>
                <a:cs typeface="Microsoft Sans Serif"/>
              </a:rPr>
              <a:t> </a:t>
            </a:r>
            <a:r>
              <a:rPr sz="1200" spc="-93" dirty="0">
                <a:solidFill>
                  <a:srgbClr val="AB0C22"/>
                </a:solidFill>
                <a:latin typeface="Microsoft Sans Serif"/>
                <a:cs typeface="Microsoft Sans Serif"/>
              </a:rPr>
              <a:t>of</a:t>
            </a:r>
            <a:r>
              <a:rPr sz="1200" spc="-47" dirty="0">
                <a:solidFill>
                  <a:srgbClr val="AB0C22"/>
                </a:solidFill>
                <a:latin typeface="Microsoft Sans Serif"/>
                <a:cs typeface="Microsoft Sans Serif"/>
              </a:rPr>
              <a:t> </a:t>
            </a:r>
            <a:r>
              <a:rPr sz="1200" spc="-93" dirty="0">
                <a:solidFill>
                  <a:srgbClr val="AB0C22"/>
                </a:solidFill>
                <a:latin typeface="Microsoft Sans Serif"/>
                <a:cs typeface="Microsoft Sans Serif"/>
              </a:rPr>
              <a:t>this</a:t>
            </a:r>
            <a:r>
              <a:rPr sz="1200" spc="-53" dirty="0">
                <a:solidFill>
                  <a:srgbClr val="AB0C22"/>
                </a:solidFill>
                <a:latin typeface="Microsoft Sans Serif"/>
                <a:cs typeface="Microsoft Sans Serif"/>
              </a:rPr>
              <a:t> </a:t>
            </a:r>
            <a:r>
              <a:rPr sz="1200" spc="-107" dirty="0">
                <a:solidFill>
                  <a:srgbClr val="AB0C22"/>
                </a:solidFill>
                <a:latin typeface="Microsoft Sans Serif"/>
                <a:cs typeface="Microsoft Sans Serif"/>
              </a:rPr>
              <a:t>presentation</a:t>
            </a:r>
            <a:r>
              <a:rPr sz="1200" dirty="0">
                <a:solidFill>
                  <a:srgbClr val="AB0C22"/>
                </a:solidFill>
                <a:latin typeface="Microsoft Sans Serif"/>
                <a:cs typeface="Microsoft Sans Serif"/>
              </a:rPr>
              <a:t> </a:t>
            </a:r>
            <a:r>
              <a:rPr sz="1200" spc="-87" dirty="0">
                <a:solidFill>
                  <a:srgbClr val="AB0C22"/>
                </a:solidFill>
                <a:latin typeface="Microsoft Sans Serif"/>
                <a:cs typeface="Microsoft Sans Serif"/>
              </a:rPr>
              <a:t>is</a:t>
            </a:r>
            <a:r>
              <a:rPr sz="1200" spc="-53" dirty="0">
                <a:solidFill>
                  <a:srgbClr val="AB0C22"/>
                </a:solidFill>
                <a:latin typeface="Microsoft Sans Serif"/>
                <a:cs typeface="Microsoft Sans Serif"/>
              </a:rPr>
              <a:t> </a:t>
            </a:r>
            <a:r>
              <a:rPr sz="1200" spc="-107" dirty="0">
                <a:solidFill>
                  <a:srgbClr val="AB0C22"/>
                </a:solidFill>
                <a:latin typeface="Microsoft Sans Serif"/>
                <a:cs typeface="Microsoft Sans Serif"/>
              </a:rPr>
              <a:t>copyright</a:t>
            </a:r>
            <a:r>
              <a:rPr sz="1200" dirty="0">
                <a:solidFill>
                  <a:srgbClr val="AB0C22"/>
                </a:solidFill>
                <a:latin typeface="Microsoft Sans Serif"/>
                <a:cs typeface="Microsoft Sans Serif"/>
              </a:rPr>
              <a:t> </a:t>
            </a:r>
            <a:r>
              <a:rPr sz="1200" spc="-127" dirty="0">
                <a:solidFill>
                  <a:srgbClr val="AB0C22"/>
                </a:solidFill>
                <a:latin typeface="Microsoft Sans Serif"/>
                <a:cs typeface="Microsoft Sans Serif"/>
              </a:rPr>
              <a:t>and</a:t>
            </a:r>
            <a:r>
              <a:rPr sz="1200" spc="-27" dirty="0">
                <a:solidFill>
                  <a:srgbClr val="AB0C22"/>
                </a:solidFill>
                <a:latin typeface="Microsoft Sans Serif"/>
                <a:cs typeface="Microsoft Sans Serif"/>
              </a:rPr>
              <a:t> </a:t>
            </a:r>
            <a:r>
              <a:rPr sz="1200" spc="-93" dirty="0">
                <a:solidFill>
                  <a:srgbClr val="AB0C22"/>
                </a:solidFill>
                <a:latin typeface="Microsoft Sans Serif"/>
                <a:cs typeface="Microsoft Sans Serif"/>
              </a:rPr>
              <a:t>responsibility</a:t>
            </a:r>
            <a:r>
              <a:rPr sz="1200" spc="-27" dirty="0">
                <a:solidFill>
                  <a:srgbClr val="AB0C22"/>
                </a:solidFill>
                <a:latin typeface="Microsoft Sans Serif"/>
                <a:cs typeface="Microsoft Sans Serif"/>
              </a:rPr>
              <a:t> </a:t>
            </a:r>
            <a:r>
              <a:rPr sz="1200" spc="-93" dirty="0">
                <a:solidFill>
                  <a:srgbClr val="AB0C22"/>
                </a:solidFill>
                <a:latin typeface="Microsoft Sans Serif"/>
                <a:cs typeface="Microsoft Sans Serif"/>
              </a:rPr>
              <a:t>of</a:t>
            </a:r>
            <a:r>
              <a:rPr sz="1200" spc="-60" dirty="0">
                <a:solidFill>
                  <a:srgbClr val="AB0C22"/>
                </a:solidFill>
                <a:latin typeface="Microsoft Sans Serif"/>
                <a:cs typeface="Microsoft Sans Serif"/>
              </a:rPr>
              <a:t> </a:t>
            </a:r>
            <a:r>
              <a:rPr sz="1200" spc="-107" dirty="0">
                <a:solidFill>
                  <a:srgbClr val="AB0C22"/>
                </a:solidFill>
                <a:latin typeface="Microsoft Sans Serif"/>
                <a:cs typeface="Microsoft Sans Serif"/>
              </a:rPr>
              <a:t>the</a:t>
            </a:r>
            <a:r>
              <a:rPr sz="1200" spc="-47" dirty="0">
                <a:solidFill>
                  <a:srgbClr val="AB0C22"/>
                </a:solidFill>
                <a:latin typeface="Microsoft Sans Serif"/>
                <a:cs typeface="Microsoft Sans Serif"/>
              </a:rPr>
              <a:t> </a:t>
            </a:r>
            <a:r>
              <a:rPr sz="1200" spc="-100" dirty="0">
                <a:solidFill>
                  <a:srgbClr val="AB0C22"/>
                </a:solidFill>
                <a:latin typeface="Microsoft Sans Serif"/>
                <a:cs typeface="Microsoft Sans Serif"/>
              </a:rPr>
              <a:t>author.</a:t>
            </a:r>
            <a:r>
              <a:rPr sz="1200" spc="-13" dirty="0">
                <a:solidFill>
                  <a:srgbClr val="AB0C22"/>
                </a:solidFill>
                <a:latin typeface="Microsoft Sans Serif"/>
                <a:cs typeface="Microsoft Sans Serif"/>
              </a:rPr>
              <a:t> </a:t>
            </a:r>
            <a:r>
              <a:rPr sz="1200" spc="-113" dirty="0">
                <a:solidFill>
                  <a:srgbClr val="AB0C22"/>
                </a:solidFill>
                <a:latin typeface="Microsoft Sans Serif"/>
                <a:cs typeface="Microsoft Sans Serif"/>
              </a:rPr>
              <a:t>Permission</a:t>
            </a:r>
            <a:r>
              <a:rPr sz="1200" spc="-27" dirty="0">
                <a:solidFill>
                  <a:srgbClr val="AB0C22"/>
                </a:solidFill>
                <a:latin typeface="Microsoft Sans Serif"/>
                <a:cs typeface="Microsoft Sans Serif"/>
              </a:rPr>
              <a:t> </a:t>
            </a:r>
            <a:r>
              <a:rPr sz="1200" spc="-87" dirty="0">
                <a:solidFill>
                  <a:srgbClr val="AB0C22"/>
                </a:solidFill>
                <a:latin typeface="Microsoft Sans Serif"/>
                <a:cs typeface="Microsoft Sans Serif"/>
              </a:rPr>
              <a:t>is</a:t>
            </a:r>
            <a:r>
              <a:rPr sz="1200" spc="-60" dirty="0">
                <a:solidFill>
                  <a:srgbClr val="AB0C22"/>
                </a:solidFill>
                <a:latin typeface="Microsoft Sans Serif"/>
                <a:cs typeface="Microsoft Sans Serif"/>
              </a:rPr>
              <a:t> </a:t>
            </a:r>
            <a:r>
              <a:rPr sz="1200" spc="-107" dirty="0">
                <a:solidFill>
                  <a:srgbClr val="AB0C22"/>
                </a:solidFill>
                <a:latin typeface="Microsoft Sans Serif"/>
                <a:cs typeface="Microsoft Sans Serif"/>
              </a:rPr>
              <a:t>required</a:t>
            </a:r>
            <a:r>
              <a:rPr sz="1200" spc="7" dirty="0">
                <a:solidFill>
                  <a:srgbClr val="AB0C22"/>
                </a:solidFill>
                <a:latin typeface="Microsoft Sans Serif"/>
                <a:cs typeface="Microsoft Sans Serif"/>
              </a:rPr>
              <a:t> </a:t>
            </a:r>
            <a:r>
              <a:rPr sz="1200" spc="-87" dirty="0">
                <a:solidFill>
                  <a:srgbClr val="AB0C22"/>
                </a:solidFill>
                <a:latin typeface="Microsoft Sans Serif"/>
                <a:cs typeface="Microsoft Sans Serif"/>
              </a:rPr>
              <a:t>for</a:t>
            </a:r>
            <a:r>
              <a:rPr sz="1200" spc="-47" dirty="0">
                <a:solidFill>
                  <a:srgbClr val="AB0C22"/>
                </a:solidFill>
                <a:latin typeface="Microsoft Sans Serif"/>
                <a:cs typeface="Microsoft Sans Serif"/>
              </a:rPr>
              <a:t> </a:t>
            </a:r>
            <a:r>
              <a:rPr sz="1200" spc="-100" dirty="0">
                <a:solidFill>
                  <a:srgbClr val="AB0C22"/>
                </a:solidFill>
                <a:latin typeface="Microsoft Sans Serif"/>
                <a:cs typeface="Microsoft Sans Serif"/>
              </a:rPr>
              <a:t>re-use.</a:t>
            </a:r>
            <a:endParaRPr sz="1200">
              <a:solidFill>
                <a:prstClr val="black"/>
              </a:solidFill>
              <a:latin typeface="Microsoft Sans Serif"/>
              <a:cs typeface="Microsoft Sans Serif"/>
            </a:endParaRPr>
          </a:p>
        </p:txBody>
      </p:sp>
      <p:pic>
        <p:nvPicPr>
          <p:cNvPr id="3" name="object 3"/>
          <p:cNvPicPr/>
          <p:nvPr/>
        </p:nvPicPr>
        <p:blipFill>
          <a:blip r:embed="rId3" cstate="print"/>
          <a:stretch>
            <a:fillRect/>
          </a:stretch>
        </p:blipFill>
        <p:spPr>
          <a:xfrm>
            <a:off x="619759" y="6248400"/>
            <a:ext cx="1843024" cy="316992"/>
          </a:xfrm>
          <a:prstGeom prst="rect">
            <a:avLst/>
          </a:prstGeom>
        </p:spPr>
      </p:pic>
      <p:sp>
        <p:nvSpPr>
          <p:cNvPr id="4" name="object 4"/>
          <p:cNvSpPr txBox="1"/>
          <p:nvPr/>
        </p:nvSpPr>
        <p:spPr>
          <a:xfrm>
            <a:off x="2842090" y="6359482"/>
            <a:ext cx="1739900" cy="201764"/>
          </a:xfrm>
          <a:prstGeom prst="rect">
            <a:avLst/>
          </a:prstGeom>
        </p:spPr>
        <p:txBody>
          <a:bodyPr vert="horz" wrap="square" lIns="0" tIns="16933" rIns="0" bIns="0" rtlCol="0">
            <a:spAutoFit/>
          </a:bodyPr>
          <a:lstStyle/>
          <a:p>
            <a:pPr marL="16933" defTabSz="1219170">
              <a:spcBef>
                <a:spcPts val="133"/>
              </a:spcBef>
            </a:pPr>
            <a:r>
              <a:rPr sz="1200" b="1" spc="-167" dirty="0">
                <a:solidFill>
                  <a:srgbClr val="AB0C22"/>
                </a:solidFill>
                <a:latin typeface="Arial"/>
                <a:cs typeface="Arial"/>
              </a:rPr>
              <a:t>D</a:t>
            </a:r>
            <a:r>
              <a:rPr sz="1200" b="1" spc="-133" dirty="0">
                <a:solidFill>
                  <a:srgbClr val="AB0C22"/>
                </a:solidFill>
                <a:latin typeface="Arial"/>
                <a:cs typeface="Arial"/>
              </a:rPr>
              <a:t>o</a:t>
            </a:r>
            <a:r>
              <a:rPr sz="1200" b="1" spc="-193" dirty="0">
                <a:solidFill>
                  <a:srgbClr val="AB0C22"/>
                </a:solidFill>
                <a:latin typeface="Arial"/>
                <a:cs typeface="Arial"/>
              </a:rPr>
              <a:t>m</a:t>
            </a:r>
            <a:r>
              <a:rPr sz="1200" b="1" spc="-113" dirty="0">
                <a:solidFill>
                  <a:srgbClr val="AB0C22"/>
                </a:solidFill>
                <a:latin typeface="Arial"/>
                <a:cs typeface="Arial"/>
              </a:rPr>
              <a:t>enica</a:t>
            </a:r>
            <a:r>
              <a:rPr sz="1200" b="1" spc="-87" dirty="0">
                <a:solidFill>
                  <a:srgbClr val="AB0C22"/>
                </a:solidFill>
                <a:latin typeface="Arial"/>
                <a:cs typeface="Arial"/>
              </a:rPr>
              <a:t> </a:t>
            </a:r>
            <a:r>
              <a:rPr sz="1200" b="1" spc="-133" dirty="0">
                <a:solidFill>
                  <a:srgbClr val="AB0C22"/>
                </a:solidFill>
                <a:latin typeface="Arial"/>
                <a:cs typeface="Arial"/>
              </a:rPr>
              <a:t>Lo</a:t>
            </a:r>
            <a:r>
              <a:rPr sz="1200" b="1" spc="-87" dirty="0">
                <a:solidFill>
                  <a:srgbClr val="AB0C22"/>
                </a:solidFill>
                <a:latin typeface="Arial"/>
                <a:cs typeface="Arial"/>
              </a:rPr>
              <a:t>r</a:t>
            </a:r>
            <a:r>
              <a:rPr sz="1200" b="1" spc="-127" dirty="0">
                <a:solidFill>
                  <a:srgbClr val="AB0C22"/>
                </a:solidFill>
                <a:latin typeface="Arial"/>
                <a:cs typeface="Arial"/>
              </a:rPr>
              <a:t>us</a:t>
            </a:r>
            <a:r>
              <a:rPr sz="1200" b="1" spc="-133" dirty="0">
                <a:solidFill>
                  <a:srgbClr val="AB0C22"/>
                </a:solidFill>
                <a:latin typeface="Arial"/>
                <a:cs typeface="Arial"/>
              </a:rPr>
              <a:t>so</a:t>
            </a:r>
            <a:r>
              <a:rPr sz="1200" b="1" spc="-60" dirty="0">
                <a:solidFill>
                  <a:srgbClr val="AB0C22"/>
                </a:solidFill>
                <a:latin typeface="Arial"/>
                <a:cs typeface="Arial"/>
              </a:rPr>
              <a:t>,</a:t>
            </a:r>
            <a:r>
              <a:rPr sz="1200" b="1" spc="-100" dirty="0">
                <a:solidFill>
                  <a:srgbClr val="AB0C22"/>
                </a:solidFill>
                <a:latin typeface="Arial"/>
                <a:cs typeface="Arial"/>
              </a:rPr>
              <a:t> </a:t>
            </a:r>
            <a:r>
              <a:rPr sz="1200" b="1" spc="-187" dirty="0">
                <a:solidFill>
                  <a:srgbClr val="AB0C22"/>
                </a:solidFill>
                <a:latin typeface="Arial"/>
                <a:cs typeface="Arial"/>
              </a:rPr>
              <a:t>M</a:t>
            </a:r>
            <a:r>
              <a:rPr sz="1200" b="1" spc="-167" dirty="0">
                <a:solidFill>
                  <a:srgbClr val="AB0C22"/>
                </a:solidFill>
                <a:latin typeface="Arial"/>
                <a:cs typeface="Arial"/>
              </a:rPr>
              <a:t>D</a:t>
            </a:r>
            <a:r>
              <a:rPr sz="1200" b="1" spc="-60" dirty="0">
                <a:solidFill>
                  <a:srgbClr val="AB0C22"/>
                </a:solidFill>
                <a:latin typeface="Arial"/>
                <a:cs typeface="Arial"/>
              </a:rPr>
              <a:t>,</a:t>
            </a:r>
            <a:r>
              <a:rPr sz="1200" b="1" spc="-40" dirty="0">
                <a:solidFill>
                  <a:srgbClr val="AB0C22"/>
                </a:solidFill>
                <a:latin typeface="Arial"/>
                <a:cs typeface="Arial"/>
              </a:rPr>
              <a:t> </a:t>
            </a:r>
            <a:r>
              <a:rPr sz="1200" b="1" spc="-140" dirty="0">
                <a:solidFill>
                  <a:srgbClr val="AB0C22"/>
                </a:solidFill>
                <a:latin typeface="Arial"/>
                <a:cs typeface="Arial"/>
              </a:rPr>
              <a:t>Ph</a:t>
            </a:r>
            <a:r>
              <a:rPr sz="1200" b="1" spc="-160" dirty="0">
                <a:solidFill>
                  <a:srgbClr val="AB0C22"/>
                </a:solidFill>
                <a:latin typeface="Arial"/>
                <a:cs typeface="Arial"/>
              </a:rPr>
              <a:t>D</a:t>
            </a:r>
            <a:endParaRPr sz="1200">
              <a:solidFill>
                <a:prstClr val="black"/>
              </a:solidFill>
              <a:latin typeface="Arial"/>
              <a:cs typeface="Arial"/>
            </a:endParaRPr>
          </a:p>
        </p:txBody>
      </p:sp>
      <p:sp>
        <p:nvSpPr>
          <p:cNvPr id="6" name="object 6"/>
          <p:cNvSpPr txBox="1"/>
          <p:nvPr/>
        </p:nvSpPr>
        <p:spPr>
          <a:xfrm>
            <a:off x="1171786" y="6606981"/>
            <a:ext cx="10547773" cy="181310"/>
          </a:xfrm>
          <a:prstGeom prst="rect">
            <a:avLst/>
          </a:prstGeom>
        </p:spPr>
        <p:txBody>
          <a:bodyPr vert="horz" wrap="square" lIns="0" tIns="16933" rIns="0" bIns="0" rtlCol="0">
            <a:spAutoFit/>
          </a:bodyPr>
          <a:lstStyle/>
          <a:p>
            <a:pPr marL="16933" defTabSz="1219170">
              <a:spcBef>
                <a:spcPts val="133"/>
              </a:spcBef>
            </a:pPr>
            <a:r>
              <a:rPr sz="1067" spc="-80" dirty="0">
                <a:solidFill>
                  <a:prstClr val="black"/>
                </a:solidFill>
                <a:latin typeface="Microsoft Sans Serif"/>
                <a:cs typeface="Microsoft Sans Serif"/>
              </a:rPr>
              <a:t>1.</a:t>
            </a:r>
            <a:r>
              <a:rPr sz="1067" spc="-33" dirty="0">
                <a:solidFill>
                  <a:prstClr val="black"/>
                </a:solidFill>
                <a:latin typeface="Microsoft Sans Serif"/>
                <a:cs typeface="Microsoft Sans Serif"/>
              </a:rPr>
              <a:t> </a:t>
            </a:r>
            <a:r>
              <a:rPr sz="1067" spc="-100" dirty="0">
                <a:solidFill>
                  <a:prstClr val="black"/>
                </a:solidFill>
                <a:latin typeface="Microsoft Sans Serif"/>
                <a:cs typeface="Microsoft Sans Serif"/>
              </a:rPr>
              <a:t>Chelariu-Raicu</a:t>
            </a:r>
            <a:r>
              <a:rPr sz="1067" spc="-80" dirty="0">
                <a:solidFill>
                  <a:prstClr val="black"/>
                </a:solidFill>
                <a:latin typeface="Microsoft Sans Serif"/>
                <a:cs typeface="Microsoft Sans Serif"/>
              </a:rPr>
              <a:t> </a:t>
            </a:r>
            <a:r>
              <a:rPr sz="1067" spc="-93" dirty="0">
                <a:solidFill>
                  <a:prstClr val="black"/>
                </a:solidFill>
                <a:latin typeface="Microsoft Sans Serif"/>
                <a:cs typeface="Microsoft Sans Serif"/>
              </a:rPr>
              <a:t>A,</a:t>
            </a:r>
            <a:r>
              <a:rPr sz="1067" spc="-20" dirty="0">
                <a:solidFill>
                  <a:prstClr val="black"/>
                </a:solidFill>
                <a:latin typeface="Microsoft Sans Serif"/>
                <a:cs typeface="Microsoft Sans Serif"/>
              </a:rPr>
              <a:t> </a:t>
            </a:r>
            <a:r>
              <a:rPr sz="1067" spc="-80" dirty="0">
                <a:solidFill>
                  <a:prstClr val="black"/>
                </a:solidFill>
                <a:latin typeface="Microsoft Sans Serif"/>
                <a:cs typeface="Microsoft Sans Serif"/>
              </a:rPr>
              <a:t>et</a:t>
            </a:r>
            <a:r>
              <a:rPr sz="1067" spc="-20" dirty="0">
                <a:solidFill>
                  <a:prstClr val="black"/>
                </a:solidFill>
                <a:latin typeface="Microsoft Sans Serif"/>
                <a:cs typeface="Microsoft Sans Serif"/>
              </a:rPr>
              <a:t> </a:t>
            </a:r>
            <a:r>
              <a:rPr sz="1067" spc="-73" dirty="0">
                <a:solidFill>
                  <a:prstClr val="black"/>
                </a:solidFill>
                <a:latin typeface="Microsoft Sans Serif"/>
                <a:cs typeface="Microsoft Sans Serif"/>
              </a:rPr>
              <a:t>al.</a:t>
            </a:r>
            <a:r>
              <a:rPr sz="1067" spc="-13" dirty="0">
                <a:solidFill>
                  <a:prstClr val="black"/>
                </a:solidFill>
                <a:latin typeface="Microsoft Sans Serif"/>
                <a:cs typeface="Microsoft Sans Serif"/>
              </a:rPr>
              <a:t> </a:t>
            </a:r>
            <a:r>
              <a:rPr sz="1067" spc="-73" dirty="0">
                <a:solidFill>
                  <a:prstClr val="black"/>
                </a:solidFill>
                <a:latin typeface="Microsoft Sans Serif"/>
                <a:cs typeface="Microsoft Sans Serif"/>
              </a:rPr>
              <a:t>Int</a:t>
            </a:r>
            <a:r>
              <a:rPr sz="1067" spc="-20" dirty="0">
                <a:solidFill>
                  <a:prstClr val="black"/>
                </a:solidFill>
                <a:latin typeface="Microsoft Sans Serif"/>
                <a:cs typeface="Microsoft Sans Serif"/>
              </a:rPr>
              <a:t> </a:t>
            </a:r>
            <a:r>
              <a:rPr sz="1067" spc="-100" dirty="0">
                <a:solidFill>
                  <a:prstClr val="black"/>
                </a:solidFill>
                <a:latin typeface="Microsoft Sans Serif"/>
                <a:cs typeface="Microsoft Sans Serif"/>
              </a:rPr>
              <a:t>J</a:t>
            </a:r>
            <a:r>
              <a:rPr sz="1067" spc="-40" dirty="0">
                <a:solidFill>
                  <a:prstClr val="black"/>
                </a:solidFill>
                <a:latin typeface="Microsoft Sans Serif"/>
                <a:cs typeface="Microsoft Sans Serif"/>
              </a:rPr>
              <a:t> </a:t>
            </a:r>
            <a:r>
              <a:rPr sz="1067" spc="-107" dirty="0">
                <a:solidFill>
                  <a:prstClr val="black"/>
                </a:solidFill>
                <a:latin typeface="Microsoft Sans Serif"/>
                <a:cs typeface="Microsoft Sans Serif"/>
              </a:rPr>
              <a:t>Gynecol</a:t>
            </a:r>
            <a:r>
              <a:rPr sz="1067" spc="-47" dirty="0">
                <a:solidFill>
                  <a:prstClr val="black"/>
                </a:solidFill>
                <a:latin typeface="Microsoft Sans Serif"/>
                <a:cs typeface="Microsoft Sans Serif"/>
              </a:rPr>
              <a:t> </a:t>
            </a:r>
            <a:r>
              <a:rPr sz="1067" spc="-100" dirty="0">
                <a:solidFill>
                  <a:prstClr val="black"/>
                </a:solidFill>
                <a:latin typeface="Microsoft Sans Serif"/>
                <a:cs typeface="Microsoft Sans Serif"/>
              </a:rPr>
              <a:t>Cancer.</a:t>
            </a:r>
            <a:r>
              <a:rPr sz="1067" spc="-73" dirty="0">
                <a:solidFill>
                  <a:prstClr val="black"/>
                </a:solidFill>
                <a:latin typeface="Microsoft Sans Serif"/>
                <a:cs typeface="Microsoft Sans Serif"/>
              </a:rPr>
              <a:t> </a:t>
            </a:r>
            <a:r>
              <a:rPr sz="1067" spc="-107" dirty="0">
                <a:solidFill>
                  <a:prstClr val="black"/>
                </a:solidFill>
                <a:latin typeface="Microsoft Sans Serif"/>
                <a:cs typeface="Microsoft Sans Serif"/>
              </a:rPr>
              <a:t>2023</a:t>
            </a:r>
            <a:r>
              <a:rPr sz="1067" spc="27" dirty="0">
                <a:solidFill>
                  <a:prstClr val="black"/>
                </a:solidFill>
                <a:latin typeface="Microsoft Sans Serif"/>
                <a:cs typeface="Microsoft Sans Serif"/>
              </a:rPr>
              <a:t> </a:t>
            </a:r>
            <a:r>
              <a:rPr sz="1067" spc="-80" dirty="0">
                <a:solidFill>
                  <a:prstClr val="black"/>
                </a:solidFill>
                <a:latin typeface="Microsoft Sans Serif"/>
                <a:cs typeface="Microsoft Sans Serif"/>
              </a:rPr>
              <a:t>2.</a:t>
            </a:r>
            <a:r>
              <a:rPr sz="1067" spc="-20" dirty="0">
                <a:solidFill>
                  <a:prstClr val="black"/>
                </a:solidFill>
                <a:latin typeface="Microsoft Sans Serif"/>
                <a:cs typeface="Microsoft Sans Serif"/>
              </a:rPr>
              <a:t> </a:t>
            </a:r>
            <a:r>
              <a:rPr sz="1067" spc="-113" dirty="0">
                <a:solidFill>
                  <a:prstClr val="black"/>
                </a:solidFill>
                <a:latin typeface="Microsoft Sans Serif"/>
                <a:cs typeface="Microsoft Sans Serif"/>
              </a:rPr>
              <a:t>Moore</a:t>
            </a:r>
            <a:r>
              <a:rPr sz="1067" spc="-60" dirty="0">
                <a:solidFill>
                  <a:prstClr val="black"/>
                </a:solidFill>
                <a:latin typeface="Microsoft Sans Serif"/>
                <a:cs typeface="Microsoft Sans Serif"/>
              </a:rPr>
              <a:t> </a:t>
            </a:r>
            <a:r>
              <a:rPr sz="1067" spc="-107" dirty="0">
                <a:solidFill>
                  <a:prstClr val="black"/>
                </a:solidFill>
                <a:latin typeface="Microsoft Sans Serif"/>
                <a:cs typeface="Microsoft Sans Serif"/>
              </a:rPr>
              <a:t>KN,</a:t>
            </a:r>
            <a:r>
              <a:rPr sz="1067" spc="-40" dirty="0">
                <a:solidFill>
                  <a:prstClr val="black"/>
                </a:solidFill>
                <a:latin typeface="Microsoft Sans Serif"/>
                <a:cs typeface="Microsoft Sans Serif"/>
              </a:rPr>
              <a:t> </a:t>
            </a:r>
            <a:r>
              <a:rPr sz="1067" spc="-80" dirty="0">
                <a:solidFill>
                  <a:prstClr val="black"/>
                </a:solidFill>
                <a:latin typeface="Microsoft Sans Serif"/>
                <a:cs typeface="Microsoft Sans Serif"/>
              </a:rPr>
              <a:t>et</a:t>
            </a:r>
            <a:r>
              <a:rPr sz="1067" spc="-40" dirty="0">
                <a:solidFill>
                  <a:prstClr val="black"/>
                </a:solidFill>
                <a:latin typeface="Microsoft Sans Serif"/>
                <a:cs typeface="Microsoft Sans Serif"/>
              </a:rPr>
              <a:t> </a:t>
            </a:r>
            <a:r>
              <a:rPr sz="1067" spc="-73" dirty="0">
                <a:solidFill>
                  <a:prstClr val="black"/>
                </a:solidFill>
                <a:latin typeface="Microsoft Sans Serif"/>
                <a:cs typeface="Microsoft Sans Serif"/>
              </a:rPr>
              <a:t>al.</a:t>
            </a:r>
            <a:r>
              <a:rPr sz="1067" spc="-27" dirty="0">
                <a:solidFill>
                  <a:prstClr val="black"/>
                </a:solidFill>
                <a:latin typeface="Microsoft Sans Serif"/>
                <a:cs typeface="Microsoft Sans Serif"/>
              </a:rPr>
              <a:t> </a:t>
            </a:r>
            <a:r>
              <a:rPr sz="1067" spc="-107" dirty="0">
                <a:solidFill>
                  <a:prstClr val="black"/>
                </a:solidFill>
                <a:latin typeface="Microsoft Sans Serif"/>
                <a:cs typeface="Microsoft Sans Serif"/>
              </a:rPr>
              <a:t>European</a:t>
            </a:r>
            <a:r>
              <a:rPr sz="1067" spc="-93" dirty="0">
                <a:solidFill>
                  <a:prstClr val="black"/>
                </a:solidFill>
                <a:latin typeface="Microsoft Sans Serif"/>
                <a:cs typeface="Microsoft Sans Serif"/>
              </a:rPr>
              <a:t> Society</a:t>
            </a:r>
            <a:r>
              <a:rPr sz="1067" spc="-40" dirty="0">
                <a:solidFill>
                  <a:prstClr val="black"/>
                </a:solidFill>
                <a:latin typeface="Microsoft Sans Serif"/>
                <a:cs typeface="Microsoft Sans Serif"/>
              </a:rPr>
              <a:t> </a:t>
            </a:r>
            <a:r>
              <a:rPr sz="1067" spc="-80" dirty="0">
                <a:solidFill>
                  <a:prstClr val="black"/>
                </a:solidFill>
                <a:latin typeface="Microsoft Sans Serif"/>
                <a:cs typeface="Microsoft Sans Serif"/>
              </a:rPr>
              <a:t>for</a:t>
            </a:r>
            <a:r>
              <a:rPr sz="1067" spc="-40" dirty="0">
                <a:solidFill>
                  <a:prstClr val="black"/>
                </a:solidFill>
                <a:latin typeface="Microsoft Sans Serif"/>
                <a:cs typeface="Microsoft Sans Serif"/>
              </a:rPr>
              <a:t> </a:t>
            </a:r>
            <a:r>
              <a:rPr sz="1067" spc="-100" dirty="0">
                <a:solidFill>
                  <a:prstClr val="black"/>
                </a:solidFill>
                <a:latin typeface="Microsoft Sans Serif"/>
                <a:cs typeface="Microsoft Sans Serif"/>
              </a:rPr>
              <a:t>Medical</a:t>
            </a:r>
            <a:r>
              <a:rPr sz="1067" spc="-33" dirty="0">
                <a:solidFill>
                  <a:prstClr val="black"/>
                </a:solidFill>
                <a:latin typeface="Microsoft Sans Serif"/>
                <a:cs typeface="Microsoft Sans Serif"/>
              </a:rPr>
              <a:t> </a:t>
            </a:r>
            <a:r>
              <a:rPr sz="1067" spc="-107" dirty="0">
                <a:solidFill>
                  <a:prstClr val="black"/>
                </a:solidFill>
                <a:latin typeface="Microsoft Sans Serif"/>
                <a:cs typeface="Microsoft Sans Serif"/>
              </a:rPr>
              <a:t>Oncology</a:t>
            </a:r>
            <a:r>
              <a:rPr sz="1067" spc="-93" dirty="0">
                <a:solidFill>
                  <a:prstClr val="black"/>
                </a:solidFill>
                <a:latin typeface="Microsoft Sans Serif"/>
                <a:cs typeface="Microsoft Sans Serif"/>
              </a:rPr>
              <a:t> </a:t>
            </a:r>
            <a:r>
              <a:rPr sz="1067" spc="-120" dirty="0">
                <a:solidFill>
                  <a:prstClr val="black"/>
                </a:solidFill>
                <a:latin typeface="Microsoft Sans Serif"/>
                <a:cs typeface="Microsoft Sans Serif"/>
              </a:rPr>
              <a:t>(ESMO)</a:t>
            </a:r>
            <a:r>
              <a:rPr sz="1067" spc="-53" dirty="0">
                <a:solidFill>
                  <a:prstClr val="black"/>
                </a:solidFill>
                <a:latin typeface="Microsoft Sans Serif"/>
                <a:cs typeface="Microsoft Sans Serif"/>
              </a:rPr>
              <a:t> </a:t>
            </a:r>
            <a:r>
              <a:rPr sz="1067" spc="-107" dirty="0">
                <a:solidFill>
                  <a:prstClr val="black"/>
                </a:solidFill>
                <a:latin typeface="Microsoft Sans Serif"/>
                <a:cs typeface="Microsoft Sans Serif"/>
              </a:rPr>
              <a:t>Annual</a:t>
            </a:r>
            <a:r>
              <a:rPr sz="1067" spc="-67" dirty="0">
                <a:solidFill>
                  <a:prstClr val="black"/>
                </a:solidFill>
                <a:latin typeface="Microsoft Sans Serif"/>
                <a:cs typeface="Microsoft Sans Serif"/>
              </a:rPr>
              <a:t> </a:t>
            </a:r>
            <a:r>
              <a:rPr sz="1067" spc="-93" dirty="0">
                <a:solidFill>
                  <a:prstClr val="black"/>
                </a:solidFill>
                <a:latin typeface="Microsoft Sans Serif"/>
                <a:cs typeface="Microsoft Sans Serif"/>
              </a:rPr>
              <a:t>Meeting.</a:t>
            </a:r>
            <a:r>
              <a:rPr sz="1067" spc="-53" dirty="0">
                <a:solidFill>
                  <a:prstClr val="black"/>
                </a:solidFill>
                <a:latin typeface="Microsoft Sans Serif"/>
                <a:cs typeface="Microsoft Sans Serif"/>
              </a:rPr>
              <a:t> </a:t>
            </a:r>
            <a:r>
              <a:rPr sz="1067" spc="-100" dirty="0">
                <a:solidFill>
                  <a:prstClr val="black"/>
                </a:solidFill>
                <a:latin typeface="Microsoft Sans Serif"/>
                <a:cs typeface="Microsoft Sans Serif"/>
              </a:rPr>
              <a:t>2019;</a:t>
            </a:r>
            <a:r>
              <a:rPr sz="1067" spc="-73" dirty="0">
                <a:solidFill>
                  <a:prstClr val="black"/>
                </a:solidFill>
                <a:latin typeface="Microsoft Sans Serif"/>
                <a:cs typeface="Microsoft Sans Serif"/>
              </a:rPr>
              <a:t> </a:t>
            </a:r>
            <a:r>
              <a:rPr sz="1067" spc="-93" dirty="0">
                <a:solidFill>
                  <a:prstClr val="black"/>
                </a:solidFill>
                <a:latin typeface="Microsoft Sans Serif"/>
                <a:cs typeface="Microsoft Sans Serif"/>
              </a:rPr>
              <a:t>Presentation</a:t>
            </a:r>
            <a:r>
              <a:rPr sz="1067" spc="-73" dirty="0">
                <a:solidFill>
                  <a:prstClr val="black"/>
                </a:solidFill>
                <a:latin typeface="Microsoft Sans Serif"/>
                <a:cs typeface="Microsoft Sans Serif"/>
              </a:rPr>
              <a:t> </a:t>
            </a:r>
            <a:r>
              <a:rPr sz="1067" spc="-107" dirty="0">
                <a:solidFill>
                  <a:prstClr val="black"/>
                </a:solidFill>
                <a:latin typeface="Microsoft Sans Serif"/>
                <a:cs typeface="Microsoft Sans Serif"/>
              </a:rPr>
              <a:t>992O.</a:t>
            </a:r>
            <a:r>
              <a:rPr sz="1067" spc="-53" dirty="0">
                <a:solidFill>
                  <a:prstClr val="black"/>
                </a:solidFill>
                <a:latin typeface="Microsoft Sans Serif"/>
                <a:cs typeface="Microsoft Sans Serif"/>
              </a:rPr>
              <a:t> </a:t>
            </a:r>
            <a:r>
              <a:rPr sz="1067" spc="-80" dirty="0">
                <a:solidFill>
                  <a:prstClr val="black"/>
                </a:solidFill>
                <a:latin typeface="Microsoft Sans Serif"/>
                <a:cs typeface="Microsoft Sans Serif"/>
              </a:rPr>
              <a:t>3.</a:t>
            </a:r>
            <a:r>
              <a:rPr sz="1067" spc="20" dirty="0">
                <a:solidFill>
                  <a:prstClr val="black"/>
                </a:solidFill>
                <a:latin typeface="Microsoft Sans Serif"/>
                <a:cs typeface="Microsoft Sans Serif"/>
              </a:rPr>
              <a:t> </a:t>
            </a:r>
            <a:r>
              <a:rPr sz="1067" spc="-100" dirty="0">
                <a:solidFill>
                  <a:prstClr val="black"/>
                </a:solidFill>
                <a:latin typeface="Microsoft Sans Serif"/>
                <a:cs typeface="Microsoft Sans Serif"/>
              </a:rPr>
              <a:t>Meric-Bernstam</a:t>
            </a:r>
            <a:r>
              <a:rPr sz="1067" spc="-73" dirty="0">
                <a:solidFill>
                  <a:prstClr val="black"/>
                </a:solidFill>
                <a:latin typeface="Microsoft Sans Serif"/>
                <a:cs typeface="Microsoft Sans Serif"/>
              </a:rPr>
              <a:t> </a:t>
            </a:r>
            <a:r>
              <a:rPr sz="1067" spc="-87" dirty="0">
                <a:solidFill>
                  <a:prstClr val="black"/>
                </a:solidFill>
                <a:latin typeface="Microsoft Sans Serif"/>
                <a:cs typeface="Microsoft Sans Serif"/>
              </a:rPr>
              <a:t>F,</a:t>
            </a:r>
            <a:r>
              <a:rPr sz="1067" spc="-20" dirty="0">
                <a:solidFill>
                  <a:prstClr val="black"/>
                </a:solidFill>
                <a:latin typeface="Microsoft Sans Serif"/>
                <a:cs typeface="Microsoft Sans Serif"/>
              </a:rPr>
              <a:t> </a:t>
            </a:r>
            <a:r>
              <a:rPr sz="1067" spc="-80" dirty="0">
                <a:solidFill>
                  <a:prstClr val="black"/>
                </a:solidFill>
                <a:latin typeface="Microsoft Sans Serif"/>
                <a:cs typeface="Microsoft Sans Serif"/>
              </a:rPr>
              <a:t>et</a:t>
            </a:r>
            <a:r>
              <a:rPr sz="1067" spc="-40" dirty="0">
                <a:solidFill>
                  <a:prstClr val="black"/>
                </a:solidFill>
                <a:latin typeface="Microsoft Sans Serif"/>
                <a:cs typeface="Microsoft Sans Serif"/>
              </a:rPr>
              <a:t> </a:t>
            </a:r>
            <a:r>
              <a:rPr sz="1067" spc="-73" dirty="0">
                <a:solidFill>
                  <a:prstClr val="black"/>
                </a:solidFill>
                <a:latin typeface="Microsoft Sans Serif"/>
                <a:cs typeface="Microsoft Sans Serif"/>
              </a:rPr>
              <a:t>al.</a:t>
            </a:r>
            <a:r>
              <a:rPr sz="1067" spc="-27" dirty="0">
                <a:solidFill>
                  <a:prstClr val="black"/>
                </a:solidFill>
                <a:latin typeface="Microsoft Sans Serif"/>
                <a:cs typeface="Microsoft Sans Serif"/>
              </a:rPr>
              <a:t> </a:t>
            </a:r>
            <a:r>
              <a:rPr sz="1067" spc="-100" dirty="0">
                <a:solidFill>
                  <a:prstClr val="black"/>
                </a:solidFill>
                <a:latin typeface="Microsoft Sans Serif"/>
                <a:cs typeface="Microsoft Sans Serif"/>
              </a:rPr>
              <a:t>J</a:t>
            </a:r>
            <a:r>
              <a:rPr sz="1067" spc="-20" dirty="0">
                <a:solidFill>
                  <a:prstClr val="black"/>
                </a:solidFill>
                <a:latin typeface="Microsoft Sans Serif"/>
                <a:cs typeface="Microsoft Sans Serif"/>
              </a:rPr>
              <a:t> </a:t>
            </a:r>
            <a:r>
              <a:rPr sz="1067" spc="-93" dirty="0">
                <a:solidFill>
                  <a:prstClr val="black"/>
                </a:solidFill>
                <a:latin typeface="Microsoft Sans Serif"/>
                <a:cs typeface="Microsoft Sans Serif"/>
              </a:rPr>
              <a:t>Clin</a:t>
            </a:r>
            <a:r>
              <a:rPr sz="1067" spc="-27" dirty="0">
                <a:solidFill>
                  <a:prstClr val="black"/>
                </a:solidFill>
                <a:latin typeface="Microsoft Sans Serif"/>
                <a:cs typeface="Microsoft Sans Serif"/>
              </a:rPr>
              <a:t> </a:t>
            </a:r>
            <a:r>
              <a:rPr sz="1067" spc="-100" dirty="0">
                <a:solidFill>
                  <a:prstClr val="black"/>
                </a:solidFill>
                <a:latin typeface="Microsoft Sans Serif"/>
                <a:cs typeface="Microsoft Sans Serif"/>
              </a:rPr>
              <a:t>Oncol.</a:t>
            </a:r>
            <a:r>
              <a:rPr sz="1067" spc="-40" dirty="0">
                <a:solidFill>
                  <a:prstClr val="black"/>
                </a:solidFill>
                <a:latin typeface="Microsoft Sans Serif"/>
                <a:cs typeface="Microsoft Sans Serif"/>
              </a:rPr>
              <a:t> </a:t>
            </a:r>
            <a:r>
              <a:rPr sz="1067" spc="-100" dirty="0">
                <a:solidFill>
                  <a:prstClr val="black"/>
                </a:solidFill>
                <a:latin typeface="Microsoft Sans Serif"/>
                <a:cs typeface="Microsoft Sans Serif"/>
              </a:rPr>
              <a:t>2024.</a:t>
            </a:r>
            <a:endParaRPr sz="1067">
              <a:solidFill>
                <a:prstClr val="black"/>
              </a:solidFill>
              <a:latin typeface="Microsoft Sans Serif"/>
              <a:cs typeface="Microsoft Sans Serif"/>
            </a:endParaRPr>
          </a:p>
        </p:txBody>
      </p:sp>
      <p:grpSp>
        <p:nvGrpSpPr>
          <p:cNvPr id="7" name="object 7"/>
          <p:cNvGrpSpPr/>
          <p:nvPr/>
        </p:nvGrpSpPr>
        <p:grpSpPr>
          <a:xfrm>
            <a:off x="1824736" y="2218943"/>
            <a:ext cx="9672320" cy="1160780"/>
            <a:chOff x="1368552" y="1664207"/>
            <a:chExt cx="7254240" cy="870585"/>
          </a:xfrm>
        </p:grpSpPr>
        <p:sp>
          <p:nvSpPr>
            <p:cNvPr id="8" name="object 8"/>
            <p:cNvSpPr/>
            <p:nvPr/>
          </p:nvSpPr>
          <p:spPr>
            <a:xfrm>
              <a:off x="1406652" y="1865375"/>
              <a:ext cx="7178040" cy="655320"/>
            </a:xfrm>
            <a:custGeom>
              <a:avLst/>
              <a:gdLst/>
              <a:ahLst/>
              <a:cxnLst/>
              <a:rect l="l" t="t" r="r" b="b"/>
              <a:pathLst>
                <a:path w="7178040" h="655319">
                  <a:moveTo>
                    <a:pt x="3593592" y="0"/>
                  </a:moveTo>
                  <a:lnTo>
                    <a:pt x="3543743" y="156"/>
                  </a:lnTo>
                  <a:lnTo>
                    <a:pt x="3493891" y="685"/>
                  </a:lnTo>
                  <a:lnTo>
                    <a:pt x="3444037" y="1582"/>
                  </a:lnTo>
                  <a:lnTo>
                    <a:pt x="3394181" y="2841"/>
                  </a:lnTo>
                  <a:lnTo>
                    <a:pt x="3344322" y="4457"/>
                  </a:lnTo>
                  <a:lnTo>
                    <a:pt x="3294460" y="6425"/>
                  </a:lnTo>
                  <a:lnTo>
                    <a:pt x="3244596" y="8740"/>
                  </a:lnTo>
                  <a:lnTo>
                    <a:pt x="3194730" y="11395"/>
                  </a:lnTo>
                  <a:lnTo>
                    <a:pt x="3144861" y="14387"/>
                  </a:lnTo>
                  <a:lnTo>
                    <a:pt x="3094990" y="17710"/>
                  </a:lnTo>
                  <a:lnTo>
                    <a:pt x="3045117" y="21358"/>
                  </a:lnTo>
                  <a:lnTo>
                    <a:pt x="2995242" y="25327"/>
                  </a:lnTo>
                  <a:lnTo>
                    <a:pt x="2945364" y="29610"/>
                  </a:lnTo>
                  <a:lnTo>
                    <a:pt x="2895484" y="34204"/>
                  </a:lnTo>
                  <a:lnTo>
                    <a:pt x="2845602" y="39101"/>
                  </a:lnTo>
                  <a:lnTo>
                    <a:pt x="2795718" y="44299"/>
                  </a:lnTo>
                  <a:lnTo>
                    <a:pt x="2745832" y="49790"/>
                  </a:lnTo>
                  <a:lnTo>
                    <a:pt x="2695944" y="55570"/>
                  </a:lnTo>
                  <a:lnTo>
                    <a:pt x="2646053" y="61634"/>
                  </a:lnTo>
                  <a:lnTo>
                    <a:pt x="2596161" y="67975"/>
                  </a:lnTo>
                  <a:lnTo>
                    <a:pt x="2546267" y="74590"/>
                  </a:lnTo>
                  <a:lnTo>
                    <a:pt x="2496371" y="81473"/>
                  </a:lnTo>
                  <a:lnTo>
                    <a:pt x="2446474" y="88618"/>
                  </a:lnTo>
                  <a:lnTo>
                    <a:pt x="2396574" y="96021"/>
                  </a:lnTo>
                  <a:lnTo>
                    <a:pt x="2296770" y="111577"/>
                  </a:lnTo>
                  <a:lnTo>
                    <a:pt x="2196959" y="128099"/>
                  </a:lnTo>
                  <a:lnTo>
                    <a:pt x="2097141" y="145545"/>
                  </a:lnTo>
                  <a:lnTo>
                    <a:pt x="1997318" y="163874"/>
                  </a:lnTo>
                  <a:lnTo>
                    <a:pt x="1897488" y="183042"/>
                  </a:lnTo>
                  <a:lnTo>
                    <a:pt x="1797653" y="203009"/>
                  </a:lnTo>
                  <a:lnTo>
                    <a:pt x="1697812" y="223732"/>
                  </a:lnTo>
                  <a:lnTo>
                    <a:pt x="1597967" y="245169"/>
                  </a:lnTo>
                  <a:lnTo>
                    <a:pt x="1498117" y="267278"/>
                  </a:lnTo>
                  <a:lnTo>
                    <a:pt x="1398262" y="290017"/>
                  </a:lnTo>
                  <a:lnTo>
                    <a:pt x="1298403" y="313344"/>
                  </a:lnTo>
                  <a:lnTo>
                    <a:pt x="1198541" y="337217"/>
                  </a:lnTo>
                  <a:lnTo>
                    <a:pt x="1048741" y="373959"/>
                  </a:lnTo>
                  <a:lnTo>
                    <a:pt x="898933" y="411694"/>
                  </a:lnTo>
                  <a:lnTo>
                    <a:pt x="699181" y="463305"/>
                  </a:lnTo>
                  <a:lnTo>
                    <a:pt x="449480" y="529434"/>
                  </a:lnTo>
                  <a:lnTo>
                    <a:pt x="0" y="651001"/>
                  </a:lnTo>
                  <a:lnTo>
                    <a:pt x="7178040" y="655319"/>
                  </a:lnTo>
                  <a:lnTo>
                    <a:pt x="6979030" y="600829"/>
                  </a:lnTo>
                  <a:lnTo>
                    <a:pt x="6581002" y="493192"/>
                  </a:lnTo>
                  <a:lnTo>
                    <a:pt x="6381978" y="440717"/>
                  </a:lnTo>
                  <a:lnTo>
                    <a:pt x="6232705" y="402224"/>
                  </a:lnTo>
                  <a:lnTo>
                    <a:pt x="6083425" y="364629"/>
                  </a:lnTo>
                  <a:lnTo>
                    <a:pt x="5934138" y="328073"/>
                  </a:lnTo>
                  <a:lnTo>
                    <a:pt x="5834608" y="304349"/>
                  </a:lnTo>
                  <a:lnTo>
                    <a:pt x="5735075" y="281193"/>
                  </a:lnTo>
                  <a:lnTo>
                    <a:pt x="5635537" y="258645"/>
                  </a:lnTo>
                  <a:lnTo>
                    <a:pt x="5535995" y="236749"/>
                  </a:lnTo>
                  <a:lnTo>
                    <a:pt x="5436448" y="215545"/>
                  </a:lnTo>
                  <a:lnTo>
                    <a:pt x="5336896" y="195076"/>
                  </a:lnTo>
                  <a:lnTo>
                    <a:pt x="5237338" y="175383"/>
                  </a:lnTo>
                  <a:lnTo>
                    <a:pt x="5137775" y="156510"/>
                  </a:lnTo>
                  <a:lnTo>
                    <a:pt x="5038206" y="138497"/>
                  </a:lnTo>
                  <a:lnTo>
                    <a:pt x="4938630" y="121387"/>
                  </a:lnTo>
                  <a:lnTo>
                    <a:pt x="4839048" y="105222"/>
                  </a:lnTo>
                  <a:lnTo>
                    <a:pt x="4739459" y="90044"/>
                  </a:lnTo>
                  <a:lnTo>
                    <a:pt x="4689661" y="82838"/>
                  </a:lnTo>
                  <a:lnTo>
                    <a:pt x="4639862" y="75895"/>
                  </a:lnTo>
                  <a:lnTo>
                    <a:pt x="4590061" y="69219"/>
                  </a:lnTo>
                  <a:lnTo>
                    <a:pt x="4540258" y="62816"/>
                  </a:lnTo>
                  <a:lnTo>
                    <a:pt x="4490454" y="56691"/>
                  </a:lnTo>
                  <a:lnTo>
                    <a:pt x="4440647" y="50850"/>
                  </a:lnTo>
                  <a:lnTo>
                    <a:pt x="4390838" y="45297"/>
                  </a:lnTo>
                  <a:lnTo>
                    <a:pt x="4341027" y="40039"/>
                  </a:lnTo>
                  <a:lnTo>
                    <a:pt x="4291214" y="35079"/>
                  </a:lnTo>
                  <a:lnTo>
                    <a:pt x="4241399" y="30424"/>
                  </a:lnTo>
                  <a:lnTo>
                    <a:pt x="4191582" y="26079"/>
                  </a:lnTo>
                  <a:lnTo>
                    <a:pt x="4141762" y="22048"/>
                  </a:lnTo>
                  <a:lnTo>
                    <a:pt x="4091940" y="18338"/>
                  </a:lnTo>
                  <a:lnTo>
                    <a:pt x="4042116" y="14953"/>
                  </a:lnTo>
                  <a:lnTo>
                    <a:pt x="3992290" y="11899"/>
                  </a:lnTo>
                  <a:lnTo>
                    <a:pt x="3942461" y="9181"/>
                  </a:lnTo>
                  <a:lnTo>
                    <a:pt x="3892630" y="6803"/>
                  </a:lnTo>
                  <a:lnTo>
                    <a:pt x="3842797" y="4773"/>
                  </a:lnTo>
                  <a:lnTo>
                    <a:pt x="3792961" y="3094"/>
                  </a:lnTo>
                  <a:lnTo>
                    <a:pt x="3743122" y="1772"/>
                  </a:lnTo>
                  <a:lnTo>
                    <a:pt x="3693281" y="812"/>
                  </a:lnTo>
                  <a:lnTo>
                    <a:pt x="3643438" y="219"/>
                  </a:lnTo>
                  <a:lnTo>
                    <a:pt x="3593592" y="0"/>
                  </a:lnTo>
                  <a:close/>
                </a:path>
              </a:pathLst>
            </a:custGeom>
            <a:solidFill>
              <a:srgbClr val="D4F4FF"/>
            </a:solidFill>
          </p:spPr>
          <p:txBody>
            <a:bodyPr wrap="square" lIns="0" tIns="0" rIns="0" bIns="0" rtlCol="0"/>
            <a:lstStyle/>
            <a:p>
              <a:pPr defTabSz="1219170"/>
              <a:endParaRPr sz="2400">
                <a:solidFill>
                  <a:prstClr val="black"/>
                </a:solidFill>
                <a:latin typeface="Calibri"/>
              </a:endParaRPr>
            </a:p>
          </p:txBody>
        </p:sp>
        <p:sp>
          <p:nvSpPr>
            <p:cNvPr id="9" name="object 9"/>
            <p:cNvSpPr/>
            <p:nvPr/>
          </p:nvSpPr>
          <p:spPr>
            <a:xfrm>
              <a:off x="1406652" y="1702307"/>
              <a:ext cx="7178040" cy="789940"/>
            </a:xfrm>
            <a:custGeom>
              <a:avLst/>
              <a:gdLst/>
              <a:ahLst/>
              <a:cxnLst/>
              <a:rect l="l" t="t" r="r" b="b"/>
              <a:pathLst>
                <a:path w="7178040" h="789939">
                  <a:moveTo>
                    <a:pt x="0" y="651001"/>
                  </a:moveTo>
                  <a:lnTo>
                    <a:pt x="49942" y="637424"/>
                  </a:lnTo>
                  <a:lnTo>
                    <a:pt x="99885" y="623852"/>
                  </a:lnTo>
                  <a:lnTo>
                    <a:pt x="149828" y="610290"/>
                  </a:lnTo>
                  <a:lnTo>
                    <a:pt x="199770" y="596744"/>
                  </a:lnTo>
                  <a:lnTo>
                    <a:pt x="249712" y="583219"/>
                  </a:lnTo>
                  <a:lnTo>
                    <a:pt x="299655" y="569720"/>
                  </a:lnTo>
                  <a:lnTo>
                    <a:pt x="349597" y="556253"/>
                  </a:lnTo>
                  <a:lnTo>
                    <a:pt x="399538" y="542822"/>
                  </a:lnTo>
                  <a:lnTo>
                    <a:pt x="449480" y="529434"/>
                  </a:lnTo>
                  <a:lnTo>
                    <a:pt x="499421" y="516092"/>
                  </a:lnTo>
                  <a:lnTo>
                    <a:pt x="549362" y="502804"/>
                  </a:lnTo>
                  <a:lnTo>
                    <a:pt x="599302" y="489573"/>
                  </a:lnTo>
                  <a:lnTo>
                    <a:pt x="649242" y="476405"/>
                  </a:lnTo>
                  <a:lnTo>
                    <a:pt x="699181" y="463305"/>
                  </a:lnTo>
                  <a:lnTo>
                    <a:pt x="749120" y="450279"/>
                  </a:lnTo>
                  <a:lnTo>
                    <a:pt x="799058" y="437331"/>
                  </a:lnTo>
                  <a:lnTo>
                    <a:pt x="848996" y="424468"/>
                  </a:lnTo>
                  <a:lnTo>
                    <a:pt x="898933" y="411694"/>
                  </a:lnTo>
                  <a:lnTo>
                    <a:pt x="948870" y="399014"/>
                  </a:lnTo>
                  <a:lnTo>
                    <a:pt x="998806" y="386434"/>
                  </a:lnTo>
                  <a:lnTo>
                    <a:pt x="1048741" y="373959"/>
                  </a:lnTo>
                  <a:lnTo>
                    <a:pt x="1098675" y="361595"/>
                  </a:lnTo>
                  <a:lnTo>
                    <a:pt x="1148608" y="349346"/>
                  </a:lnTo>
                  <a:lnTo>
                    <a:pt x="1198541" y="337217"/>
                  </a:lnTo>
                  <a:lnTo>
                    <a:pt x="1248473" y="325215"/>
                  </a:lnTo>
                  <a:lnTo>
                    <a:pt x="1298403" y="313344"/>
                  </a:lnTo>
                  <a:lnTo>
                    <a:pt x="1348333" y="301610"/>
                  </a:lnTo>
                  <a:lnTo>
                    <a:pt x="1398262" y="290017"/>
                  </a:lnTo>
                  <a:lnTo>
                    <a:pt x="1448190" y="278571"/>
                  </a:lnTo>
                  <a:lnTo>
                    <a:pt x="1498117" y="267278"/>
                  </a:lnTo>
                  <a:lnTo>
                    <a:pt x="1548042" y="256142"/>
                  </a:lnTo>
                  <a:lnTo>
                    <a:pt x="1597967" y="245169"/>
                  </a:lnTo>
                  <a:lnTo>
                    <a:pt x="1647890" y="234364"/>
                  </a:lnTo>
                  <a:lnTo>
                    <a:pt x="1697812" y="223732"/>
                  </a:lnTo>
                  <a:lnTo>
                    <a:pt x="1747733" y="213279"/>
                  </a:lnTo>
                  <a:lnTo>
                    <a:pt x="1797653" y="203009"/>
                  </a:lnTo>
                  <a:lnTo>
                    <a:pt x="1847571" y="192929"/>
                  </a:lnTo>
                  <a:lnTo>
                    <a:pt x="1897488" y="183042"/>
                  </a:lnTo>
                  <a:lnTo>
                    <a:pt x="1947403" y="173356"/>
                  </a:lnTo>
                  <a:lnTo>
                    <a:pt x="1997318" y="163874"/>
                  </a:lnTo>
                  <a:lnTo>
                    <a:pt x="2047230" y="154602"/>
                  </a:lnTo>
                  <a:lnTo>
                    <a:pt x="2097141" y="145545"/>
                  </a:lnTo>
                  <a:lnTo>
                    <a:pt x="2147051" y="136709"/>
                  </a:lnTo>
                  <a:lnTo>
                    <a:pt x="2196959" y="128099"/>
                  </a:lnTo>
                  <a:lnTo>
                    <a:pt x="2246865" y="119720"/>
                  </a:lnTo>
                  <a:lnTo>
                    <a:pt x="2296770" y="111577"/>
                  </a:lnTo>
                  <a:lnTo>
                    <a:pt x="2346673" y="103676"/>
                  </a:lnTo>
                  <a:lnTo>
                    <a:pt x="2396574" y="96021"/>
                  </a:lnTo>
                  <a:lnTo>
                    <a:pt x="2446474" y="88618"/>
                  </a:lnTo>
                  <a:lnTo>
                    <a:pt x="2496371" y="81473"/>
                  </a:lnTo>
                  <a:lnTo>
                    <a:pt x="2546267" y="74590"/>
                  </a:lnTo>
                  <a:lnTo>
                    <a:pt x="2596161" y="67975"/>
                  </a:lnTo>
                  <a:lnTo>
                    <a:pt x="2646053" y="61634"/>
                  </a:lnTo>
                  <a:lnTo>
                    <a:pt x="2695944" y="55570"/>
                  </a:lnTo>
                  <a:lnTo>
                    <a:pt x="2745832" y="49790"/>
                  </a:lnTo>
                  <a:lnTo>
                    <a:pt x="2795718" y="44299"/>
                  </a:lnTo>
                  <a:lnTo>
                    <a:pt x="2845602" y="39101"/>
                  </a:lnTo>
                  <a:lnTo>
                    <a:pt x="2895484" y="34204"/>
                  </a:lnTo>
                  <a:lnTo>
                    <a:pt x="2945364" y="29610"/>
                  </a:lnTo>
                  <a:lnTo>
                    <a:pt x="2995242" y="25327"/>
                  </a:lnTo>
                  <a:lnTo>
                    <a:pt x="3045117" y="21358"/>
                  </a:lnTo>
                  <a:lnTo>
                    <a:pt x="3094990" y="17710"/>
                  </a:lnTo>
                  <a:lnTo>
                    <a:pt x="3144861" y="14387"/>
                  </a:lnTo>
                  <a:lnTo>
                    <a:pt x="3194730" y="11395"/>
                  </a:lnTo>
                  <a:lnTo>
                    <a:pt x="3244596" y="8740"/>
                  </a:lnTo>
                  <a:lnTo>
                    <a:pt x="3294460" y="6425"/>
                  </a:lnTo>
                  <a:lnTo>
                    <a:pt x="3344322" y="4457"/>
                  </a:lnTo>
                  <a:lnTo>
                    <a:pt x="3394181" y="2841"/>
                  </a:lnTo>
                  <a:lnTo>
                    <a:pt x="3444037" y="1582"/>
                  </a:lnTo>
                  <a:lnTo>
                    <a:pt x="3493891" y="685"/>
                  </a:lnTo>
                  <a:lnTo>
                    <a:pt x="3543743" y="156"/>
                  </a:lnTo>
                  <a:lnTo>
                    <a:pt x="3593592" y="0"/>
                  </a:lnTo>
                  <a:lnTo>
                    <a:pt x="3643438" y="219"/>
                  </a:lnTo>
                  <a:lnTo>
                    <a:pt x="3693281" y="812"/>
                  </a:lnTo>
                  <a:lnTo>
                    <a:pt x="3743122" y="1772"/>
                  </a:lnTo>
                  <a:lnTo>
                    <a:pt x="3792961" y="3094"/>
                  </a:lnTo>
                  <a:lnTo>
                    <a:pt x="3842797" y="4773"/>
                  </a:lnTo>
                  <a:lnTo>
                    <a:pt x="3892630" y="6803"/>
                  </a:lnTo>
                  <a:lnTo>
                    <a:pt x="3942461" y="9181"/>
                  </a:lnTo>
                  <a:lnTo>
                    <a:pt x="3992290" y="11899"/>
                  </a:lnTo>
                  <a:lnTo>
                    <a:pt x="4042116" y="14953"/>
                  </a:lnTo>
                  <a:lnTo>
                    <a:pt x="4091940" y="18338"/>
                  </a:lnTo>
                  <a:lnTo>
                    <a:pt x="4141762" y="22048"/>
                  </a:lnTo>
                  <a:lnTo>
                    <a:pt x="4191582" y="26079"/>
                  </a:lnTo>
                  <a:lnTo>
                    <a:pt x="4241399" y="30424"/>
                  </a:lnTo>
                  <a:lnTo>
                    <a:pt x="4291214" y="35079"/>
                  </a:lnTo>
                  <a:lnTo>
                    <a:pt x="4341027" y="40039"/>
                  </a:lnTo>
                  <a:lnTo>
                    <a:pt x="4390838" y="45297"/>
                  </a:lnTo>
                  <a:lnTo>
                    <a:pt x="4440647" y="50850"/>
                  </a:lnTo>
                  <a:lnTo>
                    <a:pt x="4490454" y="56691"/>
                  </a:lnTo>
                  <a:lnTo>
                    <a:pt x="4540258" y="62816"/>
                  </a:lnTo>
                  <a:lnTo>
                    <a:pt x="4590061" y="69219"/>
                  </a:lnTo>
                  <a:lnTo>
                    <a:pt x="4639862" y="75895"/>
                  </a:lnTo>
                  <a:lnTo>
                    <a:pt x="4689661" y="82838"/>
                  </a:lnTo>
                  <a:lnTo>
                    <a:pt x="4739459" y="90044"/>
                  </a:lnTo>
                  <a:lnTo>
                    <a:pt x="4789254" y="97507"/>
                  </a:lnTo>
                  <a:lnTo>
                    <a:pt x="4839048" y="105222"/>
                  </a:lnTo>
                  <a:lnTo>
                    <a:pt x="4888840" y="113184"/>
                  </a:lnTo>
                  <a:lnTo>
                    <a:pt x="4938630" y="121387"/>
                  </a:lnTo>
                  <a:lnTo>
                    <a:pt x="4988419" y="129827"/>
                  </a:lnTo>
                  <a:lnTo>
                    <a:pt x="5038206" y="138497"/>
                  </a:lnTo>
                  <a:lnTo>
                    <a:pt x="5087991" y="147393"/>
                  </a:lnTo>
                  <a:lnTo>
                    <a:pt x="5137775" y="156510"/>
                  </a:lnTo>
                  <a:lnTo>
                    <a:pt x="5187558" y="165842"/>
                  </a:lnTo>
                  <a:lnTo>
                    <a:pt x="5237338" y="175383"/>
                  </a:lnTo>
                  <a:lnTo>
                    <a:pt x="5287118" y="185130"/>
                  </a:lnTo>
                  <a:lnTo>
                    <a:pt x="5336896" y="195076"/>
                  </a:lnTo>
                  <a:lnTo>
                    <a:pt x="5386673" y="205216"/>
                  </a:lnTo>
                  <a:lnTo>
                    <a:pt x="5436448" y="215545"/>
                  </a:lnTo>
                  <a:lnTo>
                    <a:pt x="5486222" y="226057"/>
                  </a:lnTo>
                  <a:lnTo>
                    <a:pt x="5535995" y="236749"/>
                  </a:lnTo>
                  <a:lnTo>
                    <a:pt x="5585767" y="247613"/>
                  </a:lnTo>
                  <a:lnTo>
                    <a:pt x="5635537" y="258645"/>
                  </a:lnTo>
                  <a:lnTo>
                    <a:pt x="5685307" y="269840"/>
                  </a:lnTo>
                  <a:lnTo>
                    <a:pt x="5735075" y="281193"/>
                  </a:lnTo>
                  <a:lnTo>
                    <a:pt x="5784842" y="292698"/>
                  </a:lnTo>
                  <a:lnTo>
                    <a:pt x="5834608" y="304349"/>
                  </a:lnTo>
                  <a:lnTo>
                    <a:pt x="5884373" y="316143"/>
                  </a:lnTo>
                  <a:lnTo>
                    <a:pt x="5934138" y="328073"/>
                  </a:lnTo>
                  <a:lnTo>
                    <a:pt x="5983901" y="340134"/>
                  </a:lnTo>
                  <a:lnTo>
                    <a:pt x="6033663" y="352321"/>
                  </a:lnTo>
                  <a:lnTo>
                    <a:pt x="6083425" y="364629"/>
                  </a:lnTo>
                  <a:lnTo>
                    <a:pt x="6133186" y="377052"/>
                  </a:lnTo>
                  <a:lnTo>
                    <a:pt x="6182946" y="389585"/>
                  </a:lnTo>
                  <a:lnTo>
                    <a:pt x="6232705" y="402224"/>
                  </a:lnTo>
                  <a:lnTo>
                    <a:pt x="6282463" y="414962"/>
                  </a:lnTo>
                  <a:lnTo>
                    <a:pt x="6332221" y="427795"/>
                  </a:lnTo>
                  <a:lnTo>
                    <a:pt x="6381978" y="440717"/>
                  </a:lnTo>
                  <a:lnTo>
                    <a:pt x="6431735" y="453723"/>
                  </a:lnTo>
                  <a:lnTo>
                    <a:pt x="6481491" y="466807"/>
                  </a:lnTo>
                  <a:lnTo>
                    <a:pt x="6531247" y="479965"/>
                  </a:lnTo>
                  <a:lnTo>
                    <a:pt x="6581002" y="493192"/>
                  </a:lnTo>
                  <a:lnTo>
                    <a:pt x="6630757" y="506481"/>
                  </a:lnTo>
                  <a:lnTo>
                    <a:pt x="6680511" y="519828"/>
                  </a:lnTo>
                  <a:lnTo>
                    <a:pt x="6730265" y="533228"/>
                  </a:lnTo>
                  <a:lnTo>
                    <a:pt x="6780018" y="546674"/>
                  </a:lnTo>
                  <a:lnTo>
                    <a:pt x="6829772" y="560163"/>
                  </a:lnTo>
                  <a:lnTo>
                    <a:pt x="6879525" y="573689"/>
                  </a:lnTo>
                  <a:lnTo>
                    <a:pt x="6929277" y="587246"/>
                  </a:lnTo>
                  <a:lnTo>
                    <a:pt x="6979030" y="600829"/>
                  </a:lnTo>
                  <a:lnTo>
                    <a:pt x="7028783" y="614433"/>
                  </a:lnTo>
                  <a:lnTo>
                    <a:pt x="7078535" y="628053"/>
                  </a:lnTo>
                  <a:lnTo>
                    <a:pt x="7128287" y="641684"/>
                  </a:lnTo>
                  <a:lnTo>
                    <a:pt x="7178040" y="655319"/>
                  </a:lnTo>
                </a:path>
                <a:path w="7178040" h="789939">
                  <a:moveTo>
                    <a:pt x="0" y="785113"/>
                  </a:moveTo>
                  <a:lnTo>
                    <a:pt x="49942" y="771536"/>
                  </a:lnTo>
                  <a:lnTo>
                    <a:pt x="99885" y="757964"/>
                  </a:lnTo>
                  <a:lnTo>
                    <a:pt x="149828" y="744402"/>
                  </a:lnTo>
                  <a:lnTo>
                    <a:pt x="199770" y="730856"/>
                  </a:lnTo>
                  <a:lnTo>
                    <a:pt x="249712" y="717331"/>
                  </a:lnTo>
                  <a:lnTo>
                    <a:pt x="299655" y="703832"/>
                  </a:lnTo>
                  <a:lnTo>
                    <a:pt x="349597" y="690365"/>
                  </a:lnTo>
                  <a:lnTo>
                    <a:pt x="399538" y="676934"/>
                  </a:lnTo>
                  <a:lnTo>
                    <a:pt x="449480" y="663546"/>
                  </a:lnTo>
                  <a:lnTo>
                    <a:pt x="499421" y="650204"/>
                  </a:lnTo>
                  <a:lnTo>
                    <a:pt x="549362" y="636916"/>
                  </a:lnTo>
                  <a:lnTo>
                    <a:pt x="599302" y="623685"/>
                  </a:lnTo>
                  <a:lnTo>
                    <a:pt x="649242" y="610517"/>
                  </a:lnTo>
                  <a:lnTo>
                    <a:pt x="699181" y="597417"/>
                  </a:lnTo>
                  <a:lnTo>
                    <a:pt x="749120" y="584391"/>
                  </a:lnTo>
                  <a:lnTo>
                    <a:pt x="799058" y="571443"/>
                  </a:lnTo>
                  <a:lnTo>
                    <a:pt x="848996" y="558580"/>
                  </a:lnTo>
                  <a:lnTo>
                    <a:pt x="898933" y="545806"/>
                  </a:lnTo>
                  <a:lnTo>
                    <a:pt x="948870" y="533126"/>
                  </a:lnTo>
                  <a:lnTo>
                    <a:pt x="998806" y="520546"/>
                  </a:lnTo>
                  <a:lnTo>
                    <a:pt x="1048741" y="508071"/>
                  </a:lnTo>
                  <a:lnTo>
                    <a:pt x="1098675" y="495707"/>
                  </a:lnTo>
                  <a:lnTo>
                    <a:pt x="1148608" y="483458"/>
                  </a:lnTo>
                  <a:lnTo>
                    <a:pt x="1198541" y="471329"/>
                  </a:lnTo>
                  <a:lnTo>
                    <a:pt x="1248473" y="459327"/>
                  </a:lnTo>
                  <a:lnTo>
                    <a:pt x="1298403" y="447456"/>
                  </a:lnTo>
                  <a:lnTo>
                    <a:pt x="1348333" y="435722"/>
                  </a:lnTo>
                  <a:lnTo>
                    <a:pt x="1398262" y="424129"/>
                  </a:lnTo>
                  <a:lnTo>
                    <a:pt x="1448190" y="412683"/>
                  </a:lnTo>
                  <a:lnTo>
                    <a:pt x="1498117" y="401390"/>
                  </a:lnTo>
                  <a:lnTo>
                    <a:pt x="1548042" y="390254"/>
                  </a:lnTo>
                  <a:lnTo>
                    <a:pt x="1597967" y="379281"/>
                  </a:lnTo>
                  <a:lnTo>
                    <a:pt x="1647890" y="368476"/>
                  </a:lnTo>
                  <a:lnTo>
                    <a:pt x="1697812" y="357844"/>
                  </a:lnTo>
                  <a:lnTo>
                    <a:pt x="1747733" y="347391"/>
                  </a:lnTo>
                  <a:lnTo>
                    <a:pt x="1797653" y="337121"/>
                  </a:lnTo>
                  <a:lnTo>
                    <a:pt x="1847571" y="327041"/>
                  </a:lnTo>
                  <a:lnTo>
                    <a:pt x="1897488" y="317154"/>
                  </a:lnTo>
                  <a:lnTo>
                    <a:pt x="1947403" y="307468"/>
                  </a:lnTo>
                  <a:lnTo>
                    <a:pt x="1997318" y="297986"/>
                  </a:lnTo>
                  <a:lnTo>
                    <a:pt x="2047230" y="288714"/>
                  </a:lnTo>
                  <a:lnTo>
                    <a:pt x="2097141" y="279657"/>
                  </a:lnTo>
                  <a:lnTo>
                    <a:pt x="2147051" y="270821"/>
                  </a:lnTo>
                  <a:lnTo>
                    <a:pt x="2196959" y="262211"/>
                  </a:lnTo>
                  <a:lnTo>
                    <a:pt x="2246865" y="253832"/>
                  </a:lnTo>
                  <a:lnTo>
                    <a:pt x="2296770" y="245689"/>
                  </a:lnTo>
                  <a:lnTo>
                    <a:pt x="2346673" y="237788"/>
                  </a:lnTo>
                  <a:lnTo>
                    <a:pt x="2396574" y="230133"/>
                  </a:lnTo>
                  <a:lnTo>
                    <a:pt x="2446474" y="222730"/>
                  </a:lnTo>
                  <a:lnTo>
                    <a:pt x="2496371" y="215585"/>
                  </a:lnTo>
                  <a:lnTo>
                    <a:pt x="2546267" y="208702"/>
                  </a:lnTo>
                  <a:lnTo>
                    <a:pt x="2596161" y="202087"/>
                  </a:lnTo>
                  <a:lnTo>
                    <a:pt x="2646053" y="195746"/>
                  </a:lnTo>
                  <a:lnTo>
                    <a:pt x="2695944" y="189682"/>
                  </a:lnTo>
                  <a:lnTo>
                    <a:pt x="2745832" y="183902"/>
                  </a:lnTo>
                  <a:lnTo>
                    <a:pt x="2795718" y="178411"/>
                  </a:lnTo>
                  <a:lnTo>
                    <a:pt x="2845602" y="173213"/>
                  </a:lnTo>
                  <a:lnTo>
                    <a:pt x="2895484" y="168316"/>
                  </a:lnTo>
                  <a:lnTo>
                    <a:pt x="2945364" y="163722"/>
                  </a:lnTo>
                  <a:lnTo>
                    <a:pt x="2995242" y="159439"/>
                  </a:lnTo>
                  <a:lnTo>
                    <a:pt x="3045117" y="155470"/>
                  </a:lnTo>
                  <a:lnTo>
                    <a:pt x="3094990" y="151822"/>
                  </a:lnTo>
                  <a:lnTo>
                    <a:pt x="3144861" y="148499"/>
                  </a:lnTo>
                  <a:lnTo>
                    <a:pt x="3194730" y="145507"/>
                  </a:lnTo>
                  <a:lnTo>
                    <a:pt x="3244596" y="142852"/>
                  </a:lnTo>
                  <a:lnTo>
                    <a:pt x="3294460" y="140537"/>
                  </a:lnTo>
                  <a:lnTo>
                    <a:pt x="3344322" y="138569"/>
                  </a:lnTo>
                  <a:lnTo>
                    <a:pt x="3394181" y="136953"/>
                  </a:lnTo>
                  <a:lnTo>
                    <a:pt x="3444037" y="135694"/>
                  </a:lnTo>
                  <a:lnTo>
                    <a:pt x="3493891" y="134797"/>
                  </a:lnTo>
                  <a:lnTo>
                    <a:pt x="3543743" y="134268"/>
                  </a:lnTo>
                  <a:lnTo>
                    <a:pt x="3593592" y="134112"/>
                  </a:lnTo>
                  <a:lnTo>
                    <a:pt x="3643438" y="134331"/>
                  </a:lnTo>
                  <a:lnTo>
                    <a:pt x="3693281" y="134924"/>
                  </a:lnTo>
                  <a:lnTo>
                    <a:pt x="3743122" y="135884"/>
                  </a:lnTo>
                  <a:lnTo>
                    <a:pt x="3792961" y="137206"/>
                  </a:lnTo>
                  <a:lnTo>
                    <a:pt x="3842797" y="138885"/>
                  </a:lnTo>
                  <a:lnTo>
                    <a:pt x="3892630" y="140915"/>
                  </a:lnTo>
                  <a:lnTo>
                    <a:pt x="3942461" y="143293"/>
                  </a:lnTo>
                  <a:lnTo>
                    <a:pt x="3992290" y="146011"/>
                  </a:lnTo>
                  <a:lnTo>
                    <a:pt x="4042116" y="149065"/>
                  </a:lnTo>
                  <a:lnTo>
                    <a:pt x="4091940" y="152450"/>
                  </a:lnTo>
                  <a:lnTo>
                    <a:pt x="4141762" y="156160"/>
                  </a:lnTo>
                  <a:lnTo>
                    <a:pt x="4191582" y="160191"/>
                  </a:lnTo>
                  <a:lnTo>
                    <a:pt x="4241399" y="164536"/>
                  </a:lnTo>
                  <a:lnTo>
                    <a:pt x="4291214" y="169191"/>
                  </a:lnTo>
                  <a:lnTo>
                    <a:pt x="4341027" y="174151"/>
                  </a:lnTo>
                  <a:lnTo>
                    <a:pt x="4390838" y="179409"/>
                  </a:lnTo>
                  <a:lnTo>
                    <a:pt x="4440647" y="184962"/>
                  </a:lnTo>
                  <a:lnTo>
                    <a:pt x="4490454" y="190803"/>
                  </a:lnTo>
                  <a:lnTo>
                    <a:pt x="4540258" y="196928"/>
                  </a:lnTo>
                  <a:lnTo>
                    <a:pt x="4590061" y="203331"/>
                  </a:lnTo>
                  <a:lnTo>
                    <a:pt x="4639862" y="210007"/>
                  </a:lnTo>
                  <a:lnTo>
                    <a:pt x="4689661" y="216950"/>
                  </a:lnTo>
                  <a:lnTo>
                    <a:pt x="4739459" y="224156"/>
                  </a:lnTo>
                  <a:lnTo>
                    <a:pt x="4789254" y="231619"/>
                  </a:lnTo>
                  <a:lnTo>
                    <a:pt x="4839048" y="239334"/>
                  </a:lnTo>
                  <a:lnTo>
                    <a:pt x="4888840" y="247296"/>
                  </a:lnTo>
                  <a:lnTo>
                    <a:pt x="4938630" y="255499"/>
                  </a:lnTo>
                  <a:lnTo>
                    <a:pt x="4988419" y="263939"/>
                  </a:lnTo>
                  <a:lnTo>
                    <a:pt x="5038206" y="272609"/>
                  </a:lnTo>
                  <a:lnTo>
                    <a:pt x="5087991" y="281505"/>
                  </a:lnTo>
                  <a:lnTo>
                    <a:pt x="5137775" y="290622"/>
                  </a:lnTo>
                  <a:lnTo>
                    <a:pt x="5187558" y="299954"/>
                  </a:lnTo>
                  <a:lnTo>
                    <a:pt x="5237338" y="309495"/>
                  </a:lnTo>
                  <a:lnTo>
                    <a:pt x="5287118" y="319242"/>
                  </a:lnTo>
                  <a:lnTo>
                    <a:pt x="5336896" y="329188"/>
                  </a:lnTo>
                  <a:lnTo>
                    <a:pt x="5386673" y="339328"/>
                  </a:lnTo>
                  <a:lnTo>
                    <a:pt x="5436448" y="349657"/>
                  </a:lnTo>
                  <a:lnTo>
                    <a:pt x="5486222" y="360169"/>
                  </a:lnTo>
                  <a:lnTo>
                    <a:pt x="5535995" y="370861"/>
                  </a:lnTo>
                  <a:lnTo>
                    <a:pt x="5585767" y="381725"/>
                  </a:lnTo>
                  <a:lnTo>
                    <a:pt x="5635537" y="392757"/>
                  </a:lnTo>
                  <a:lnTo>
                    <a:pt x="5685307" y="403952"/>
                  </a:lnTo>
                  <a:lnTo>
                    <a:pt x="5735075" y="415305"/>
                  </a:lnTo>
                  <a:lnTo>
                    <a:pt x="5784842" y="426810"/>
                  </a:lnTo>
                  <a:lnTo>
                    <a:pt x="5834608" y="438461"/>
                  </a:lnTo>
                  <a:lnTo>
                    <a:pt x="5884373" y="450255"/>
                  </a:lnTo>
                  <a:lnTo>
                    <a:pt x="5934138" y="462185"/>
                  </a:lnTo>
                  <a:lnTo>
                    <a:pt x="5983901" y="474246"/>
                  </a:lnTo>
                  <a:lnTo>
                    <a:pt x="6033663" y="486433"/>
                  </a:lnTo>
                  <a:lnTo>
                    <a:pt x="6083425" y="498741"/>
                  </a:lnTo>
                  <a:lnTo>
                    <a:pt x="6133186" y="511164"/>
                  </a:lnTo>
                  <a:lnTo>
                    <a:pt x="6182946" y="523697"/>
                  </a:lnTo>
                  <a:lnTo>
                    <a:pt x="6232705" y="536336"/>
                  </a:lnTo>
                  <a:lnTo>
                    <a:pt x="6282463" y="549074"/>
                  </a:lnTo>
                  <a:lnTo>
                    <a:pt x="6332221" y="561907"/>
                  </a:lnTo>
                  <a:lnTo>
                    <a:pt x="6381978" y="574829"/>
                  </a:lnTo>
                  <a:lnTo>
                    <a:pt x="6431735" y="587835"/>
                  </a:lnTo>
                  <a:lnTo>
                    <a:pt x="6481491" y="600919"/>
                  </a:lnTo>
                  <a:lnTo>
                    <a:pt x="6531247" y="614077"/>
                  </a:lnTo>
                  <a:lnTo>
                    <a:pt x="6581002" y="627304"/>
                  </a:lnTo>
                  <a:lnTo>
                    <a:pt x="6630757" y="640593"/>
                  </a:lnTo>
                  <a:lnTo>
                    <a:pt x="6680511" y="653940"/>
                  </a:lnTo>
                  <a:lnTo>
                    <a:pt x="6730265" y="667340"/>
                  </a:lnTo>
                  <a:lnTo>
                    <a:pt x="6780018" y="680786"/>
                  </a:lnTo>
                  <a:lnTo>
                    <a:pt x="6829772" y="694275"/>
                  </a:lnTo>
                  <a:lnTo>
                    <a:pt x="6879525" y="707801"/>
                  </a:lnTo>
                  <a:lnTo>
                    <a:pt x="6929277" y="721358"/>
                  </a:lnTo>
                  <a:lnTo>
                    <a:pt x="6979030" y="734941"/>
                  </a:lnTo>
                  <a:lnTo>
                    <a:pt x="7028783" y="748545"/>
                  </a:lnTo>
                  <a:lnTo>
                    <a:pt x="7078535" y="762165"/>
                  </a:lnTo>
                  <a:lnTo>
                    <a:pt x="7128287" y="775796"/>
                  </a:lnTo>
                  <a:lnTo>
                    <a:pt x="7178040" y="789431"/>
                  </a:lnTo>
                </a:path>
              </a:pathLst>
            </a:custGeom>
            <a:ln w="76200">
              <a:solidFill>
                <a:srgbClr val="2CC7FF"/>
              </a:solidFill>
            </a:ln>
          </p:spPr>
          <p:txBody>
            <a:bodyPr wrap="square" lIns="0" tIns="0" rIns="0" bIns="0" rtlCol="0"/>
            <a:lstStyle/>
            <a:p>
              <a:pPr defTabSz="1219170"/>
              <a:endParaRPr sz="2400">
                <a:solidFill>
                  <a:prstClr val="black"/>
                </a:solidFill>
                <a:latin typeface="Calibri"/>
              </a:endParaRPr>
            </a:p>
          </p:txBody>
        </p:sp>
        <p:sp>
          <p:nvSpPr>
            <p:cNvPr id="10" name="object 10"/>
            <p:cNvSpPr/>
            <p:nvPr/>
          </p:nvSpPr>
          <p:spPr>
            <a:xfrm>
              <a:off x="1702308" y="1962911"/>
              <a:ext cx="780415" cy="571500"/>
            </a:xfrm>
            <a:custGeom>
              <a:avLst/>
              <a:gdLst/>
              <a:ahLst/>
              <a:cxnLst/>
              <a:rect l="l" t="t" r="r" b="b"/>
              <a:pathLst>
                <a:path w="780414" h="571500">
                  <a:moveTo>
                    <a:pt x="605917" y="0"/>
                  </a:moveTo>
                  <a:lnTo>
                    <a:pt x="174371" y="0"/>
                  </a:lnTo>
                  <a:lnTo>
                    <a:pt x="128028" y="6231"/>
                  </a:lnTo>
                  <a:lnTo>
                    <a:pt x="86378" y="23814"/>
                  </a:lnTo>
                  <a:lnTo>
                    <a:pt x="51085" y="51085"/>
                  </a:lnTo>
                  <a:lnTo>
                    <a:pt x="23814" y="86378"/>
                  </a:lnTo>
                  <a:lnTo>
                    <a:pt x="6231" y="128028"/>
                  </a:lnTo>
                  <a:lnTo>
                    <a:pt x="0" y="174370"/>
                  </a:lnTo>
                  <a:lnTo>
                    <a:pt x="0" y="397129"/>
                  </a:lnTo>
                  <a:lnTo>
                    <a:pt x="6231" y="443471"/>
                  </a:lnTo>
                  <a:lnTo>
                    <a:pt x="23814" y="485121"/>
                  </a:lnTo>
                  <a:lnTo>
                    <a:pt x="51085" y="520414"/>
                  </a:lnTo>
                  <a:lnTo>
                    <a:pt x="86378" y="547685"/>
                  </a:lnTo>
                  <a:lnTo>
                    <a:pt x="128028" y="565268"/>
                  </a:lnTo>
                  <a:lnTo>
                    <a:pt x="174371" y="571500"/>
                  </a:lnTo>
                  <a:lnTo>
                    <a:pt x="605917" y="571500"/>
                  </a:lnTo>
                  <a:lnTo>
                    <a:pt x="652259" y="565268"/>
                  </a:lnTo>
                  <a:lnTo>
                    <a:pt x="693909" y="547685"/>
                  </a:lnTo>
                  <a:lnTo>
                    <a:pt x="729202" y="520414"/>
                  </a:lnTo>
                  <a:lnTo>
                    <a:pt x="756473" y="485121"/>
                  </a:lnTo>
                  <a:lnTo>
                    <a:pt x="774056" y="443471"/>
                  </a:lnTo>
                  <a:lnTo>
                    <a:pt x="780288" y="397129"/>
                  </a:lnTo>
                  <a:lnTo>
                    <a:pt x="780288" y="174370"/>
                  </a:lnTo>
                  <a:lnTo>
                    <a:pt x="774056" y="128028"/>
                  </a:lnTo>
                  <a:lnTo>
                    <a:pt x="756473" y="86378"/>
                  </a:lnTo>
                  <a:lnTo>
                    <a:pt x="729202" y="51085"/>
                  </a:lnTo>
                  <a:lnTo>
                    <a:pt x="693909" y="23814"/>
                  </a:lnTo>
                  <a:lnTo>
                    <a:pt x="652259" y="6231"/>
                  </a:lnTo>
                  <a:lnTo>
                    <a:pt x="605917" y="0"/>
                  </a:lnTo>
                  <a:close/>
                </a:path>
              </a:pathLst>
            </a:custGeom>
            <a:solidFill>
              <a:srgbClr val="0E2C9B"/>
            </a:solidFill>
          </p:spPr>
          <p:txBody>
            <a:bodyPr wrap="square" lIns="0" tIns="0" rIns="0" bIns="0" rtlCol="0"/>
            <a:lstStyle/>
            <a:p>
              <a:pPr defTabSz="1219170"/>
              <a:endParaRPr sz="2400">
                <a:solidFill>
                  <a:prstClr val="black"/>
                </a:solidFill>
                <a:latin typeface="Calibri"/>
              </a:endParaRPr>
            </a:p>
          </p:txBody>
        </p:sp>
      </p:grpSp>
      <p:sp>
        <p:nvSpPr>
          <p:cNvPr id="11" name="object 11"/>
          <p:cNvSpPr txBox="1"/>
          <p:nvPr/>
        </p:nvSpPr>
        <p:spPr>
          <a:xfrm>
            <a:off x="2586059" y="2828714"/>
            <a:ext cx="406400" cy="294953"/>
          </a:xfrm>
          <a:prstGeom prst="rect">
            <a:avLst/>
          </a:prstGeom>
        </p:spPr>
        <p:txBody>
          <a:bodyPr vert="horz" wrap="square" lIns="0" tIns="17780" rIns="0" bIns="0" rtlCol="0">
            <a:spAutoFit/>
          </a:bodyPr>
          <a:lstStyle/>
          <a:p>
            <a:pPr marL="16933" defTabSz="1219170">
              <a:spcBef>
                <a:spcPts val="140"/>
              </a:spcBef>
            </a:pPr>
            <a:r>
              <a:rPr b="1" dirty="0">
                <a:solidFill>
                  <a:srgbClr val="FFFFFF"/>
                </a:solidFill>
                <a:latin typeface="Calibri"/>
                <a:cs typeface="Calibri"/>
              </a:rPr>
              <a:t>F</a:t>
            </a:r>
            <a:r>
              <a:rPr b="1" spc="7" dirty="0">
                <a:solidFill>
                  <a:srgbClr val="FFFFFF"/>
                </a:solidFill>
                <a:latin typeface="Calibri"/>
                <a:cs typeface="Calibri"/>
              </a:rPr>
              <a:t>R</a:t>
            </a:r>
            <a:r>
              <a:rPr b="1" dirty="0">
                <a:solidFill>
                  <a:srgbClr val="FFFFFF"/>
                </a:solidFill>
                <a:latin typeface="Calibri"/>
                <a:cs typeface="Calibri"/>
              </a:rPr>
              <a:t>α</a:t>
            </a:r>
            <a:endParaRPr>
              <a:solidFill>
                <a:prstClr val="black"/>
              </a:solidFill>
              <a:latin typeface="Calibri"/>
              <a:cs typeface="Calibri"/>
            </a:endParaRPr>
          </a:p>
        </p:txBody>
      </p:sp>
      <p:sp>
        <p:nvSpPr>
          <p:cNvPr id="12" name="object 12"/>
          <p:cNvSpPr/>
          <p:nvPr/>
        </p:nvSpPr>
        <p:spPr>
          <a:xfrm>
            <a:off x="3417823" y="2357119"/>
            <a:ext cx="1038860" cy="762000"/>
          </a:xfrm>
          <a:custGeom>
            <a:avLst/>
            <a:gdLst/>
            <a:ahLst/>
            <a:cxnLst/>
            <a:rect l="l" t="t" r="r" b="b"/>
            <a:pathLst>
              <a:path w="779145" h="571500">
                <a:moveTo>
                  <a:pt x="604393" y="0"/>
                </a:moveTo>
                <a:lnTo>
                  <a:pt x="174370" y="0"/>
                </a:lnTo>
                <a:lnTo>
                  <a:pt x="128028" y="6231"/>
                </a:lnTo>
                <a:lnTo>
                  <a:pt x="86378" y="23814"/>
                </a:lnTo>
                <a:lnTo>
                  <a:pt x="51085" y="51085"/>
                </a:lnTo>
                <a:lnTo>
                  <a:pt x="23814" y="86378"/>
                </a:lnTo>
                <a:lnTo>
                  <a:pt x="6231" y="128028"/>
                </a:lnTo>
                <a:lnTo>
                  <a:pt x="0" y="174371"/>
                </a:lnTo>
                <a:lnTo>
                  <a:pt x="0" y="397129"/>
                </a:lnTo>
                <a:lnTo>
                  <a:pt x="6231" y="443471"/>
                </a:lnTo>
                <a:lnTo>
                  <a:pt x="23814" y="485121"/>
                </a:lnTo>
                <a:lnTo>
                  <a:pt x="51085" y="520414"/>
                </a:lnTo>
                <a:lnTo>
                  <a:pt x="86378" y="547685"/>
                </a:lnTo>
                <a:lnTo>
                  <a:pt x="128028" y="565268"/>
                </a:lnTo>
                <a:lnTo>
                  <a:pt x="174370" y="571500"/>
                </a:lnTo>
                <a:lnTo>
                  <a:pt x="604393" y="571500"/>
                </a:lnTo>
                <a:lnTo>
                  <a:pt x="650735" y="565268"/>
                </a:lnTo>
                <a:lnTo>
                  <a:pt x="692385" y="547685"/>
                </a:lnTo>
                <a:lnTo>
                  <a:pt x="727678" y="520414"/>
                </a:lnTo>
                <a:lnTo>
                  <a:pt x="754949" y="485121"/>
                </a:lnTo>
                <a:lnTo>
                  <a:pt x="772532" y="443471"/>
                </a:lnTo>
                <a:lnTo>
                  <a:pt x="778764" y="397129"/>
                </a:lnTo>
                <a:lnTo>
                  <a:pt x="778764" y="174371"/>
                </a:lnTo>
                <a:lnTo>
                  <a:pt x="772532" y="128028"/>
                </a:lnTo>
                <a:lnTo>
                  <a:pt x="754949" y="86378"/>
                </a:lnTo>
                <a:lnTo>
                  <a:pt x="727678" y="51085"/>
                </a:lnTo>
                <a:lnTo>
                  <a:pt x="692385" y="23814"/>
                </a:lnTo>
                <a:lnTo>
                  <a:pt x="650735" y="6231"/>
                </a:lnTo>
                <a:lnTo>
                  <a:pt x="604393" y="0"/>
                </a:lnTo>
                <a:close/>
              </a:path>
            </a:pathLst>
          </a:custGeom>
          <a:solidFill>
            <a:srgbClr val="8F5DFF"/>
          </a:solidFill>
        </p:spPr>
        <p:txBody>
          <a:bodyPr wrap="square" lIns="0" tIns="0" rIns="0" bIns="0" rtlCol="0"/>
          <a:lstStyle/>
          <a:p>
            <a:pPr defTabSz="1219170"/>
            <a:endParaRPr sz="2400">
              <a:solidFill>
                <a:prstClr val="black"/>
              </a:solidFill>
              <a:latin typeface="Calibri"/>
            </a:endParaRPr>
          </a:p>
        </p:txBody>
      </p:sp>
      <p:sp>
        <p:nvSpPr>
          <p:cNvPr id="13" name="object 13"/>
          <p:cNvSpPr txBox="1"/>
          <p:nvPr/>
        </p:nvSpPr>
        <p:spPr>
          <a:xfrm>
            <a:off x="3656585" y="2568618"/>
            <a:ext cx="561340" cy="294953"/>
          </a:xfrm>
          <a:prstGeom prst="rect">
            <a:avLst/>
          </a:prstGeom>
        </p:spPr>
        <p:txBody>
          <a:bodyPr vert="horz" wrap="square" lIns="0" tIns="17780" rIns="0" bIns="0" rtlCol="0">
            <a:spAutoFit/>
          </a:bodyPr>
          <a:lstStyle/>
          <a:p>
            <a:pPr marL="16933" defTabSz="1219170">
              <a:spcBef>
                <a:spcPts val="140"/>
              </a:spcBef>
            </a:pPr>
            <a:r>
              <a:rPr b="1" spc="-7" dirty="0">
                <a:solidFill>
                  <a:srgbClr val="FFFFFF"/>
                </a:solidFill>
                <a:latin typeface="Calibri"/>
                <a:cs typeface="Calibri"/>
              </a:rPr>
              <a:t>CDH6</a:t>
            </a:r>
            <a:endParaRPr>
              <a:solidFill>
                <a:prstClr val="black"/>
              </a:solidFill>
              <a:latin typeface="Calibri"/>
              <a:cs typeface="Calibri"/>
            </a:endParaRPr>
          </a:p>
        </p:txBody>
      </p:sp>
      <p:sp>
        <p:nvSpPr>
          <p:cNvPr id="14" name="object 14"/>
          <p:cNvSpPr/>
          <p:nvPr/>
        </p:nvSpPr>
        <p:spPr>
          <a:xfrm>
            <a:off x="4565905" y="2097023"/>
            <a:ext cx="1038860" cy="762000"/>
          </a:xfrm>
          <a:custGeom>
            <a:avLst/>
            <a:gdLst/>
            <a:ahLst/>
            <a:cxnLst/>
            <a:rect l="l" t="t" r="r" b="b"/>
            <a:pathLst>
              <a:path w="779145" h="571500">
                <a:moveTo>
                  <a:pt x="604393" y="0"/>
                </a:moveTo>
                <a:lnTo>
                  <a:pt x="174371" y="0"/>
                </a:lnTo>
                <a:lnTo>
                  <a:pt x="128028" y="6231"/>
                </a:lnTo>
                <a:lnTo>
                  <a:pt x="86378" y="23814"/>
                </a:lnTo>
                <a:lnTo>
                  <a:pt x="51085" y="51085"/>
                </a:lnTo>
                <a:lnTo>
                  <a:pt x="23814" y="86378"/>
                </a:lnTo>
                <a:lnTo>
                  <a:pt x="6231" y="128028"/>
                </a:lnTo>
                <a:lnTo>
                  <a:pt x="0" y="174371"/>
                </a:lnTo>
                <a:lnTo>
                  <a:pt x="0" y="397129"/>
                </a:lnTo>
                <a:lnTo>
                  <a:pt x="6231" y="443471"/>
                </a:lnTo>
                <a:lnTo>
                  <a:pt x="23814" y="485121"/>
                </a:lnTo>
                <a:lnTo>
                  <a:pt x="51085" y="520414"/>
                </a:lnTo>
                <a:lnTo>
                  <a:pt x="86378" y="547685"/>
                </a:lnTo>
                <a:lnTo>
                  <a:pt x="128028" y="565268"/>
                </a:lnTo>
                <a:lnTo>
                  <a:pt x="174371" y="571500"/>
                </a:lnTo>
                <a:lnTo>
                  <a:pt x="604393" y="571500"/>
                </a:lnTo>
                <a:lnTo>
                  <a:pt x="650735" y="565268"/>
                </a:lnTo>
                <a:lnTo>
                  <a:pt x="692385" y="547685"/>
                </a:lnTo>
                <a:lnTo>
                  <a:pt x="727678" y="520414"/>
                </a:lnTo>
                <a:lnTo>
                  <a:pt x="754949" y="485121"/>
                </a:lnTo>
                <a:lnTo>
                  <a:pt x="772532" y="443471"/>
                </a:lnTo>
                <a:lnTo>
                  <a:pt x="778763" y="397129"/>
                </a:lnTo>
                <a:lnTo>
                  <a:pt x="778763" y="174371"/>
                </a:lnTo>
                <a:lnTo>
                  <a:pt x="772532" y="128028"/>
                </a:lnTo>
                <a:lnTo>
                  <a:pt x="754949" y="86378"/>
                </a:lnTo>
                <a:lnTo>
                  <a:pt x="727678" y="51085"/>
                </a:lnTo>
                <a:lnTo>
                  <a:pt x="692385" y="23814"/>
                </a:lnTo>
                <a:lnTo>
                  <a:pt x="650735" y="6231"/>
                </a:lnTo>
                <a:lnTo>
                  <a:pt x="604393" y="0"/>
                </a:lnTo>
                <a:close/>
              </a:path>
            </a:pathLst>
          </a:custGeom>
          <a:solidFill>
            <a:srgbClr val="D02887"/>
          </a:solidFill>
        </p:spPr>
        <p:txBody>
          <a:bodyPr wrap="square" lIns="0" tIns="0" rIns="0" bIns="0" rtlCol="0"/>
          <a:lstStyle/>
          <a:p>
            <a:pPr defTabSz="1219170"/>
            <a:endParaRPr sz="2400">
              <a:solidFill>
                <a:prstClr val="black"/>
              </a:solidFill>
              <a:latin typeface="Calibri"/>
            </a:endParaRPr>
          </a:p>
        </p:txBody>
      </p:sp>
      <p:sp>
        <p:nvSpPr>
          <p:cNvPr id="15" name="object 15"/>
          <p:cNvSpPr txBox="1"/>
          <p:nvPr/>
        </p:nvSpPr>
        <p:spPr>
          <a:xfrm>
            <a:off x="4781804" y="2308014"/>
            <a:ext cx="607907" cy="294953"/>
          </a:xfrm>
          <a:prstGeom prst="rect">
            <a:avLst/>
          </a:prstGeom>
        </p:spPr>
        <p:txBody>
          <a:bodyPr vert="horz" wrap="square" lIns="0" tIns="17780" rIns="0" bIns="0" rtlCol="0">
            <a:spAutoFit/>
          </a:bodyPr>
          <a:lstStyle/>
          <a:p>
            <a:pPr marL="16933" defTabSz="1219170">
              <a:spcBef>
                <a:spcPts val="140"/>
              </a:spcBef>
            </a:pPr>
            <a:r>
              <a:rPr b="1" dirty="0">
                <a:solidFill>
                  <a:srgbClr val="FFFFFF"/>
                </a:solidFill>
                <a:latin typeface="Calibri"/>
                <a:cs typeface="Calibri"/>
              </a:rPr>
              <a:t>H</a:t>
            </a:r>
            <a:r>
              <a:rPr b="1" spc="-13" dirty="0">
                <a:solidFill>
                  <a:srgbClr val="FFFFFF"/>
                </a:solidFill>
                <a:latin typeface="Calibri"/>
                <a:cs typeface="Calibri"/>
              </a:rPr>
              <a:t>E</a:t>
            </a:r>
            <a:r>
              <a:rPr b="1" dirty="0">
                <a:solidFill>
                  <a:srgbClr val="FFFFFF"/>
                </a:solidFill>
                <a:latin typeface="Calibri"/>
                <a:cs typeface="Calibri"/>
              </a:rPr>
              <a:t>R-2</a:t>
            </a:r>
            <a:endParaRPr>
              <a:solidFill>
                <a:prstClr val="black"/>
              </a:solidFill>
              <a:latin typeface="Calibri"/>
              <a:cs typeface="Calibri"/>
            </a:endParaRPr>
          </a:p>
        </p:txBody>
      </p:sp>
      <p:sp>
        <p:nvSpPr>
          <p:cNvPr id="16" name="object 16"/>
          <p:cNvSpPr/>
          <p:nvPr/>
        </p:nvSpPr>
        <p:spPr>
          <a:xfrm>
            <a:off x="5711953" y="1838959"/>
            <a:ext cx="1040553" cy="758613"/>
          </a:xfrm>
          <a:custGeom>
            <a:avLst/>
            <a:gdLst/>
            <a:ahLst/>
            <a:cxnLst/>
            <a:rect l="l" t="t" r="r" b="b"/>
            <a:pathLst>
              <a:path w="780414" h="568960">
                <a:moveTo>
                  <a:pt x="606806" y="0"/>
                </a:moveTo>
                <a:lnTo>
                  <a:pt x="173482" y="0"/>
                </a:lnTo>
                <a:lnTo>
                  <a:pt x="127338" y="6191"/>
                </a:lnTo>
                <a:lnTo>
                  <a:pt x="85889" y="23669"/>
                </a:lnTo>
                <a:lnTo>
                  <a:pt x="50784" y="50784"/>
                </a:lnTo>
                <a:lnTo>
                  <a:pt x="23669" y="85889"/>
                </a:lnTo>
                <a:lnTo>
                  <a:pt x="6191" y="127338"/>
                </a:lnTo>
                <a:lnTo>
                  <a:pt x="0" y="173481"/>
                </a:lnTo>
                <a:lnTo>
                  <a:pt x="0" y="394969"/>
                </a:lnTo>
                <a:lnTo>
                  <a:pt x="6191" y="441113"/>
                </a:lnTo>
                <a:lnTo>
                  <a:pt x="23669" y="482562"/>
                </a:lnTo>
                <a:lnTo>
                  <a:pt x="50784" y="517667"/>
                </a:lnTo>
                <a:lnTo>
                  <a:pt x="85889" y="544782"/>
                </a:lnTo>
                <a:lnTo>
                  <a:pt x="127338" y="562260"/>
                </a:lnTo>
                <a:lnTo>
                  <a:pt x="173482" y="568451"/>
                </a:lnTo>
                <a:lnTo>
                  <a:pt x="606806" y="568451"/>
                </a:lnTo>
                <a:lnTo>
                  <a:pt x="652949" y="562260"/>
                </a:lnTo>
                <a:lnTo>
                  <a:pt x="694398" y="544782"/>
                </a:lnTo>
                <a:lnTo>
                  <a:pt x="729503" y="517667"/>
                </a:lnTo>
                <a:lnTo>
                  <a:pt x="756618" y="482562"/>
                </a:lnTo>
                <a:lnTo>
                  <a:pt x="774096" y="441113"/>
                </a:lnTo>
                <a:lnTo>
                  <a:pt x="780288" y="394969"/>
                </a:lnTo>
                <a:lnTo>
                  <a:pt x="780288" y="173481"/>
                </a:lnTo>
                <a:lnTo>
                  <a:pt x="774096" y="127338"/>
                </a:lnTo>
                <a:lnTo>
                  <a:pt x="756618" y="85889"/>
                </a:lnTo>
                <a:lnTo>
                  <a:pt x="729503" y="50784"/>
                </a:lnTo>
                <a:lnTo>
                  <a:pt x="694398" y="23669"/>
                </a:lnTo>
                <a:lnTo>
                  <a:pt x="652949" y="6191"/>
                </a:lnTo>
                <a:lnTo>
                  <a:pt x="606806" y="0"/>
                </a:lnTo>
                <a:close/>
              </a:path>
            </a:pathLst>
          </a:custGeom>
          <a:solidFill>
            <a:srgbClr val="92C84A"/>
          </a:solidFill>
        </p:spPr>
        <p:txBody>
          <a:bodyPr wrap="square" lIns="0" tIns="0" rIns="0" bIns="0" rtlCol="0"/>
          <a:lstStyle/>
          <a:p>
            <a:pPr defTabSz="1219170"/>
            <a:endParaRPr sz="2400">
              <a:solidFill>
                <a:prstClr val="black"/>
              </a:solidFill>
              <a:latin typeface="Calibri"/>
            </a:endParaRPr>
          </a:p>
        </p:txBody>
      </p:sp>
      <p:sp>
        <p:nvSpPr>
          <p:cNvPr id="17" name="object 17"/>
          <p:cNvSpPr txBox="1"/>
          <p:nvPr/>
        </p:nvSpPr>
        <p:spPr>
          <a:xfrm>
            <a:off x="5937673" y="2048764"/>
            <a:ext cx="591820" cy="294953"/>
          </a:xfrm>
          <a:prstGeom prst="rect">
            <a:avLst/>
          </a:prstGeom>
        </p:spPr>
        <p:txBody>
          <a:bodyPr vert="horz" wrap="square" lIns="0" tIns="17780" rIns="0" bIns="0" rtlCol="0">
            <a:spAutoFit/>
          </a:bodyPr>
          <a:lstStyle/>
          <a:p>
            <a:pPr marL="16933" defTabSz="1219170">
              <a:spcBef>
                <a:spcPts val="140"/>
              </a:spcBef>
            </a:pPr>
            <a:r>
              <a:rPr b="1" dirty="0">
                <a:solidFill>
                  <a:srgbClr val="FFFFFF"/>
                </a:solidFill>
                <a:latin typeface="Calibri"/>
                <a:cs typeface="Calibri"/>
              </a:rPr>
              <a:t>MSLN</a:t>
            </a:r>
            <a:endParaRPr>
              <a:solidFill>
                <a:prstClr val="black"/>
              </a:solidFill>
              <a:latin typeface="Calibri"/>
              <a:cs typeface="Calibri"/>
            </a:endParaRPr>
          </a:p>
        </p:txBody>
      </p:sp>
      <p:sp>
        <p:nvSpPr>
          <p:cNvPr id="18" name="object 18"/>
          <p:cNvSpPr/>
          <p:nvPr/>
        </p:nvSpPr>
        <p:spPr>
          <a:xfrm>
            <a:off x="6860032" y="1838959"/>
            <a:ext cx="1040553" cy="762000"/>
          </a:xfrm>
          <a:custGeom>
            <a:avLst/>
            <a:gdLst/>
            <a:ahLst/>
            <a:cxnLst/>
            <a:rect l="l" t="t" r="r" b="b"/>
            <a:pathLst>
              <a:path w="780414" h="571500">
                <a:moveTo>
                  <a:pt x="605916" y="0"/>
                </a:moveTo>
                <a:lnTo>
                  <a:pt x="174371" y="0"/>
                </a:lnTo>
                <a:lnTo>
                  <a:pt x="128028" y="6231"/>
                </a:lnTo>
                <a:lnTo>
                  <a:pt x="86378" y="23814"/>
                </a:lnTo>
                <a:lnTo>
                  <a:pt x="51085" y="51085"/>
                </a:lnTo>
                <a:lnTo>
                  <a:pt x="23814" y="86378"/>
                </a:lnTo>
                <a:lnTo>
                  <a:pt x="6231" y="128028"/>
                </a:lnTo>
                <a:lnTo>
                  <a:pt x="0" y="174370"/>
                </a:lnTo>
                <a:lnTo>
                  <a:pt x="0" y="397128"/>
                </a:lnTo>
                <a:lnTo>
                  <a:pt x="6231" y="443471"/>
                </a:lnTo>
                <a:lnTo>
                  <a:pt x="23814" y="485121"/>
                </a:lnTo>
                <a:lnTo>
                  <a:pt x="51085" y="520414"/>
                </a:lnTo>
                <a:lnTo>
                  <a:pt x="86378" y="547685"/>
                </a:lnTo>
                <a:lnTo>
                  <a:pt x="128028" y="565268"/>
                </a:lnTo>
                <a:lnTo>
                  <a:pt x="174371" y="571499"/>
                </a:lnTo>
                <a:lnTo>
                  <a:pt x="605916" y="571499"/>
                </a:lnTo>
                <a:lnTo>
                  <a:pt x="652259" y="565268"/>
                </a:lnTo>
                <a:lnTo>
                  <a:pt x="693909" y="547685"/>
                </a:lnTo>
                <a:lnTo>
                  <a:pt x="729202" y="520414"/>
                </a:lnTo>
                <a:lnTo>
                  <a:pt x="756473" y="485121"/>
                </a:lnTo>
                <a:lnTo>
                  <a:pt x="774056" y="443471"/>
                </a:lnTo>
                <a:lnTo>
                  <a:pt x="780288" y="397128"/>
                </a:lnTo>
                <a:lnTo>
                  <a:pt x="780288" y="174370"/>
                </a:lnTo>
                <a:lnTo>
                  <a:pt x="774056" y="128028"/>
                </a:lnTo>
                <a:lnTo>
                  <a:pt x="756473" y="86378"/>
                </a:lnTo>
                <a:lnTo>
                  <a:pt x="729202" y="51085"/>
                </a:lnTo>
                <a:lnTo>
                  <a:pt x="693909" y="23814"/>
                </a:lnTo>
                <a:lnTo>
                  <a:pt x="652259" y="6231"/>
                </a:lnTo>
                <a:lnTo>
                  <a:pt x="605916" y="0"/>
                </a:lnTo>
                <a:close/>
              </a:path>
            </a:pathLst>
          </a:custGeom>
          <a:solidFill>
            <a:srgbClr val="4568EC"/>
          </a:solidFill>
        </p:spPr>
        <p:txBody>
          <a:bodyPr wrap="square" lIns="0" tIns="0" rIns="0" bIns="0" rtlCol="0"/>
          <a:lstStyle/>
          <a:p>
            <a:pPr defTabSz="1219170"/>
            <a:endParaRPr sz="2400">
              <a:solidFill>
                <a:prstClr val="black"/>
              </a:solidFill>
              <a:latin typeface="Calibri"/>
            </a:endParaRPr>
          </a:p>
        </p:txBody>
      </p:sp>
      <p:sp>
        <p:nvSpPr>
          <p:cNvPr id="19" name="object 19"/>
          <p:cNvSpPr txBox="1"/>
          <p:nvPr/>
        </p:nvSpPr>
        <p:spPr>
          <a:xfrm>
            <a:off x="7010061" y="2049612"/>
            <a:ext cx="741680" cy="294953"/>
          </a:xfrm>
          <a:prstGeom prst="rect">
            <a:avLst/>
          </a:prstGeom>
        </p:spPr>
        <p:txBody>
          <a:bodyPr vert="horz" wrap="square" lIns="0" tIns="17780" rIns="0" bIns="0" rtlCol="0">
            <a:spAutoFit/>
          </a:bodyPr>
          <a:lstStyle/>
          <a:p>
            <a:pPr marL="16933" defTabSz="1219170">
              <a:spcBef>
                <a:spcPts val="140"/>
              </a:spcBef>
            </a:pPr>
            <a:r>
              <a:rPr b="1" spc="-7" dirty="0">
                <a:solidFill>
                  <a:srgbClr val="FFFFFF"/>
                </a:solidFill>
                <a:latin typeface="Calibri"/>
                <a:cs typeface="Calibri"/>
              </a:rPr>
              <a:t>T</a:t>
            </a:r>
            <a:r>
              <a:rPr b="1" dirty="0">
                <a:solidFill>
                  <a:srgbClr val="FFFFFF"/>
                </a:solidFill>
                <a:latin typeface="Calibri"/>
                <a:cs typeface="Calibri"/>
              </a:rPr>
              <a:t>R</a:t>
            </a:r>
            <a:r>
              <a:rPr b="1" spc="-7" dirty="0">
                <a:solidFill>
                  <a:srgbClr val="FFFFFF"/>
                </a:solidFill>
                <a:latin typeface="Calibri"/>
                <a:cs typeface="Calibri"/>
              </a:rPr>
              <a:t>OP</a:t>
            </a:r>
            <a:r>
              <a:rPr b="1" dirty="0">
                <a:solidFill>
                  <a:srgbClr val="FFFFFF"/>
                </a:solidFill>
                <a:latin typeface="Calibri"/>
                <a:cs typeface="Calibri"/>
              </a:rPr>
              <a:t>-2</a:t>
            </a:r>
            <a:endParaRPr>
              <a:solidFill>
                <a:prstClr val="black"/>
              </a:solidFill>
              <a:latin typeface="Calibri"/>
              <a:cs typeface="Calibri"/>
            </a:endParaRPr>
          </a:p>
        </p:txBody>
      </p:sp>
      <p:sp>
        <p:nvSpPr>
          <p:cNvPr id="20" name="object 20"/>
          <p:cNvSpPr/>
          <p:nvPr/>
        </p:nvSpPr>
        <p:spPr>
          <a:xfrm>
            <a:off x="8008113" y="2099055"/>
            <a:ext cx="1038860" cy="760307"/>
          </a:xfrm>
          <a:custGeom>
            <a:avLst/>
            <a:gdLst/>
            <a:ahLst/>
            <a:cxnLst/>
            <a:rect l="l" t="t" r="r" b="b"/>
            <a:pathLst>
              <a:path w="779145" h="570230">
                <a:moveTo>
                  <a:pt x="604900" y="0"/>
                </a:moveTo>
                <a:lnTo>
                  <a:pt x="173862" y="0"/>
                </a:lnTo>
                <a:lnTo>
                  <a:pt x="127646" y="6211"/>
                </a:lnTo>
                <a:lnTo>
                  <a:pt x="86115" y="23739"/>
                </a:lnTo>
                <a:lnTo>
                  <a:pt x="50927" y="50926"/>
                </a:lnTo>
                <a:lnTo>
                  <a:pt x="23739" y="86115"/>
                </a:lnTo>
                <a:lnTo>
                  <a:pt x="6211" y="127646"/>
                </a:lnTo>
                <a:lnTo>
                  <a:pt x="0" y="173862"/>
                </a:lnTo>
                <a:lnTo>
                  <a:pt x="0" y="396113"/>
                </a:lnTo>
                <a:lnTo>
                  <a:pt x="6211" y="442329"/>
                </a:lnTo>
                <a:lnTo>
                  <a:pt x="23739" y="483860"/>
                </a:lnTo>
                <a:lnTo>
                  <a:pt x="50926" y="519049"/>
                </a:lnTo>
                <a:lnTo>
                  <a:pt x="86115" y="546236"/>
                </a:lnTo>
                <a:lnTo>
                  <a:pt x="127646" y="563764"/>
                </a:lnTo>
                <a:lnTo>
                  <a:pt x="173862" y="569976"/>
                </a:lnTo>
                <a:lnTo>
                  <a:pt x="604900" y="569976"/>
                </a:lnTo>
                <a:lnTo>
                  <a:pt x="651117" y="563764"/>
                </a:lnTo>
                <a:lnTo>
                  <a:pt x="692648" y="546236"/>
                </a:lnTo>
                <a:lnTo>
                  <a:pt x="727837" y="519049"/>
                </a:lnTo>
                <a:lnTo>
                  <a:pt x="755024" y="483860"/>
                </a:lnTo>
                <a:lnTo>
                  <a:pt x="772552" y="442329"/>
                </a:lnTo>
                <a:lnTo>
                  <a:pt x="778763" y="396113"/>
                </a:lnTo>
                <a:lnTo>
                  <a:pt x="778763" y="173862"/>
                </a:lnTo>
                <a:lnTo>
                  <a:pt x="772552" y="127646"/>
                </a:lnTo>
                <a:lnTo>
                  <a:pt x="755024" y="86115"/>
                </a:lnTo>
                <a:lnTo>
                  <a:pt x="727837" y="50927"/>
                </a:lnTo>
                <a:lnTo>
                  <a:pt x="692648" y="23739"/>
                </a:lnTo>
                <a:lnTo>
                  <a:pt x="651117" y="6211"/>
                </a:lnTo>
                <a:lnTo>
                  <a:pt x="604900" y="0"/>
                </a:lnTo>
                <a:close/>
              </a:path>
            </a:pathLst>
          </a:custGeom>
          <a:solidFill>
            <a:srgbClr val="9C1E66"/>
          </a:solidFill>
        </p:spPr>
        <p:txBody>
          <a:bodyPr wrap="square" lIns="0" tIns="0" rIns="0" bIns="0" rtlCol="0"/>
          <a:lstStyle/>
          <a:p>
            <a:pPr defTabSz="1219170"/>
            <a:endParaRPr sz="2400">
              <a:solidFill>
                <a:prstClr val="black"/>
              </a:solidFill>
              <a:latin typeface="Calibri"/>
            </a:endParaRPr>
          </a:p>
        </p:txBody>
      </p:sp>
      <p:sp>
        <p:nvSpPr>
          <p:cNvPr id="21" name="object 21"/>
          <p:cNvSpPr txBox="1"/>
          <p:nvPr/>
        </p:nvSpPr>
        <p:spPr>
          <a:xfrm>
            <a:off x="8169995" y="2309369"/>
            <a:ext cx="716280" cy="294953"/>
          </a:xfrm>
          <a:prstGeom prst="rect">
            <a:avLst/>
          </a:prstGeom>
        </p:spPr>
        <p:txBody>
          <a:bodyPr vert="horz" wrap="square" lIns="0" tIns="17780" rIns="0" bIns="0" rtlCol="0">
            <a:spAutoFit/>
          </a:bodyPr>
          <a:lstStyle/>
          <a:p>
            <a:pPr marL="16933" defTabSz="1219170">
              <a:spcBef>
                <a:spcPts val="140"/>
              </a:spcBef>
            </a:pPr>
            <a:r>
              <a:rPr b="1" spc="-7" dirty="0">
                <a:solidFill>
                  <a:srgbClr val="FFFFFF"/>
                </a:solidFill>
                <a:latin typeface="Calibri"/>
                <a:cs typeface="Calibri"/>
              </a:rPr>
              <a:t>N</a:t>
            </a:r>
            <a:r>
              <a:rPr b="1" dirty="0">
                <a:solidFill>
                  <a:srgbClr val="FFFFFF"/>
                </a:solidFill>
                <a:latin typeface="Calibri"/>
                <a:cs typeface="Calibri"/>
              </a:rPr>
              <a:t>aPi2b</a:t>
            </a:r>
            <a:endParaRPr>
              <a:solidFill>
                <a:prstClr val="black"/>
              </a:solidFill>
              <a:latin typeface="Calibri"/>
              <a:cs typeface="Calibri"/>
            </a:endParaRPr>
          </a:p>
        </p:txBody>
      </p:sp>
      <p:sp>
        <p:nvSpPr>
          <p:cNvPr id="22" name="object 22"/>
          <p:cNvSpPr/>
          <p:nvPr/>
        </p:nvSpPr>
        <p:spPr>
          <a:xfrm>
            <a:off x="9156191" y="2357119"/>
            <a:ext cx="1038860" cy="762000"/>
          </a:xfrm>
          <a:custGeom>
            <a:avLst/>
            <a:gdLst/>
            <a:ahLst/>
            <a:cxnLst/>
            <a:rect l="l" t="t" r="r" b="b"/>
            <a:pathLst>
              <a:path w="779145" h="571500">
                <a:moveTo>
                  <a:pt x="604392" y="0"/>
                </a:moveTo>
                <a:lnTo>
                  <a:pt x="174371" y="0"/>
                </a:lnTo>
                <a:lnTo>
                  <a:pt x="128028" y="6231"/>
                </a:lnTo>
                <a:lnTo>
                  <a:pt x="86378" y="23814"/>
                </a:lnTo>
                <a:lnTo>
                  <a:pt x="51085" y="51085"/>
                </a:lnTo>
                <a:lnTo>
                  <a:pt x="23814" y="86378"/>
                </a:lnTo>
                <a:lnTo>
                  <a:pt x="6231" y="128028"/>
                </a:lnTo>
                <a:lnTo>
                  <a:pt x="0" y="174371"/>
                </a:lnTo>
                <a:lnTo>
                  <a:pt x="0" y="397129"/>
                </a:lnTo>
                <a:lnTo>
                  <a:pt x="6231" y="443471"/>
                </a:lnTo>
                <a:lnTo>
                  <a:pt x="23814" y="485121"/>
                </a:lnTo>
                <a:lnTo>
                  <a:pt x="51085" y="520414"/>
                </a:lnTo>
                <a:lnTo>
                  <a:pt x="86378" y="547685"/>
                </a:lnTo>
                <a:lnTo>
                  <a:pt x="128028" y="565268"/>
                </a:lnTo>
                <a:lnTo>
                  <a:pt x="174371" y="571500"/>
                </a:lnTo>
                <a:lnTo>
                  <a:pt x="604392" y="571500"/>
                </a:lnTo>
                <a:lnTo>
                  <a:pt x="650735" y="565268"/>
                </a:lnTo>
                <a:lnTo>
                  <a:pt x="692385" y="547685"/>
                </a:lnTo>
                <a:lnTo>
                  <a:pt x="727678" y="520414"/>
                </a:lnTo>
                <a:lnTo>
                  <a:pt x="754949" y="485121"/>
                </a:lnTo>
                <a:lnTo>
                  <a:pt x="772532" y="443471"/>
                </a:lnTo>
                <a:lnTo>
                  <a:pt x="778763" y="397129"/>
                </a:lnTo>
                <a:lnTo>
                  <a:pt x="778763" y="174371"/>
                </a:lnTo>
                <a:lnTo>
                  <a:pt x="772532" y="128028"/>
                </a:lnTo>
                <a:lnTo>
                  <a:pt x="754949" y="86378"/>
                </a:lnTo>
                <a:lnTo>
                  <a:pt x="727678" y="51085"/>
                </a:lnTo>
                <a:lnTo>
                  <a:pt x="692385" y="23814"/>
                </a:lnTo>
                <a:lnTo>
                  <a:pt x="650735" y="6231"/>
                </a:lnTo>
                <a:lnTo>
                  <a:pt x="604392" y="0"/>
                </a:lnTo>
                <a:close/>
              </a:path>
            </a:pathLst>
          </a:custGeom>
          <a:solidFill>
            <a:srgbClr val="A29400"/>
          </a:solidFill>
        </p:spPr>
        <p:txBody>
          <a:bodyPr wrap="square" lIns="0" tIns="0" rIns="0" bIns="0" rtlCol="0"/>
          <a:lstStyle/>
          <a:p>
            <a:pPr defTabSz="1219170"/>
            <a:endParaRPr sz="2400">
              <a:solidFill>
                <a:prstClr val="black"/>
              </a:solidFill>
              <a:latin typeface="Calibri"/>
            </a:endParaRPr>
          </a:p>
        </p:txBody>
      </p:sp>
      <p:sp>
        <p:nvSpPr>
          <p:cNvPr id="23" name="object 23"/>
          <p:cNvSpPr txBox="1"/>
          <p:nvPr/>
        </p:nvSpPr>
        <p:spPr>
          <a:xfrm>
            <a:off x="9549385" y="2568957"/>
            <a:ext cx="253153" cy="294953"/>
          </a:xfrm>
          <a:prstGeom prst="rect">
            <a:avLst/>
          </a:prstGeom>
        </p:spPr>
        <p:txBody>
          <a:bodyPr vert="horz" wrap="square" lIns="0" tIns="17780" rIns="0" bIns="0" rtlCol="0">
            <a:spAutoFit/>
          </a:bodyPr>
          <a:lstStyle/>
          <a:p>
            <a:pPr marL="16933" defTabSz="1219170">
              <a:spcBef>
                <a:spcPts val="140"/>
              </a:spcBef>
            </a:pPr>
            <a:r>
              <a:rPr b="1" dirty="0">
                <a:solidFill>
                  <a:srgbClr val="FFFFFF"/>
                </a:solidFill>
                <a:latin typeface="Calibri"/>
                <a:cs typeface="Calibri"/>
              </a:rPr>
              <a:t>TF</a:t>
            </a:r>
            <a:endParaRPr>
              <a:solidFill>
                <a:prstClr val="black"/>
              </a:solidFill>
              <a:latin typeface="Calibri"/>
              <a:cs typeface="Calibri"/>
            </a:endParaRPr>
          </a:p>
        </p:txBody>
      </p:sp>
      <p:sp>
        <p:nvSpPr>
          <p:cNvPr id="24" name="object 24"/>
          <p:cNvSpPr/>
          <p:nvPr/>
        </p:nvSpPr>
        <p:spPr>
          <a:xfrm>
            <a:off x="10302241" y="2617215"/>
            <a:ext cx="1040553" cy="762000"/>
          </a:xfrm>
          <a:custGeom>
            <a:avLst/>
            <a:gdLst/>
            <a:ahLst/>
            <a:cxnLst/>
            <a:rect l="l" t="t" r="r" b="b"/>
            <a:pathLst>
              <a:path w="780415" h="571500">
                <a:moveTo>
                  <a:pt x="605917" y="0"/>
                </a:moveTo>
                <a:lnTo>
                  <a:pt x="174371" y="0"/>
                </a:lnTo>
                <a:lnTo>
                  <a:pt x="128028" y="6231"/>
                </a:lnTo>
                <a:lnTo>
                  <a:pt x="86378" y="23814"/>
                </a:lnTo>
                <a:lnTo>
                  <a:pt x="51085" y="51085"/>
                </a:lnTo>
                <a:lnTo>
                  <a:pt x="23814" y="86378"/>
                </a:lnTo>
                <a:lnTo>
                  <a:pt x="6231" y="128028"/>
                </a:lnTo>
                <a:lnTo>
                  <a:pt x="0" y="174370"/>
                </a:lnTo>
                <a:lnTo>
                  <a:pt x="0" y="397129"/>
                </a:lnTo>
                <a:lnTo>
                  <a:pt x="6231" y="443471"/>
                </a:lnTo>
                <a:lnTo>
                  <a:pt x="23814" y="485121"/>
                </a:lnTo>
                <a:lnTo>
                  <a:pt x="51085" y="520414"/>
                </a:lnTo>
                <a:lnTo>
                  <a:pt x="86378" y="547685"/>
                </a:lnTo>
                <a:lnTo>
                  <a:pt x="128028" y="565268"/>
                </a:lnTo>
                <a:lnTo>
                  <a:pt x="174371" y="571500"/>
                </a:lnTo>
                <a:lnTo>
                  <a:pt x="605917" y="571500"/>
                </a:lnTo>
                <a:lnTo>
                  <a:pt x="652259" y="565268"/>
                </a:lnTo>
                <a:lnTo>
                  <a:pt x="693909" y="547685"/>
                </a:lnTo>
                <a:lnTo>
                  <a:pt x="729202" y="520414"/>
                </a:lnTo>
                <a:lnTo>
                  <a:pt x="756473" y="485121"/>
                </a:lnTo>
                <a:lnTo>
                  <a:pt x="774056" y="443471"/>
                </a:lnTo>
                <a:lnTo>
                  <a:pt x="780288" y="397129"/>
                </a:lnTo>
                <a:lnTo>
                  <a:pt x="780288" y="174370"/>
                </a:lnTo>
                <a:lnTo>
                  <a:pt x="774056" y="128028"/>
                </a:lnTo>
                <a:lnTo>
                  <a:pt x="756473" y="86378"/>
                </a:lnTo>
                <a:lnTo>
                  <a:pt x="729202" y="51085"/>
                </a:lnTo>
                <a:lnTo>
                  <a:pt x="693909" y="23814"/>
                </a:lnTo>
                <a:lnTo>
                  <a:pt x="652259" y="6231"/>
                </a:lnTo>
                <a:lnTo>
                  <a:pt x="605917" y="0"/>
                </a:lnTo>
                <a:close/>
              </a:path>
            </a:pathLst>
          </a:custGeom>
          <a:solidFill>
            <a:srgbClr val="6E9F2F"/>
          </a:solidFill>
        </p:spPr>
        <p:txBody>
          <a:bodyPr wrap="square" lIns="0" tIns="0" rIns="0" bIns="0" rtlCol="0"/>
          <a:lstStyle/>
          <a:p>
            <a:pPr defTabSz="1219170"/>
            <a:endParaRPr sz="2400">
              <a:solidFill>
                <a:prstClr val="black"/>
              </a:solidFill>
              <a:latin typeface="Calibri"/>
            </a:endParaRPr>
          </a:p>
        </p:txBody>
      </p:sp>
      <p:sp>
        <p:nvSpPr>
          <p:cNvPr id="25" name="object 25"/>
          <p:cNvSpPr txBox="1"/>
          <p:nvPr/>
        </p:nvSpPr>
        <p:spPr>
          <a:xfrm>
            <a:off x="10418573" y="2828714"/>
            <a:ext cx="810260" cy="294953"/>
          </a:xfrm>
          <a:prstGeom prst="rect">
            <a:avLst/>
          </a:prstGeom>
        </p:spPr>
        <p:txBody>
          <a:bodyPr vert="horz" wrap="square" lIns="0" tIns="17780" rIns="0" bIns="0" rtlCol="0">
            <a:spAutoFit/>
          </a:bodyPr>
          <a:lstStyle/>
          <a:p>
            <a:pPr marL="16933" defTabSz="1219170">
              <a:spcBef>
                <a:spcPts val="140"/>
              </a:spcBef>
            </a:pPr>
            <a:r>
              <a:rPr b="1" dirty="0">
                <a:solidFill>
                  <a:srgbClr val="FFFFFF"/>
                </a:solidFill>
                <a:latin typeface="Calibri"/>
                <a:cs typeface="Calibri"/>
              </a:rPr>
              <a:t>MUC-</a:t>
            </a:r>
            <a:r>
              <a:rPr b="1" spc="-7" dirty="0">
                <a:solidFill>
                  <a:srgbClr val="FFFFFF"/>
                </a:solidFill>
                <a:latin typeface="Calibri"/>
                <a:cs typeface="Calibri"/>
              </a:rPr>
              <a:t>16</a:t>
            </a:r>
            <a:endParaRPr>
              <a:solidFill>
                <a:prstClr val="black"/>
              </a:solidFill>
              <a:latin typeface="Calibri"/>
              <a:cs typeface="Calibri"/>
            </a:endParaRPr>
          </a:p>
        </p:txBody>
      </p:sp>
      <p:graphicFrame>
        <p:nvGraphicFramePr>
          <p:cNvPr id="26" name="object 26"/>
          <p:cNvGraphicFramePr>
            <a:graphicFrameLocks noGrp="1"/>
          </p:cNvGraphicFramePr>
          <p:nvPr/>
        </p:nvGraphicFramePr>
        <p:xfrm>
          <a:off x="717838" y="3431539"/>
          <a:ext cx="10713715" cy="944879"/>
        </p:xfrm>
        <a:graphic>
          <a:graphicData uri="http://schemas.openxmlformats.org/drawingml/2006/table">
            <a:tbl>
              <a:tblPr firstRow="1" bandRow="1">
                <a:tableStyleId>{2D5ABB26-0587-4C30-8999-92F81FD0307C}</a:tableStyleId>
              </a:tblPr>
              <a:tblGrid>
                <a:gridCol w="1447800">
                  <a:extLst>
                    <a:ext uri="{9D8B030D-6E8A-4147-A177-3AD203B41FA5}">
                      <a16:colId xmlns:a16="http://schemas.microsoft.com/office/drawing/2014/main" val="20000"/>
                    </a:ext>
                  </a:extLst>
                </a:gridCol>
                <a:gridCol w="1158240">
                  <a:extLst>
                    <a:ext uri="{9D8B030D-6E8A-4147-A177-3AD203B41FA5}">
                      <a16:colId xmlns:a16="http://schemas.microsoft.com/office/drawing/2014/main" val="20001"/>
                    </a:ext>
                  </a:extLst>
                </a:gridCol>
                <a:gridCol w="1158240">
                  <a:extLst>
                    <a:ext uri="{9D8B030D-6E8A-4147-A177-3AD203B41FA5}">
                      <a16:colId xmlns:a16="http://schemas.microsoft.com/office/drawing/2014/main" val="20002"/>
                    </a:ext>
                  </a:extLst>
                </a:gridCol>
                <a:gridCol w="1158240">
                  <a:extLst>
                    <a:ext uri="{9D8B030D-6E8A-4147-A177-3AD203B41FA5}">
                      <a16:colId xmlns:a16="http://schemas.microsoft.com/office/drawing/2014/main" val="20003"/>
                    </a:ext>
                  </a:extLst>
                </a:gridCol>
                <a:gridCol w="1158239">
                  <a:extLst>
                    <a:ext uri="{9D8B030D-6E8A-4147-A177-3AD203B41FA5}">
                      <a16:colId xmlns:a16="http://schemas.microsoft.com/office/drawing/2014/main" val="20004"/>
                    </a:ext>
                  </a:extLst>
                </a:gridCol>
                <a:gridCol w="1158239">
                  <a:extLst>
                    <a:ext uri="{9D8B030D-6E8A-4147-A177-3AD203B41FA5}">
                      <a16:colId xmlns:a16="http://schemas.microsoft.com/office/drawing/2014/main" val="20005"/>
                    </a:ext>
                  </a:extLst>
                </a:gridCol>
                <a:gridCol w="1158239">
                  <a:extLst>
                    <a:ext uri="{9D8B030D-6E8A-4147-A177-3AD203B41FA5}">
                      <a16:colId xmlns:a16="http://schemas.microsoft.com/office/drawing/2014/main" val="20006"/>
                    </a:ext>
                  </a:extLst>
                </a:gridCol>
                <a:gridCol w="1158239">
                  <a:extLst>
                    <a:ext uri="{9D8B030D-6E8A-4147-A177-3AD203B41FA5}">
                      <a16:colId xmlns:a16="http://schemas.microsoft.com/office/drawing/2014/main" val="20007"/>
                    </a:ext>
                  </a:extLst>
                </a:gridCol>
                <a:gridCol w="1158239">
                  <a:extLst>
                    <a:ext uri="{9D8B030D-6E8A-4147-A177-3AD203B41FA5}">
                      <a16:colId xmlns:a16="http://schemas.microsoft.com/office/drawing/2014/main" val="20008"/>
                    </a:ext>
                  </a:extLst>
                </a:gridCol>
              </a:tblGrid>
              <a:tr h="944879">
                <a:tc>
                  <a:txBody>
                    <a:bodyPr/>
                    <a:lstStyle/>
                    <a:p>
                      <a:pPr marL="68580" marR="215265">
                        <a:lnSpc>
                          <a:spcPct val="100000"/>
                        </a:lnSpc>
                        <a:spcBef>
                          <a:spcPts val="185"/>
                        </a:spcBef>
                      </a:pPr>
                      <a:r>
                        <a:rPr sz="1900" b="1" spc="-10" dirty="0">
                          <a:solidFill>
                            <a:srgbClr val="FFFFFF"/>
                          </a:solidFill>
                          <a:latin typeface="Calibri"/>
                          <a:cs typeface="Calibri"/>
                        </a:rPr>
                        <a:t>Reported </a:t>
                      </a:r>
                      <a:r>
                        <a:rPr sz="1900" b="1" spc="-5" dirty="0">
                          <a:solidFill>
                            <a:srgbClr val="FFFFFF"/>
                          </a:solidFill>
                          <a:latin typeface="Calibri"/>
                          <a:cs typeface="Calibri"/>
                        </a:rPr>
                        <a:t> </a:t>
                      </a:r>
                      <a:r>
                        <a:rPr sz="1900" b="1" spc="-25" dirty="0">
                          <a:solidFill>
                            <a:srgbClr val="FFFFFF"/>
                          </a:solidFill>
                          <a:latin typeface="Calibri"/>
                          <a:cs typeface="Calibri"/>
                        </a:rPr>
                        <a:t>e</a:t>
                      </a:r>
                      <a:r>
                        <a:rPr sz="1900" b="1" spc="-5" dirty="0">
                          <a:solidFill>
                            <a:srgbClr val="FFFFFF"/>
                          </a:solidFill>
                          <a:latin typeface="Calibri"/>
                          <a:cs typeface="Calibri"/>
                        </a:rPr>
                        <a:t>x</a:t>
                      </a:r>
                      <a:r>
                        <a:rPr sz="1900" b="1" dirty="0">
                          <a:solidFill>
                            <a:srgbClr val="FFFFFF"/>
                          </a:solidFill>
                          <a:latin typeface="Calibri"/>
                          <a:cs typeface="Calibri"/>
                        </a:rPr>
                        <a:t>p</a:t>
                      </a:r>
                      <a:r>
                        <a:rPr sz="1900" b="1" spc="-10" dirty="0">
                          <a:solidFill>
                            <a:srgbClr val="FFFFFF"/>
                          </a:solidFill>
                          <a:latin typeface="Calibri"/>
                          <a:cs typeface="Calibri"/>
                        </a:rPr>
                        <a:t>r</a:t>
                      </a:r>
                      <a:r>
                        <a:rPr sz="1900" b="1" spc="-5" dirty="0">
                          <a:solidFill>
                            <a:srgbClr val="FFFFFF"/>
                          </a:solidFill>
                          <a:latin typeface="Calibri"/>
                          <a:cs typeface="Calibri"/>
                        </a:rPr>
                        <a:t>e</a:t>
                      </a:r>
                      <a:r>
                        <a:rPr sz="1900" b="1" dirty="0">
                          <a:solidFill>
                            <a:srgbClr val="FFFFFF"/>
                          </a:solidFill>
                          <a:latin typeface="Calibri"/>
                          <a:cs typeface="Calibri"/>
                        </a:rPr>
                        <a:t>ss</a:t>
                      </a:r>
                      <a:r>
                        <a:rPr sz="1900" b="1" spc="5" dirty="0">
                          <a:solidFill>
                            <a:srgbClr val="FFFFFF"/>
                          </a:solidFill>
                          <a:latin typeface="Calibri"/>
                          <a:cs typeface="Calibri"/>
                        </a:rPr>
                        <a:t>i</a:t>
                      </a:r>
                      <a:r>
                        <a:rPr sz="1900" b="1" spc="-15" dirty="0">
                          <a:solidFill>
                            <a:srgbClr val="FFFFFF"/>
                          </a:solidFill>
                          <a:latin typeface="Calibri"/>
                          <a:cs typeface="Calibri"/>
                        </a:rPr>
                        <a:t>o</a:t>
                      </a:r>
                      <a:r>
                        <a:rPr sz="1900" b="1" dirty="0">
                          <a:solidFill>
                            <a:srgbClr val="FFFFFF"/>
                          </a:solidFill>
                          <a:latin typeface="Calibri"/>
                          <a:cs typeface="Calibri"/>
                        </a:rPr>
                        <a:t>n  in</a:t>
                      </a:r>
                      <a:r>
                        <a:rPr sz="1900" b="1" spc="-15" dirty="0">
                          <a:solidFill>
                            <a:srgbClr val="FFFFFF"/>
                          </a:solidFill>
                          <a:latin typeface="Calibri"/>
                          <a:cs typeface="Calibri"/>
                        </a:rPr>
                        <a:t> </a:t>
                      </a:r>
                      <a:r>
                        <a:rPr sz="1900" b="1" spc="-5" dirty="0">
                          <a:solidFill>
                            <a:srgbClr val="FFFFFF"/>
                          </a:solidFill>
                          <a:latin typeface="Calibri"/>
                          <a:cs typeface="Calibri"/>
                        </a:rPr>
                        <a:t>OC</a:t>
                      </a:r>
                      <a:endParaRPr sz="1900">
                        <a:latin typeface="Calibri"/>
                        <a:cs typeface="Calibri"/>
                      </a:endParaRPr>
                    </a:p>
                  </a:txBody>
                  <a:tcPr marL="0" marR="0" marT="31327"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E2C9B"/>
                    </a:solidFill>
                  </a:tcPr>
                </a:tc>
                <a:tc>
                  <a:txBody>
                    <a:bodyPr/>
                    <a:lstStyle/>
                    <a:p>
                      <a:pPr>
                        <a:lnSpc>
                          <a:spcPct val="100000"/>
                        </a:lnSpc>
                        <a:spcBef>
                          <a:spcPts val="25"/>
                        </a:spcBef>
                      </a:pPr>
                      <a:endParaRPr sz="2100">
                        <a:latin typeface="Times New Roman"/>
                        <a:cs typeface="Times New Roman"/>
                      </a:endParaRPr>
                    </a:p>
                    <a:p>
                      <a:pPr marL="100965">
                        <a:lnSpc>
                          <a:spcPct val="100000"/>
                        </a:lnSpc>
                      </a:pPr>
                      <a:r>
                        <a:rPr sz="1900" b="1" spc="-5" dirty="0">
                          <a:latin typeface="Calibri"/>
                          <a:cs typeface="Calibri"/>
                        </a:rPr>
                        <a:t>60–100%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DD6F9"/>
                    </a:solidFill>
                  </a:tcPr>
                </a:tc>
                <a:tc>
                  <a:txBody>
                    <a:bodyPr/>
                    <a:lstStyle/>
                    <a:p>
                      <a:pPr>
                        <a:lnSpc>
                          <a:spcPct val="100000"/>
                        </a:lnSpc>
                        <a:spcBef>
                          <a:spcPts val="25"/>
                        </a:spcBef>
                      </a:pPr>
                      <a:endParaRPr sz="2100">
                        <a:latin typeface="Times New Roman"/>
                        <a:cs typeface="Times New Roman"/>
                      </a:endParaRPr>
                    </a:p>
                    <a:p>
                      <a:pPr marL="279400">
                        <a:lnSpc>
                          <a:spcPct val="100000"/>
                        </a:lnSpc>
                      </a:pPr>
                      <a:r>
                        <a:rPr sz="1900" b="1" spc="-5" dirty="0">
                          <a:latin typeface="Calibri"/>
                          <a:cs typeface="Calibri"/>
                        </a:rPr>
                        <a:t>70%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DEFE"/>
                    </a:solidFill>
                  </a:tcPr>
                </a:tc>
                <a:tc>
                  <a:txBody>
                    <a:bodyPr/>
                    <a:lstStyle/>
                    <a:p>
                      <a:pPr>
                        <a:lnSpc>
                          <a:spcPct val="100000"/>
                        </a:lnSpc>
                        <a:spcBef>
                          <a:spcPts val="25"/>
                        </a:spcBef>
                      </a:pPr>
                      <a:endParaRPr sz="2100">
                        <a:latin typeface="Times New Roman"/>
                        <a:cs typeface="Times New Roman"/>
                      </a:endParaRPr>
                    </a:p>
                    <a:p>
                      <a:pPr marL="190500">
                        <a:lnSpc>
                          <a:spcPct val="100000"/>
                        </a:lnSpc>
                      </a:pPr>
                      <a:r>
                        <a:rPr sz="1900" b="1" spc="-5" dirty="0">
                          <a:latin typeface="Calibri"/>
                          <a:cs typeface="Calibri"/>
                        </a:rPr>
                        <a:t>5–60%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8DBEB"/>
                    </a:solidFill>
                  </a:tcPr>
                </a:tc>
                <a:tc>
                  <a:txBody>
                    <a:bodyPr/>
                    <a:lstStyle/>
                    <a:p>
                      <a:pPr>
                        <a:lnSpc>
                          <a:spcPct val="100000"/>
                        </a:lnSpc>
                        <a:spcBef>
                          <a:spcPts val="25"/>
                        </a:spcBef>
                      </a:pPr>
                      <a:endParaRPr sz="2100">
                        <a:latin typeface="Times New Roman"/>
                        <a:cs typeface="Times New Roman"/>
                      </a:endParaRPr>
                    </a:p>
                    <a:p>
                      <a:pPr marL="100965">
                        <a:lnSpc>
                          <a:spcPct val="100000"/>
                        </a:lnSpc>
                      </a:pPr>
                      <a:r>
                        <a:rPr sz="1900" b="1" spc="-5" dirty="0">
                          <a:latin typeface="Calibri"/>
                          <a:cs typeface="Calibri"/>
                        </a:rPr>
                        <a:t>55–100%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DF6E2"/>
                    </a:solidFill>
                  </a:tcPr>
                </a:tc>
                <a:tc>
                  <a:txBody>
                    <a:bodyPr/>
                    <a:lstStyle/>
                    <a:p>
                      <a:pPr>
                        <a:lnSpc>
                          <a:spcPct val="100000"/>
                        </a:lnSpc>
                        <a:spcBef>
                          <a:spcPts val="25"/>
                        </a:spcBef>
                      </a:pPr>
                      <a:endParaRPr sz="2100">
                        <a:latin typeface="Times New Roman"/>
                        <a:cs typeface="Times New Roman"/>
                      </a:endParaRPr>
                    </a:p>
                    <a:p>
                      <a:pPr marL="145415">
                        <a:lnSpc>
                          <a:spcPct val="100000"/>
                        </a:lnSpc>
                      </a:pPr>
                      <a:r>
                        <a:rPr sz="1900" b="1" spc="-5" dirty="0">
                          <a:latin typeface="Calibri"/>
                          <a:cs typeface="Calibri"/>
                        </a:rPr>
                        <a:t>80–90%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DD7F9"/>
                    </a:solidFill>
                  </a:tcPr>
                </a:tc>
                <a:tc>
                  <a:txBody>
                    <a:bodyPr/>
                    <a:lstStyle/>
                    <a:p>
                      <a:pPr>
                        <a:lnSpc>
                          <a:spcPct val="100000"/>
                        </a:lnSpc>
                        <a:spcBef>
                          <a:spcPts val="25"/>
                        </a:spcBef>
                      </a:pPr>
                      <a:endParaRPr sz="2100">
                        <a:latin typeface="Times New Roman"/>
                        <a:cs typeface="Times New Roman"/>
                      </a:endParaRPr>
                    </a:p>
                    <a:p>
                      <a:pPr marL="280035">
                        <a:lnSpc>
                          <a:spcPct val="100000"/>
                        </a:lnSpc>
                      </a:pPr>
                      <a:r>
                        <a:rPr sz="1900" b="1" spc="-5" dirty="0">
                          <a:latin typeface="Calibri"/>
                          <a:cs typeface="Calibri"/>
                        </a:rPr>
                        <a:t>95%</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8DBEB"/>
                    </a:solidFill>
                  </a:tcPr>
                </a:tc>
                <a:tc>
                  <a:txBody>
                    <a:bodyPr/>
                    <a:lstStyle/>
                    <a:p>
                      <a:pPr>
                        <a:lnSpc>
                          <a:spcPct val="100000"/>
                        </a:lnSpc>
                        <a:spcBef>
                          <a:spcPts val="25"/>
                        </a:spcBef>
                      </a:pPr>
                      <a:endParaRPr sz="2100">
                        <a:latin typeface="Times New Roman"/>
                        <a:cs typeface="Times New Roman"/>
                      </a:endParaRPr>
                    </a:p>
                    <a:p>
                      <a:pPr marL="101600">
                        <a:lnSpc>
                          <a:spcPct val="100000"/>
                        </a:lnSpc>
                      </a:pPr>
                      <a:r>
                        <a:rPr sz="1900" b="1" spc="-5" dirty="0">
                          <a:latin typeface="Calibri"/>
                          <a:cs typeface="Calibri"/>
                        </a:rPr>
                        <a:t>25–100%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FBE1"/>
                    </a:solidFill>
                  </a:tcPr>
                </a:tc>
                <a:tc>
                  <a:txBody>
                    <a:bodyPr/>
                    <a:lstStyle/>
                    <a:p>
                      <a:pPr>
                        <a:lnSpc>
                          <a:spcPct val="100000"/>
                        </a:lnSpc>
                        <a:spcBef>
                          <a:spcPts val="25"/>
                        </a:spcBef>
                      </a:pPr>
                      <a:endParaRPr sz="2100">
                        <a:latin typeface="Times New Roman"/>
                        <a:cs typeface="Times New Roman"/>
                      </a:endParaRPr>
                    </a:p>
                    <a:p>
                      <a:pPr marL="146050">
                        <a:lnSpc>
                          <a:spcPct val="100000"/>
                        </a:lnSpc>
                      </a:pPr>
                      <a:r>
                        <a:rPr sz="1900" b="1" spc="-5" dirty="0">
                          <a:latin typeface="Calibri"/>
                          <a:cs typeface="Calibri"/>
                        </a:rPr>
                        <a:t>70–90%</a:t>
                      </a:r>
                      <a:endParaRPr sz="19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DF6E2"/>
                    </a:solidFill>
                  </a:tcPr>
                </a:tc>
                <a:extLst>
                  <a:ext uri="{0D108BD9-81ED-4DB2-BD59-A6C34878D82A}">
                    <a16:rowId xmlns:a16="http://schemas.microsoft.com/office/drawing/2014/main" val="10000"/>
                  </a:ext>
                </a:extLst>
              </a:tr>
            </a:tbl>
          </a:graphicData>
        </a:graphic>
      </p:graphicFrame>
      <p:sp>
        <p:nvSpPr>
          <p:cNvPr id="27" name="object 27"/>
          <p:cNvSpPr txBox="1"/>
          <p:nvPr/>
        </p:nvSpPr>
        <p:spPr>
          <a:xfrm>
            <a:off x="926185" y="4758707"/>
            <a:ext cx="10033000" cy="344475"/>
          </a:xfrm>
          <a:prstGeom prst="rect">
            <a:avLst/>
          </a:prstGeom>
        </p:spPr>
        <p:txBody>
          <a:bodyPr vert="horz" wrap="square" lIns="0" tIns="16087" rIns="0" bIns="0" rtlCol="0">
            <a:spAutoFit/>
          </a:bodyPr>
          <a:lstStyle/>
          <a:p>
            <a:pPr marL="50799" defTabSz="1219170">
              <a:spcBef>
                <a:spcPts val="127"/>
              </a:spcBef>
            </a:pPr>
            <a:r>
              <a:rPr sz="2133" b="1" spc="-267" dirty="0">
                <a:solidFill>
                  <a:prstClr val="black"/>
                </a:solidFill>
                <a:latin typeface="Arial"/>
                <a:cs typeface="Arial"/>
              </a:rPr>
              <a:t>Some</a:t>
            </a:r>
            <a:r>
              <a:rPr sz="2133" b="1" spc="-120" dirty="0">
                <a:solidFill>
                  <a:prstClr val="black"/>
                </a:solidFill>
                <a:latin typeface="Arial"/>
                <a:cs typeface="Arial"/>
              </a:rPr>
              <a:t> </a:t>
            </a:r>
            <a:r>
              <a:rPr sz="2133" b="1" spc="-267" dirty="0">
                <a:solidFill>
                  <a:prstClr val="black"/>
                </a:solidFill>
                <a:latin typeface="Arial"/>
                <a:cs typeface="Arial"/>
              </a:rPr>
              <a:t>ADCs</a:t>
            </a:r>
            <a:r>
              <a:rPr sz="2133" b="1" spc="-107" dirty="0">
                <a:solidFill>
                  <a:prstClr val="black"/>
                </a:solidFill>
                <a:latin typeface="Arial"/>
                <a:cs typeface="Arial"/>
              </a:rPr>
              <a:t> </a:t>
            </a:r>
            <a:r>
              <a:rPr sz="2133" b="1" spc="-260" dirty="0">
                <a:solidFill>
                  <a:prstClr val="black"/>
                </a:solidFill>
                <a:latin typeface="Arial"/>
                <a:cs typeface="Arial"/>
              </a:rPr>
              <a:t>may</a:t>
            </a:r>
            <a:r>
              <a:rPr sz="2133" b="1" spc="-113" dirty="0">
                <a:solidFill>
                  <a:prstClr val="black"/>
                </a:solidFill>
                <a:latin typeface="Arial"/>
                <a:cs typeface="Arial"/>
              </a:rPr>
              <a:t> </a:t>
            </a:r>
            <a:r>
              <a:rPr sz="2133" b="1" spc="-200" dirty="0">
                <a:solidFill>
                  <a:prstClr val="black"/>
                </a:solidFill>
                <a:latin typeface="Arial"/>
                <a:cs typeface="Arial"/>
              </a:rPr>
              <a:t>only</a:t>
            </a:r>
            <a:r>
              <a:rPr sz="2133" b="1" spc="-127" dirty="0">
                <a:solidFill>
                  <a:prstClr val="black"/>
                </a:solidFill>
                <a:latin typeface="Arial"/>
                <a:cs typeface="Arial"/>
              </a:rPr>
              <a:t> </a:t>
            </a:r>
            <a:r>
              <a:rPr sz="2133" b="1" spc="-220" dirty="0">
                <a:solidFill>
                  <a:prstClr val="black"/>
                </a:solidFill>
                <a:latin typeface="Arial"/>
                <a:cs typeface="Arial"/>
              </a:rPr>
              <a:t>demonstrate</a:t>
            </a:r>
            <a:r>
              <a:rPr sz="2133" b="1" spc="-113" dirty="0">
                <a:solidFill>
                  <a:prstClr val="black"/>
                </a:solidFill>
                <a:latin typeface="Arial"/>
                <a:cs typeface="Arial"/>
              </a:rPr>
              <a:t> </a:t>
            </a:r>
            <a:r>
              <a:rPr sz="2133" b="1" spc="-187" dirty="0">
                <a:solidFill>
                  <a:prstClr val="black"/>
                </a:solidFill>
                <a:latin typeface="Arial"/>
                <a:cs typeface="Arial"/>
              </a:rPr>
              <a:t>efficacy</a:t>
            </a:r>
            <a:r>
              <a:rPr sz="2133" b="1" spc="-140" dirty="0">
                <a:solidFill>
                  <a:prstClr val="black"/>
                </a:solidFill>
                <a:latin typeface="Arial"/>
                <a:cs typeface="Arial"/>
              </a:rPr>
              <a:t> </a:t>
            </a:r>
            <a:r>
              <a:rPr sz="2133" b="1" spc="-180" dirty="0">
                <a:solidFill>
                  <a:prstClr val="black"/>
                </a:solidFill>
                <a:latin typeface="Arial"/>
                <a:cs typeface="Arial"/>
              </a:rPr>
              <a:t>in</a:t>
            </a:r>
            <a:r>
              <a:rPr sz="2133" b="1" spc="-107" dirty="0">
                <a:solidFill>
                  <a:prstClr val="black"/>
                </a:solidFill>
                <a:latin typeface="Arial"/>
                <a:cs typeface="Arial"/>
              </a:rPr>
              <a:t> </a:t>
            </a:r>
            <a:r>
              <a:rPr sz="2133" b="1" spc="-200" dirty="0">
                <a:solidFill>
                  <a:prstClr val="black"/>
                </a:solidFill>
                <a:latin typeface="Arial"/>
                <a:cs typeface="Arial"/>
              </a:rPr>
              <a:t>higher</a:t>
            </a:r>
            <a:r>
              <a:rPr sz="2133" b="1" spc="-113" dirty="0">
                <a:solidFill>
                  <a:prstClr val="black"/>
                </a:solidFill>
                <a:latin typeface="Arial"/>
                <a:cs typeface="Arial"/>
              </a:rPr>
              <a:t> </a:t>
            </a:r>
            <a:r>
              <a:rPr sz="2133" b="1" spc="-207" dirty="0">
                <a:solidFill>
                  <a:prstClr val="black"/>
                </a:solidFill>
                <a:latin typeface="Arial"/>
                <a:cs typeface="Arial"/>
              </a:rPr>
              <a:t>expression</a:t>
            </a:r>
            <a:r>
              <a:rPr sz="2133" b="1" spc="-152" dirty="0">
                <a:solidFill>
                  <a:prstClr val="black"/>
                </a:solidFill>
                <a:latin typeface="Arial"/>
                <a:cs typeface="Arial"/>
              </a:rPr>
              <a:t> </a:t>
            </a:r>
            <a:r>
              <a:rPr sz="2133" b="1" spc="-180" dirty="0">
                <a:solidFill>
                  <a:prstClr val="black"/>
                </a:solidFill>
                <a:latin typeface="Arial"/>
                <a:cs typeface="Arial"/>
              </a:rPr>
              <a:t>levels</a:t>
            </a:r>
            <a:r>
              <a:rPr sz="2133" b="1" spc="-140" dirty="0">
                <a:solidFill>
                  <a:prstClr val="black"/>
                </a:solidFill>
                <a:latin typeface="Arial"/>
                <a:cs typeface="Arial"/>
              </a:rPr>
              <a:t> </a:t>
            </a:r>
            <a:r>
              <a:rPr sz="2133" b="1" spc="-187" dirty="0">
                <a:solidFill>
                  <a:prstClr val="black"/>
                </a:solidFill>
                <a:latin typeface="Arial"/>
                <a:cs typeface="Arial"/>
              </a:rPr>
              <a:t>of</a:t>
            </a:r>
            <a:r>
              <a:rPr sz="2133" b="1" spc="-100" dirty="0">
                <a:solidFill>
                  <a:prstClr val="black"/>
                </a:solidFill>
                <a:latin typeface="Arial"/>
                <a:cs typeface="Arial"/>
              </a:rPr>
              <a:t> </a:t>
            </a:r>
            <a:r>
              <a:rPr sz="2133" b="1" spc="-193" dirty="0">
                <a:solidFill>
                  <a:prstClr val="black"/>
                </a:solidFill>
                <a:latin typeface="Arial"/>
                <a:cs typeface="Arial"/>
              </a:rPr>
              <a:t>the</a:t>
            </a:r>
            <a:r>
              <a:rPr sz="2133" b="1" spc="-113" dirty="0">
                <a:solidFill>
                  <a:prstClr val="black"/>
                </a:solidFill>
                <a:latin typeface="Arial"/>
                <a:cs typeface="Arial"/>
              </a:rPr>
              <a:t> </a:t>
            </a:r>
            <a:r>
              <a:rPr sz="2133" b="1" spc="-187" dirty="0">
                <a:solidFill>
                  <a:prstClr val="black"/>
                </a:solidFill>
                <a:latin typeface="Arial"/>
                <a:cs typeface="Arial"/>
              </a:rPr>
              <a:t>target</a:t>
            </a:r>
            <a:r>
              <a:rPr sz="2133" b="1" spc="-100" dirty="0">
                <a:solidFill>
                  <a:prstClr val="black"/>
                </a:solidFill>
                <a:latin typeface="Arial"/>
                <a:cs typeface="Arial"/>
              </a:rPr>
              <a:t> </a:t>
            </a:r>
            <a:r>
              <a:rPr sz="2133" b="1" spc="-167" dirty="0">
                <a:solidFill>
                  <a:prstClr val="black"/>
                </a:solidFill>
                <a:latin typeface="Arial"/>
                <a:cs typeface="Arial"/>
              </a:rPr>
              <a:t>antigen.</a:t>
            </a:r>
            <a:r>
              <a:rPr sz="2100" b="1" spc="-249" baseline="26455" dirty="0">
                <a:solidFill>
                  <a:prstClr val="black"/>
                </a:solidFill>
                <a:latin typeface="Arial"/>
                <a:cs typeface="Arial"/>
              </a:rPr>
              <a:t>2,3</a:t>
            </a:r>
            <a:endParaRPr sz="2100" baseline="26455">
              <a:solidFill>
                <a:prstClr val="black"/>
              </a:solidFill>
              <a:latin typeface="Arial"/>
              <a:cs typeface="Arial"/>
            </a:endParaRPr>
          </a:p>
        </p:txBody>
      </p:sp>
      <p:sp>
        <p:nvSpPr>
          <p:cNvPr id="5" name="Rectangle 4">
            <a:extLst>
              <a:ext uri="{FF2B5EF4-FFF2-40B4-BE49-F238E27FC236}">
                <a16:creationId xmlns:a16="http://schemas.microsoft.com/office/drawing/2014/main" id="{97D455C4-3556-B24B-9F07-DE16F4821F57}"/>
              </a:ext>
            </a:extLst>
          </p:cNvPr>
          <p:cNvSpPr/>
          <p:nvPr/>
        </p:nvSpPr>
        <p:spPr>
          <a:xfrm>
            <a:off x="5604765" y="1425388"/>
            <a:ext cx="1255267" cy="295103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Tree>
    <p:extLst>
      <p:ext uri="{BB962C8B-B14F-4D97-AF65-F5344CB8AC3E}">
        <p14:creationId xmlns:p14="http://schemas.microsoft.com/office/powerpoint/2010/main" val="1681417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Rounded Corners 79">
            <a:extLst>
              <a:ext uri="{FF2B5EF4-FFF2-40B4-BE49-F238E27FC236}">
                <a16:creationId xmlns:a16="http://schemas.microsoft.com/office/drawing/2014/main" id="{F619CF91-DF4A-47D2-B885-EB7CF7ED9224}"/>
              </a:ext>
            </a:extLst>
          </p:cNvPr>
          <p:cNvSpPr/>
          <p:nvPr/>
        </p:nvSpPr>
        <p:spPr>
          <a:xfrm>
            <a:off x="371475" y="1138085"/>
            <a:ext cx="11449051" cy="5086047"/>
          </a:xfrm>
          <a:prstGeom prst="roundRect">
            <a:avLst>
              <a:gd name="adj" fmla="val 0"/>
            </a:avLst>
          </a:prstGeom>
          <a:gradFill>
            <a:gsLst>
              <a:gs pos="0">
                <a:schemeClr val="bg1">
                  <a:lumMod val="95000"/>
                  <a:alpha val="80000"/>
                </a:schemeClr>
              </a:gs>
              <a:gs pos="100000">
                <a:schemeClr val="bg1">
                  <a:lumMod val="85000"/>
                  <a:alpha val="80000"/>
                </a:schemeClr>
              </a:gs>
            </a:gsLst>
            <a:lin ang="5400000" scaled="0"/>
          </a:gra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 Placeholder 17">
            <a:extLst>
              <a:ext uri="{FF2B5EF4-FFF2-40B4-BE49-F238E27FC236}">
                <a16:creationId xmlns:a16="http://schemas.microsoft.com/office/drawing/2014/main" id="{CF5BDF4E-9665-4A2F-846D-589C20B4AD22}"/>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73775AA2-C37E-4BFB-9284-116E4F583D18}"/>
              </a:ext>
            </a:extLst>
          </p:cNvPr>
          <p:cNvSpPr>
            <a:spLocks noGrp="1"/>
          </p:cNvSpPr>
          <p:nvPr>
            <p:ph type="title"/>
          </p:nvPr>
        </p:nvSpPr>
        <p:spPr>
          <a:prstGeom prst="rect">
            <a:avLst/>
          </a:prstGeom>
        </p:spPr>
        <p:txBody>
          <a:bodyPr/>
          <a:lstStyle/>
          <a:p>
            <a:pPr algn="ctr"/>
            <a:r>
              <a:rPr lang="en-US" sz="2400" b="1" dirty="0"/>
              <a:t>OVARIAN CANCER IS THE LEADING CAUSE OF DEATH FROM GYNECOLOGICAL CANCERS</a:t>
            </a:r>
            <a:br>
              <a:rPr lang="en-US" sz="2400" b="1" dirty="0"/>
            </a:br>
            <a:r>
              <a:rPr lang="en-US" b="1" i="1" dirty="0"/>
              <a:t>&gt; 150 000 WOMEN DIE ANNUALY FROM OVARIAN CANCER </a:t>
            </a:r>
          </a:p>
        </p:txBody>
      </p:sp>
      <p:sp>
        <p:nvSpPr>
          <p:cNvPr id="78" name="TextBox 77">
            <a:extLst>
              <a:ext uri="{FF2B5EF4-FFF2-40B4-BE49-F238E27FC236}">
                <a16:creationId xmlns:a16="http://schemas.microsoft.com/office/drawing/2014/main" id="{84F7A84A-751F-46AC-A0BD-091694519BA6}"/>
              </a:ext>
            </a:extLst>
          </p:cNvPr>
          <p:cNvSpPr txBox="1"/>
          <p:nvPr/>
        </p:nvSpPr>
        <p:spPr>
          <a:xfrm>
            <a:off x="4147406" y="3882941"/>
            <a:ext cx="4016775" cy="923330"/>
          </a:xfrm>
          <a:prstGeom prst="rect">
            <a:avLst/>
          </a:prstGeom>
          <a:noFill/>
        </p:spPr>
        <p:txBody>
          <a:bodyPr wrap="square" rtlCol="0">
            <a:spAutoFit/>
          </a:bodyPr>
          <a:lstStyle/>
          <a:p>
            <a:pPr marL="0" marR="0" lvl="0" indent="0" algn="ctr" defTabSz="609507" rtl="0" eaLnBrk="0" fontAlgn="base" latinLnBrk="0" hangingPunct="0">
              <a:lnSpc>
                <a:spcPct val="90000"/>
              </a:lnSpc>
              <a:spcBef>
                <a:spcPts val="0"/>
              </a:spcBef>
              <a:spcAft>
                <a:spcPts val="0"/>
              </a:spcAft>
              <a:buClrTx/>
              <a:buSzTx/>
              <a:buFontTx/>
              <a:buNone/>
              <a:tabLst/>
              <a:defRPr/>
            </a:pPr>
            <a:r>
              <a:rPr kumimoji="0" lang="en-US" sz="4000" b="1" i="0" u="none" strike="noStrike" kern="0" cap="none" spc="0" normalizeH="0" baseline="0" noProof="0">
                <a:ln>
                  <a:noFill/>
                </a:ln>
                <a:solidFill>
                  <a:srgbClr val="622C5D"/>
                </a:solidFill>
                <a:effectLst/>
                <a:uLnTx/>
                <a:uFillTx/>
                <a:latin typeface="Arial Narrow" panose="020B0606020202030204" pitchFamily="34" charset="0"/>
                <a:ea typeface="MS PGothic" panose="020B0600070205080204" pitchFamily="34" charset="-128"/>
                <a:cs typeface="+mn-cs"/>
              </a:rPr>
              <a:t>~70% </a:t>
            </a:r>
            <a:r>
              <a:rPr kumimoji="0" lang="en-US" sz="2000" b="1" i="0" u="none" strike="noStrike" kern="0" cap="none" spc="0" normalizeH="0" baseline="0" noProof="0">
                <a:ln>
                  <a:noFill/>
                </a:ln>
                <a:solidFill>
                  <a:srgbClr val="622C5D"/>
                </a:solidFill>
                <a:effectLst/>
                <a:uLnTx/>
                <a:uFillTx/>
                <a:latin typeface="Arial Narrow" panose="020B0606020202030204" pitchFamily="34" charset="0"/>
                <a:ea typeface="MS PGothic" panose="020B0600070205080204" pitchFamily="34" charset="-128"/>
                <a:cs typeface="+mn-cs"/>
              </a:rPr>
              <a:t>of women relapse </a:t>
            </a:r>
            <a:br>
              <a:rPr kumimoji="0" lang="en-US" sz="2000" b="1" i="0" u="none" strike="noStrike" kern="0" cap="none" spc="0" normalizeH="0" baseline="0" noProof="0">
                <a:ln>
                  <a:noFill/>
                </a:ln>
                <a:solidFill>
                  <a:srgbClr val="622C5D"/>
                </a:solidFill>
                <a:effectLst/>
                <a:uLnTx/>
                <a:uFillTx/>
                <a:latin typeface="Arial Narrow" panose="020B0606020202030204" pitchFamily="34" charset="0"/>
                <a:ea typeface="MS PGothic" panose="020B0600070205080204" pitchFamily="34" charset="-128"/>
                <a:cs typeface="+mn-cs"/>
              </a:rPr>
            </a:br>
            <a:r>
              <a:rPr kumimoji="0" lang="en-US" sz="2000" b="0" i="0" u="none" strike="noStrike" kern="0" cap="none" spc="0" normalizeH="0" baseline="0" noProof="0">
                <a:ln>
                  <a:noFill/>
                </a:ln>
                <a:solidFill>
                  <a:srgbClr val="595959"/>
                </a:solidFill>
                <a:effectLst/>
                <a:uLnTx/>
                <a:uFillTx/>
                <a:latin typeface="Arial Narrow" panose="020B0606020202030204" pitchFamily="34" charset="0"/>
                <a:ea typeface="MS PGothic" panose="020B0600070205080204" pitchFamily="34" charset="-128"/>
                <a:cs typeface="+mn-cs"/>
              </a:rPr>
              <a:t>within 3 years of first-line treatment</a:t>
            </a:r>
            <a:r>
              <a:rPr kumimoji="0" lang="en-US" sz="2000" b="0" i="0" u="none" strike="noStrike" kern="0" cap="none" spc="0" normalizeH="0" baseline="30000" noProof="0">
                <a:ln>
                  <a:noFill/>
                </a:ln>
                <a:solidFill>
                  <a:srgbClr val="595959"/>
                </a:solidFill>
                <a:effectLst/>
                <a:uLnTx/>
                <a:uFillTx/>
                <a:latin typeface="Arial Narrow" panose="020B0606020202030204" pitchFamily="34" charset="0"/>
                <a:ea typeface="MS PGothic" panose="020B0600070205080204" pitchFamily="34" charset="-128"/>
                <a:cs typeface="+mn-cs"/>
              </a:rPr>
              <a:t>3,4 </a:t>
            </a:r>
            <a:endParaRPr kumimoji="0" lang="en-US" sz="2000" b="0" i="0" u="none" strike="noStrike" kern="0" cap="none" spc="0" normalizeH="0" baseline="0" noProof="0">
              <a:ln>
                <a:noFill/>
              </a:ln>
              <a:solidFill>
                <a:srgbClr val="595959"/>
              </a:solidFill>
              <a:effectLst/>
              <a:uLnTx/>
              <a:uFillTx/>
              <a:latin typeface="Arial Narrow" panose="020B0606020202030204" pitchFamily="34" charset="0"/>
              <a:ea typeface="MS PGothic" panose="020B0600070205080204" pitchFamily="34" charset="-128"/>
              <a:cs typeface="+mn-cs"/>
            </a:endParaRPr>
          </a:p>
        </p:txBody>
      </p:sp>
      <p:cxnSp>
        <p:nvCxnSpPr>
          <p:cNvPr id="15" name="Straight Connector 14">
            <a:extLst>
              <a:ext uri="{FF2B5EF4-FFF2-40B4-BE49-F238E27FC236}">
                <a16:creationId xmlns:a16="http://schemas.microsoft.com/office/drawing/2014/main" id="{8F196183-4612-49CA-B6FA-5AF220C02F02}"/>
              </a:ext>
            </a:extLst>
          </p:cNvPr>
          <p:cNvCxnSpPr>
            <a:cxnSpLocks/>
          </p:cNvCxnSpPr>
          <p:nvPr/>
        </p:nvCxnSpPr>
        <p:spPr>
          <a:xfrm>
            <a:off x="4184187" y="1311961"/>
            <a:ext cx="0" cy="3485839"/>
          </a:xfrm>
          <a:prstGeom prst="line">
            <a:avLst/>
          </a:prstGeom>
          <a:ln w="38100" cap="rnd">
            <a:gradFill>
              <a:gsLst>
                <a:gs pos="0">
                  <a:schemeClr val="accent1"/>
                </a:gs>
                <a:gs pos="100000">
                  <a:schemeClr val="accent2"/>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B91B4CE9-6335-42A2-B65E-C9D36B43D434}"/>
              </a:ext>
            </a:extLst>
          </p:cNvPr>
          <p:cNvSpPr/>
          <p:nvPr/>
        </p:nvSpPr>
        <p:spPr>
          <a:xfrm>
            <a:off x="696000" y="5061203"/>
            <a:ext cx="10800000" cy="952143"/>
          </a:xfrm>
          <a:prstGeom prst="roundRect">
            <a:avLst>
              <a:gd name="adj" fmla="val 50000"/>
            </a:avLst>
          </a:prstGeom>
          <a:solidFill>
            <a:schemeClr val="accent1"/>
          </a:solidFill>
          <a:ln w="57150">
            <a:noFill/>
          </a:ln>
        </p:spPr>
        <p:style>
          <a:lnRef idx="0">
            <a:scrgbClr r="0" g="0" b="0"/>
          </a:lnRef>
          <a:fillRef idx="0">
            <a:scrgbClr r="0" g="0" b="0"/>
          </a:fillRef>
          <a:effectRef idx="0">
            <a:scrgbClr r="0" g="0" b="0"/>
          </a:effectRef>
          <a:fontRef idx="minor">
            <a:schemeClr val="lt1"/>
          </a:fontRef>
        </p:style>
        <p:txBody>
          <a:bodyPr wrap="square" lIns="108000" tIns="0" rIns="108000" bIns="0" rtlCol="0" anchor="ctr">
            <a:spAutoFit/>
          </a:bodyPr>
          <a:lstStyle/>
          <a:p>
            <a:pPr marL="0" marR="0" lvl="0" indent="0" algn="ctr" defTabSz="609555" rtl="0" eaLnBrk="1" fontAlgn="auto" latinLnBrk="0" hangingPunct="1">
              <a:lnSpc>
                <a:spcPct val="100000"/>
              </a:lnSpc>
              <a:spcBef>
                <a:spcPts val="300"/>
              </a:spcBef>
              <a:spcAft>
                <a:spcPts val="30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There is a significant need for better first-line treatment to improve outcomes</a:t>
            </a:r>
            <a:br>
              <a:rPr kumimoji="0" lang="en-US" sz="22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22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for women with ovarian cancer</a:t>
            </a:r>
            <a:r>
              <a:rPr kumimoji="0" lang="en-US" sz="2200" b="1"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mn-cs"/>
              </a:rPr>
              <a:t>3–8</a:t>
            </a:r>
          </a:p>
        </p:txBody>
      </p:sp>
      <p:grpSp>
        <p:nvGrpSpPr>
          <p:cNvPr id="45" name="Group 44">
            <a:extLst>
              <a:ext uri="{FF2B5EF4-FFF2-40B4-BE49-F238E27FC236}">
                <a16:creationId xmlns:a16="http://schemas.microsoft.com/office/drawing/2014/main" id="{782666EA-C392-47FD-81DE-91BF52BBD083}"/>
              </a:ext>
            </a:extLst>
          </p:cNvPr>
          <p:cNvGrpSpPr/>
          <p:nvPr/>
        </p:nvGrpSpPr>
        <p:grpSpPr>
          <a:xfrm>
            <a:off x="4630549" y="1580623"/>
            <a:ext cx="2931249" cy="1981784"/>
            <a:chOff x="4361908" y="1691403"/>
            <a:chExt cx="3586610" cy="2424866"/>
          </a:xfrm>
        </p:grpSpPr>
        <p:grpSp>
          <p:nvGrpSpPr>
            <p:cNvPr id="25" name="Graphic 23">
              <a:extLst>
                <a:ext uri="{FF2B5EF4-FFF2-40B4-BE49-F238E27FC236}">
                  <a16:creationId xmlns:a16="http://schemas.microsoft.com/office/drawing/2014/main" id="{82D5E74A-A7FA-4FBA-AE9C-E807156DAC6C}"/>
                </a:ext>
              </a:extLst>
            </p:cNvPr>
            <p:cNvGrpSpPr/>
            <p:nvPr/>
          </p:nvGrpSpPr>
          <p:grpSpPr>
            <a:xfrm>
              <a:off x="4361908" y="1691403"/>
              <a:ext cx="586776" cy="1182220"/>
              <a:chOff x="6307716" y="1185843"/>
              <a:chExt cx="2226680" cy="4486255"/>
            </a:xfrm>
            <a:solidFill>
              <a:schemeClr val="accent2"/>
            </a:solidFill>
          </p:grpSpPr>
          <p:sp>
            <p:nvSpPr>
              <p:cNvPr id="41" name="Freeform: Shape 40">
                <a:extLst>
                  <a:ext uri="{FF2B5EF4-FFF2-40B4-BE49-F238E27FC236}">
                    <a16:creationId xmlns:a16="http://schemas.microsoft.com/office/drawing/2014/main" id="{9762C98F-9F91-4988-AAEB-098C50E97529}"/>
                  </a:ext>
                </a:extLst>
              </p:cNvPr>
              <p:cNvSpPr/>
              <p:nvPr/>
            </p:nvSpPr>
            <p:spPr>
              <a:xfrm>
                <a:off x="6307716" y="2042026"/>
                <a:ext cx="2226680" cy="3630072"/>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810980D9-8806-44E3-84F2-3A7D6429452B}"/>
                  </a:ext>
                </a:extLst>
              </p:cNvPr>
              <p:cNvSpPr/>
              <p:nvPr/>
            </p:nvSpPr>
            <p:spPr>
              <a:xfrm>
                <a:off x="7053414" y="1185843"/>
                <a:ext cx="738511" cy="738511"/>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50" name="Graphic 23">
              <a:extLst>
                <a:ext uri="{FF2B5EF4-FFF2-40B4-BE49-F238E27FC236}">
                  <a16:creationId xmlns:a16="http://schemas.microsoft.com/office/drawing/2014/main" id="{56C70934-AF6B-4724-AB1B-DABAF650750E}"/>
                </a:ext>
              </a:extLst>
            </p:cNvPr>
            <p:cNvGrpSpPr/>
            <p:nvPr/>
          </p:nvGrpSpPr>
          <p:grpSpPr>
            <a:xfrm>
              <a:off x="5111866" y="1691403"/>
              <a:ext cx="586776" cy="1182220"/>
              <a:chOff x="6307716" y="1185843"/>
              <a:chExt cx="2226680" cy="4486255"/>
            </a:xfrm>
            <a:solidFill>
              <a:schemeClr val="accent2"/>
            </a:solidFill>
          </p:grpSpPr>
          <p:sp>
            <p:nvSpPr>
              <p:cNvPr id="51" name="Freeform: Shape 50">
                <a:extLst>
                  <a:ext uri="{FF2B5EF4-FFF2-40B4-BE49-F238E27FC236}">
                    <a16:creationId xmlns:a16="http://schemas.microsoft.com/office/drawing/2014/main" id="{F56513AB-D1B0-48A9-A627-912B1EDD6DAA}"/>
                  </a:ext>
                </a:extLst>
              </p:cNvPr>
              <p:cNvSpPr/>
              <p:nvPr/>
            </p:nvSpPr>
            <p:spPr>
              <a:xfrm>
                <a:off x="6307716" y="2042026"/>
                <a:ext cx="2226680" cy="3630072"/>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id="{43FDD6FA-5472-4B48-9797-22584712FB64}"/>
                  </a:ext>
                </a:extLst>
              </p:cNvPr>
              <p:cNvSpPr/>
              <p:nvPr/>
            </p:nvSpPr>
            <p:spPr>
              <a:xfrm>
                <a:off x="7053414" y="1185843"/>
                <a:ext cx="738511" cy="738511"/>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53" name="Graphic 23">
              <a:extLst>
                <a:ext uri="{FF2B5EF4-FFF2-40B4-BE49-F238E27FC236}">
                  <a16:creationId xmlns:a16="http://schemas.microsoft.com/office/drawing/2014/main" id="{3BCEA5D5-0DBB-403B-9CFA-5FA92E7C6FC8}"/>
                </a:ext>
              </a:extLst>
            </p:cNvPr>
            <p:cNvGrpSpPr/>
            <p:nvPr/>
          </p:nvGrpSpPr>
          <p:grpSpPr>
            <a:xfrm>
              <a:off x="5861824" y="1691403"/>
              <a:ext cx="586776" cy="1182220"/>
              <a:chOff x="6307716" y="1185843"/>
              <a:chExt cx="2226680" cy="4486255"/>
            </a:xfrm>
            <a:solidFill>
              <a:schemeClr val="accent2"/>
            </a:solidFill>
          </p:grpSpPr>
          <p:sp>
            <p:nvSpPr>
              <p:cNvPr id="54" name="Freeform: Shape 53">
                <a:extLst>
                  <a:ext uri="{FF2B5EF4-FFF2-40B4-BE49-F238E27FC236}">
                    <a16:creationId xmlns:a16="http://schemas.microsoft.com/office/drawing/2014/main" id="{894F9903-2B09-4B34-9ED7-2D6E90CBFCB1}"/>
                  </a:ext>
                </a:extLst>
              </p:cNvPr>
              <p:cNvSpPr/>
              <p:nvPr/>
            </p:nvSpPr>
            <p:spPr>
              <a:xfrm>
                <a:off x="6307716" y="2042026"/>
                <a:ext cx="2226680" cy="3630072"/>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55" name="Freeform: Shape 54">
                <a:extLst>
                  <a:ext uri="{FF2B5EF4-FFF2-40B4-BE49-F238E27FC236}">
                    <a16:creationId xmlns:a16="http://schemas.microsoft.com/office/drawing/2014/main" id="{5C51C36A-6968-48EB-A4DA-C917E2735C23}"/>
                  </a:ext>
                </a:extLst>
              </p:cNvPr>
              <p:cNvSpPr/>
              <p:nvPr/>
            </p:nvSpPr>
            <p:spPr>
              <a:xfrm>
                <a:off x="7053414" y="1185843"/>
                <a:ext cx="738511" cy="738511"/>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56" name="Graphic 23">
              <a:extLst>
                <a:ext uri="{FF2B5EF4-FFF2-40B4-BE49-F238E27FC236}">
                  <a16:creationId xmlns:a16="http://schemas.microsoft.com/office/drawing/2014/main" id="{6B057954-7C36-4B1F-8474-45FD9E692C30}"/>
                </a:ext>
              </a:extLst>
            </p:cNvPr>
            <p:cNvGrpSpPr/>
            <p:nvPr/>
          </p:nvGrpSpPr>
          <p:grpSpPr>
            <a:xfrm>
              <a:off x="6611782" y="1691403"/>
              <a:ext cx="586776" cy="1182220"/>
              <a:chOff x="6307716" y="1185843"/>
              <a:chExt cx="2226680" cy="4486255"/>
            </a:xfrm>
            <a:solidFill>
              <a:schemeClr val="accent2"/>
            </a:solidFill>
          </p:grpSpPr>
          <p:sp>
            <p:nvSpPr>
              <p:cNvPr id="57" name="Freeform: Shape 56">
                <a:extLst>
                  <a:ext uri="{FF2B5EF4-FFF2-40B4-BE49-F238E27FC236}">
                    <a16:creationId xmlns:a16="http://schemas.microsoft.com/office/drawing/2014/main" id="{C310291A-EC95-4B70-81BC-958D8CD4C068}"/>
                  </a:ext>
                </a:extLst>
              </p:cNvPr>
              <p:cNvSpPr/>
              <p:nvPr/>
            </p:nvSpPr>
            <p:spPr>
              <a:xfrm>
                <a:off x="6307716" y="2042026"/>
                <a:ext cx="2226680" cy="3630072"/>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58" name="Freeform: Shape 57">
                <a:extLst>
                  <a:ext uri="{FF2B5EF4-FFF2-40B4-BE49-F238E27FC236}">
                    <a16:creationId xmlns:a16="http://schemas.microsoft.com/office/drawing/2014/main" id="{752FAF11-FFBC-4D8E-8AC4-6F0D409A7375}"/>
                  </a:ext>
                </a:extLst>
              </p:cNvPr>
              <p:cNvSpPr/>
              <p:nvPr/>
            </p:nvSpPr>
            <p:spPr>
              <a:xfrm>
                <a:off x="7053414" y="1185843"/>
                <a:ext cx="738511" cy="738511"/>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59" name="Graphic 23">
              <a:extLst>
                <a:ext uri="{FF2B5EF4-FFF2-40B4-BE49-F238E27FC236}">
                  <a16:creationId xmlns:a16="http://schemas.microsoft.com/office/drawing/2014/main" id="{097771D1-B5F4-436D-92DC-E673E81C37EB}"/>
                </a:ext>
              </a:extLst>
            </p:cNvPr>
            <p:cNvGrpSpPr/>
            <p:nvPr/>
          </p:nvGrpSpPr>
          <p:grpSpPr>
            <a:xfrm>
              <a:off x="7361742" y="1691403"/>
              <a:ext cx="586776" cy="1182220"/>
              <a:chOff x="6307716" y="1185843"/>
              <a:chExt cx="2226680" cy="4486255"/>
            </a:xfrm>
            <a:solidFill>
              <a:schemeClr val="accent2"/>
            </a:solidFill>
          </p:grpSpPr>
          <p:sp>
            <p:nvSpPr>
              <p:cNvPr id="60" name="Freeform: Shape 59">
                <a:extLst>
                  <a:ext uri="{FF2B5EF4-FFF2-40B4-BE49-F238E27FC236}">
                    <a16:creationId xmlns:a16="http://schemas.microsoft.com/office/drawing/2014/main" id="{A43A3E54-DDEE-418C-BAF9-9E26D43A24D6}"/>
                  </a:ext>
                </a:extLst>
              </p:cNvPr>
              <p:cNvSpPr/>
              <p:nvPr/>
            </p:nvSpPr>
            <p:spPr>
              <a:xfrm>
                <a:off x="6307716" y="2042026"/>
                <a:ext cx="2226680" cy="3630072"/>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61" name="Freeform: Shape 60">
                <a:extLst>
                  <a:ext uri="{FF2B5EF4-FFF2-40B4-BE49-F238E27FC236}">
                    <a16:creationId xmlns:a16="http://schemas.microsoft.com/office/drawing/2014/main" id="{E3E7ABB9-EC05-4988-B7B0-78D4BF58C367}"/>
                  </a:ext>
                </a:extLst>
              </p:cNvPr>
              <p:cNvSpPr/>
              <p:nvPr/>
            </p:nvSpPr>
            <p:spPr>
              <a:xfrm>
                <a:off x="7053414" y="1185843"/>
                <a:ext cx="738511" cy="738511"/>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62" name="Graphic 23">
              <a:extLst>
                <a:ext uri="{FF2B5EF4-FFF2-40B4-BE49-F238E27FC236}">
                  <a16:creationId xmlns:a16="http://schemas.microsoft.com/office/drawing/2014/main" id="{3B7D2FBD-5499-461D-9428-BFE79D6223F8}"/>
                </a:ext>
              </a:extLst>
            </p:cNvPr>
            <p:cNvGrpSpPr/>
            <p:nvPr/>
          </p:nvGrpSpPr>
          <p:grpSpPr>
            <a:xfrm>
              <a:off x="4361908" y="2934049"/>
              <a:ext cx="586776" cy="1182220"/>
              <a:chOff x="6307716" y="1185843"/>
              <a:chExt cx="2226680" cy="4486255"/>
            </a:xfrm>
            <a:solidFill>
              <a:schemeClr val="accent2"/>
            </a:solidFill>
          </p:grpSpPr>
          <p:sp>
            <p:nvSpPr>
              <p:cNvPr id="63" name="Freeform: Shape 62">
                <a:extLst>
                  <a:ext uri="{FF2B5EF4-FFF2-40B4-BE49-F238E27FC236}">
                    <a16:creationId xmlns:a16="http://schemas.microsoft.com/office/drawing/2014/main" id="{B8555129-D63B-4683-A4DC-81126ED6951E}"/>
                  </a:ext>
                </a:extLst>
              </p:cNvPr>
              <p:cNvSpPr/>
              <p:nvPr/>
            </p:nvSpPr>
            <p:spPr>
              <a:xfrm>
                <a:off x="6307716" y="2042026"/>
                <a:ext cx="2226680" cy="3630072"/>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64" name="Freeform: Shape 63">
                <a:extLst>
                  <a:ext uri="{FF2B5EF4-FFF2-40B4-BE49-F238E27FC236}">
                    <a16:creationId xmlns:a16="http://schemas.microsoft.com/office/drawing/2014/main" id="{789A3529-19CF-4DCF-A25F-80F210462211}"/>
                  </a:ext>
                </a:extLst>
              </p:cNvPr>
              <p:cNvSpPr/>
              <p:nvPr/>
            </p:nvSpPr>
            <p:spPr>
              <a:xfrm>
                <a:off x="7053414" y="1185843"/>
                <a:ext cx="738511" cy="738511"/>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65" name="Graphic 23">
              <a:extLst>
                <a:ext uri="{FF2B5EF4-FFF2-40B4-BE49-F238E27FC236}">
                  <a16:creationId xmlns:a16="http://schemas.microsoft.com/office/drawing/2014/main" id="{65F9C35B-7933-4BEA-9633-B81727958577}"/>
                </a:ext>
              </a:extLst>
            </p:cNvPr>
            <p:cNvGrpSpPr/>
            <p:nvPr/>
          </p:nvGrpSpPr>
          <p:grpSpPr>
            <a:xfrm>
              <a:off x="5111866" y="2934049"/>
              <a:ext cx="586776" cy="1182220"/>
              <a:chOff x="6307716" y="1185843"/>
              <a:chExt cx="2226680" cy="4486255"/>
            </a:xfrm>
            <a:solidFill>
              <a:schemeClr val="accent2"/>
            </a:solidFill>
          </p:grpSpPr>
          <p:sp>
            <p:nvSpPr>
              <p:cNvPr id="66" name="Freeform: Shape 65">
                <a:extLst>
                  <a:ext uri="{FF2B5EF4-FFF2-40B4-BE49-F238E27FC236}">
                    <a16:creationId xmlns:a16="http://schemas.microsoft.com/office/drawing/2014/main" id="{2B143354-683C-4FCF-B9D8-7A486BA50D2D}"/>
                  </a:ext>
                </a:extLst>
              </p:cNvPr>
              <p:cNvSpPr/>
              <p:nvPr/>
            </p:nvSpPr>
            <p:spPr>
              <a:xfrm>
                <a:off x="6307716" y="2042026"/>
                <a:ext cx="2226680" cy="3630072"/>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67" name="Freeform: Shape 66">
                <a:extLst>
                  <a:ext uri="{FF2B5EF4-FFF2-40B4-BE49-F238E27FC236}">
                    <a16:creationId xmlns:a16="http://schemas.microsoft.com/office/drawing/2014/main" id="{973F8673-9B23-4DE4-A17B-D262BAF1376A}"/>
                  </a:ext>
                </a:extLst>
              </p:cNvPr>
              <p:cNvSpPr/>
              <p:nvPr/>
            </p:nvSpPr>
            <p:spPr>
              <a:xfrm>
                <a:off x="7053414" y="1185843"/>
                <a:ext cx="738511" cy="738511"/>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68" name="Graphic 23">
              <a:extLst>
                <a:ext uri="{FF2B5EF4-FFF2-40B4-BE49-F238E27FC236}">
                  <a16:creationId xmlns:a16="http://schemas.microsoft.com/office/drawing/2014/main" id="{AF6235D8-A577-4BFC-AC38-1B650B759509}"/>
                </a:ext>
              </a:extLst>
            </p:cNvPr>
            <p:cNvGrpSpPr/>
            <p:nvPr/>
          </p:nvGrpSpPr>
          <p:grpSpPr>
            <a:xfrm>
              <a:off x="5861824" y="2934049"/>
              <a:ext cx="586776" cy="1182220"/>
              <a:chOff x="6307716" y="1185843"/>
              <a:chExt cx="2226680" cy="4486255"/>
            </a:xfrm>
            <a:solidFill>
              <a:schemeClr val="accent4">
                <a:lumMod val="40000"/>
                <a:lumOff val="60000"/>
              </a:schemeClr>
            </a:solidFill>
          </p:grpSpPr>
          <p:sp>
            <p:nvSpPr>
              <p:cNvPr id="69" name="Freeform: Shape 68">
                <a:extLst>
                  <a:ext uri="{FF2B5EF4-FFF2-40B4-BE49-F238E27FC236}">
                    <a16:creationId xmlns:a16="http://schemas.microsoft.com/office/drawing/2014/main" id="{A0EE92E5-7EF9-4A8C-845E-5918D94AEFA1}"/>
                  </a:ext>
                </a:extLst>
              </p:cNvPr>
              <p:cNvSpPr/>
              <p:nvPr/>
            </p:nvSpPr>
            <p:spPr>
              <a:xfrm>
                <a:off x="6307716" y="2042026"/>
                <a:ext cx="2226680" cy="3630072"/>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70" name="Freeform: Shape 69">
                <a:extLst>
                  <a:ext uri="{FF2B5EF4-FFF2-40B4-BE49-F238E27FC236}">
                    <a16:creationId xmlns:a16="http://schemas.microsoft.com/office/drawing/2014/main" id="{81FF3DB0-68BA-4E9B-B184-D68A37ED5ED2}"/>
                  </a:ext>
                </a:extLst>
              </p:cNvPr>
              <p:cNvSpPr/>
              <p:nvPr/>
            </p:nvSpPr>
            <p:spPr>
              <a:xfrm>
                <a:off x="7053414" y="1185843"/>
                <a:ext cx="738511" cy="738511"/>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71" name="Graphic 23">
              <a:extLst>
                <a:ext uri="{FF2B5EF4-FFF2-40B4-BE49-F238E27FC236}">
                  <a16:creationId xmlns:a16="http://schemas.microsoft.com/office/drawing/2014/main" id="{362DEC1F-3DD7-49A7-B2B3-D240A3559DFF}"/>
                </a:ext>
              </a:extLst>
            </p:cNvPr>
            <p:cNvGrpSpPr/>
            <p:nvPr/>
          </p:nvGrpSpPr>
          <p:grpSpPr>
            <a:xfrm>
              <a:off x="6611782" y="2934049"/>
              <a:ext cx="586776" cy="1182220"/>
              <a:chOff x="6307716" y="1185843"/>
              <a:chExt cx="2226680" cy="4486255"/>
            </a:xfrm>
            <a:solidFill>
              <a:schemeClr val="accent4">
                <a:lumMod val="40000"/>
                <a:lumOff val="60000"/>
              </a:schemeClr>
            </a:solidFill>
          </p:grpSpPr>
          <p:sp>
            <p:nvSpPr>
              <p:cNvPr id="72" name="Freeform: Shape 71">
                <a:extLst>
                  <a:ext uri="{FF2B5EF4-FFF2-40B4-BE49-F238E27FC236}">
                    <a16:creationId xmlns:a16="http://schemas.microsoft.com/office/drawing/2014/main" id="{5075C6F8-BC54-44F0-8D13-AE90F4E4A202}"/>
                  </a:ext>
                </a:extLst>
              </p:cNvPr>
              <p:cNvSpPr/>
              <p:nvPr/>
            </p:nvSpPr>
            <p:spPr>
              <a:xfrm>
                <a:off x="6307716" y="2042026"/>
                <a:ext cx="2226680" cy="3630072"/>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73" name="Freeform: Shape 72">
                <a:extLst>
                  <a:ext uri="{FF2B5EF4-FFF2-40B4-BE49-F238E27FC236}">
                    <a16:creationId xmlns:a16="http://schemas.microsoft.com/office/drawing/2014/main" id="{753DEB06-E5B0-4737-91AF-F7393A9B1DDA}"/>
                  </a:ext>
                </a:extLst>
              </p:cNvPr>
              <p:cNvSpPr/>
              <p:nvPr/>
            </p:nvSpPr>
            <p:spPr>
              <a:xfrm>
                <a:off x="7053414" y="1185843"/>
                <a:ext cx="738511" cy="738511"/>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74" name="Graphic 23">
              <a:extLst>
                <a:ext uri="{FF2B5EF4-FFF2-40B4-BE49-F238E27FC236}">
                  <a16:creationId xmlns:a16="http://schemas.microsoft.com/office/drawing/2014/main" id="{4D290D06-9320-40EF-9923-AE5C7B475861}"/>
                </a:ext>
              </a:extLst>
            </p:cNvPr>
            <p:cNvGrpSpPr/>
            <p:nvPr/>
          </p:nvGrpSpPr>
          <p:grpSpPr>
            <a:xfrm>
              <a:off x="7361742" y="2934049"/>
              <a:ext cx="586776" cy="1182220"/>
              <a:chOff x="6307716" y="1185843"/>
              <a:chExt cx="2226680" cy="4486255"/>
            </a:xfrm>
            <a:solidFill>
              <a:schemeClr val="accent4">
                <a:lumMod val="40000"/>
                <a:lumOff val="60000"/>
              </a:schemeClr>
            </a:solidFill>
          </p:grpSpPr>
          <p:sp>
            <p:nvSpPr>
              <p:cNvPr id="75" name="Freeform: Shape 74">
                <a:extLst>
                  <a:ext uri="{FF2B5EF4-FFF2-40B4-BE49-F238E27FC236}">
                    <a16:creationId xmlns:a16="http://schemas.microsoft.com/office/drawing/2014/main" id="{466EE81C-BA9A-4CC9-9523-56A1B1552658}"/>
                  </a:ext>
                </a:extLst>
              </p:cNvPr>
              <p:cNvSpPr/>
              <p:nvPr/>
            </p:nvSpPr>
            <p:spPr>
              <a:xfrm>
                <a:off x="6307716" y="2042026"/>
                <a:ext cx="2226680" cy="3630072"/>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333E6CE4-6F76-4E56-A93B-3BAD9A4F3D1F}"/>
                  </a:ext>
                </a:extLst>
              </p:cNvPr>
              <p:cNvSpPr/>
              <p:nvPr/>
            </p:nvSpPr>
            <p:spPr>
              <a:xfrm>
                <a:off x="7053414" y="1185843"/>
                <a:ext cx="738511" cy="738511"/>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graphicFrame>
        <p:nvGraphicFramePr>
          <p:cNvPr id="82" name="Chart 81">
            <a:extLst>
              <a:ext uri="{FF2B5EF4-FFF2-40B4-BE49-F238E27FC236}">
                <a16:creationId xmlns:a16="http://schemas.microsoft.com/office/drawing/2014/main" id="{9AD8F8EC-1A27-4C67-9E09-783B7B744D59}"/>
              </a:ext>
            </a:extLst>
          </p:cNvPr>
          <p:cNvGraphicFramePr/>
          <p:nvPr/>
        </p:nvGraphicFramePr>
        <p:xfrm>
          <a:off x="8341317" y="1329063"/>
          <a:ext cx="3287519" cy="2191680"/>
        </p:xfrm>
        <a:graphic>
          <a:graphicData uri="http://schemas.openxmlformats.org/drawingml/2006/chart">
            <c:chart xmlns:c="http://schemas.openxmlformats.org/drawingml/2006/chart" xmlns:r="http://schemas.openxmlformats.org/officeDocument/2006/relationships" r:id="rId4"/>
          </a:graphicData>
        </a:graphic>
      </p:graphicFrame>
      <p:sp>
        <p:nvSpPr>
          <p:cNvPr id="83" name="Oval 82">
            <a:extLst>
              <a:ext uri="{FF2B5EF4-FFF2-40B4-BE49-F238E27FC236}">
                <a16:creationId xmlns:a16="http://schemas.microsoft.com/office/drawing/2014/main" id="{C07EB779-CE45-497B-B6FE-0860FC9F0060}"/>
              </a:ext>
            </a:extLst>
          </p:cNvPr>
          <p:cNvSpPr/>
          <p:nvPr/>
        </p:nvSpPr>
        <p:spPr>
          <a:xfrm>
            <a:off x="8550059" y="2424903"/>
            <a:ext cx="1114340" cy="1114340"/>
          </a:xfrm>
          <a:prstGeom prst="ellipse">
            <a:avLst/>
          </a:prstGeom>
          <a:solidFill>
            <a:schemeClr val="accent1"/>
          </a:solidFill>
          <a:ln w="19050">
            <a:noFill/>
          </a:ln>
        </p:spPr>
        <p:style>
          <a:lnRef idx="0">
            <a:scrgbClr r="0" g="0" b="0"/>
          </a:lnRef>
          <a:fillRef idx="0">
            <a:scrgbClr r="0" g="0" b="0"/>
          </a:fillRef>
          <a:effectRef idx="0">
            <a:scrgbClr r="0" g="0" b="0"/>
          </a:effectRef>
          <a:fontRef idx="minor">
            <a:schemeClr val="lt1"/>
          </a:fontRef>
        </p:style>
        <p:txBody>
          <a:bodyPr lIns="252000" rIns="252000"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Arial Narrow" panose="020B0606020202030204" pitchFamily="34" charset="0"/>
              <a:ea typeface="+mn-ea"/>
              <a:cs typeface="+mn-cs"/>
            </a:endParaRPr>
          </a:p>
        </p:txBody>
      </p:sp>
      <p:sp>
        <p:nvSpPr>
          <p:cNvPr id="88" name="TextBox 87">
            <a:extLst>
              <a:ext uri="{FF2B5EF4-FFF2-40B4-BE49-F238E27FC236}">
                <a16:creationId xmlns:a16="http://schemas.microsoft.com/office/drawing/2014/main" id="{9FC8D0E8-B586-4CC4-BCF5-62B5F2010DF2}"/>
              </a:ext>
            </a:extLst>
          </p:cNvPr>
          <p:cNvSpPr txBox="1"/>
          <p:nvPr/>
        </p:nvSpPr>
        <p:spPr>
          <a:xfrm>
            <a:off x="8102381" y="3605941"/>
            <a:ext cx="3739199" cy="1200329"/>
          </a:xfrm>
          <a:prstGeom prst="rect">
            <a:avLst/>
          </a:prstGeom>
          <a:noFill/>
        </p:spPr>
        <p:txBody>
          <a:bodyPr wrap="square" rtlCol="0">
            <a:spAutoFit/>
          </a:bodyPr>
          <a:lstStyle/>
          <a:p>
            <a:pPr marL="0" marR="0" lvl="0" indent="0" algn="ctr" defTabSz="609507" rtl="0" eaLnBrk="0" fontAlgn="base" latinLnBrk="0" hangingPunct="0">
              <a:lnSpc>
                <a:spcPct val="90000"/>
              </a:lnSpc>
              <a:spcBef>
                <a:spcPts val="0"/>
              </a:spcBef>
              <a:spcAft>
                <a:spcPts val="0"/>
              </a:spcAft>
              <a:buClrTx/>
              <a:buSzTx/>
              <a:buFontTx/>
              <a:buNone/>
              <a:tabLst/>
              <a:defRPr/>
            </a:pPr>
            <a:r>
              <a:rPr kumimoji="0" lang="en-US" sz="4000" b="1" i="0" u="none" strike="noStrike" kern="0" cap="none" spc="0" normalizeH="0" baseline="0" noProof="0">
                <a:ln>
                  <a:noFill/>
                </a:ln>
                <a:solidFill>
                  <a:srgbClr val="622C5D"/>
                </a:solidFill>
                <a:effectLst/>
                <a:uLnTx/>
                <a:uFillTx/>
                <a:latin typeface="Arial Narrow" panose="020B0606020202030204" pitchFamily="34" charset="0"/>
                <a:ea typeface="MS PGothic" panose="020B0600070205080204" pitchFamily="34" charset="-128"/>
                <a:cs typeface="+mn-cs"/>
              </a:rPr>
              <a:t>30–50%</a:t>
            </a:r>
            <a:br>
              <a:rPr kumimoji="0" lang="en-US" sz="4000" b="1" i="0" u="none" strike="noStrike" kern="0" cap="none" spc="0" normalizeH="0" baseline="0" noProof="0">
                <a:ln>
                  <a:noFill/>
                </a:ln>
                <a:solidFill>
                  <a:srgbClr val="622C5D"/>
                </a:solidFill>
                <a:effectLst/>
                <a:uLnTx/>
                <a:uFillTx/>
                <a:latin typeface="Arial Narrow" panose="020B0606020202030204" pitchFamily="34" charset="0"/>
                <a:ea typeface="MS PGothic" panose="020B0600070205080204" pitchFamily="34" charset="-128"/>
                <a:cs typeface="+mn-cs"/>
              </a:rPr>
            </a:br>
            <a:r>
              <a:rPr kumimoji="0" lang="en-GB" sz="2000" b="0" i="0" u="none" strike="noStrike" kern="0" cap="none" spc="0" normalizeH="0" baseline="0" noProof="0">
                <a:ln>
                  <a:noFill/>
                </a:ln>
                <a:solidFill>
                  <a:srgbClr val="595959"/>
                </a:solidFill>
                <a:effectLst/>
                <a:uLnTx/>
                <a:uFillTx/>
                <a:latin typeface="Arial Narrow" panose="020B0606020202030204" pitchFamily="34" charset="0"/>
                <a:ea typeface="MS PGothic" panose="020B0600070205080204" pitchFamily="34" charset="-128"/>
                <a:cs typeface="+mn-cs"/>
              </a:rPr>
              <a:t>5-year survival for newly diagnosed advanced ovarian cancer</a:t>
            </a:r>
            <a:r>
              <a:rPr kumimoji="0" lang="en-GB" sz="2000" b="0" i="0" u="none" strike="noStrike" kern="0" cap="none" spc="0" normalizeH="0" baseline="30000" noProof="0">
                <a:ln>
                  <a:noFill/>
                </a:ln>
                <a:solidFill>
                  <a:srgbClr val="595959"/>
                </a:solidFill>
                <a:effectLst/>
                <a:uLnTx/>
                <a:uFillTx/>
                <a:latin typeface="Arial Narrow" panose="020B0606020202030204" pitchFamily="34" charset="0"/>
                <a:ea typeface="MS PGothic" panose="020B0600070205080204" pitchFamily="34" charset="-128"/>
                <a:cs typeface="+mn-cs"/>
              </a:rPr>
              <a:t>4,5</a:t>
            </a:r>
            <a:endParaRPr kumimoji="0" lang="en-US" sz="2000" b="0" i="0" u="none" strike="noStrike" kern="0" cap="none" spc="0" normalizeH="0" baseline="30000" noProof="0">
              <a:ln>
                <a:noFill/>
              </a:ln>
              <a:solidFill>
                <a:srgbClr val="595959"/>
              </a:solidFill>
              <a:effectLst/>
              <a:uLnTx/>
              <a:uFillTx/>
              <a:latin typeface="Arial Narrow" panose="020B0606020202030204" pitchFamily="34" charset="0"/>
              <a:ea typeface="MS PGothic" panose="020B0600070205080204" pitchFamily="34" charset="-128"/>
              <a:cs typeface="+mn-cs"/>
            </a:endParaRPr>
          </a:p>
        </p:txBody>
      </p:sp>
      <p:sp>
        <p:nvSpPr>
          <p:cNvPr id="89" name="TextBox 88">
            <a:extLst>
              <a:ext uri="{FF2B5EF4-FFF2-40B4-BE49-F238E27FC236}">
                <a16:creationId xmlns:a16="http://schemas.microsoft.com/office/drawing/2014/main" id="{9D9E2890-8114-43F7-AE15-55C635F5AD16}"/>
              </a:ext>
            </a:extLst>
          </p:cNvPr>
          <p:cNvSpPr txBox="1"/>
          <p:nvPr/>
        </p:nvSpPr>
        <p:spPr>
          <a:xfrm>
            <a:off x="563167" y="1293549"/>
            <a:ext cx="3289844" cy="1200329"/>
          </a:xfrm>
          <a:prstGeom prst="rect">
            <a:avLst/>
          </a:prstGeom>
          <a:noFill/>
        </p:spPr>
        <p:txBody>
          <a:bodyPr wrap="square" rtlCol="0">
            <a:spAutoFit/>
          </a:bodyPr>
          <a:lstStyle/>
          <a:p>
            <a:pPr marL="0" marR="0" lvl="0" indent="0" algn="ctr" defTabSz="609507" rtl="0" eaLnBrk="0" fontAlgn="base" latinLnBrk="0" hangingPunct="0">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Narrow" panose="020B0606020202030204" pitchFamily="34" charset="0"/>
                <a:ea typeface="Ebrima" panose="02000000000000000000" pitchFamily="2" charset="0"/>
                <a:cs typeface="Arial" panose="020B0604020202020204" pitchFamily="34" charset="0"/>
              </a:rPr>
              <a:t>Almost</a:t>
            </a:r>
            <a:r>
              <a:rPr kumimoji="0" lang="en-US" sz="4000" b="1" i="0" u="none" strike="noStrike" kern="0" cap="none" spc="0" normalizeH="0" baseline="0" noProof="0" dirty="0">
                <a:ln>
                  <a:noFill/>
                </a:ln>
                <a:solidFill>
                  <a:srgbClr val="622C5D"/>
                </a:solidFill>
                <a:effectLst/>
                <a:uLnTx/>
                <a:uFillTx/>
                <a:latin typeface="Arial Narrow" panose="020B0606020202030204" pitchFamily="34" charset="0"/>
                <a:ea typeface="MS PGothic" panose="020B0600070205080204" pitchFamily="34" charset="-128"/>
                <a:cs typeface="+mn-cs"/>
              </a:rPr>
              <a:t> 300,000 </a:t>
            </a:r>
            <a:br>
              <a:rPr kumimoji="0" lang="en-US" sz="4000" b="1" i="0" u="none" strike="noStrike" kern="0" cap="none" spc="0" normalizeH="0" baseline="0" noProof="0" dirty="0">
                <a:ln>
                  <a:noFill/>
                </a:ln>
                <a:solidFill>
                  <a:srgbClr val="622C5D"/>
                </a:solidFill>
                <a:effectLst/>
                <a:uLnTx/>
                <a:uFillTx/>
                <a:latin typeface="Arial Narrow" panose="020B0606020202030204" pitchFamily="34" charset="0"/>
                <a:ea typeface="MS PGothic" panose="020B0600070205080204" pitchFamily="34" charset="-128"/>
                <a:cs typeface="+mn-cs"/>
              </a:rPr>
            </a:br>
            <a:r>
              <a:rPr kumimoji="0" lang="en-US" sz="2000" b="0" i="0" u="none" strike="noStrike" kern="1200" cap="none" spc="0" normalizeH="0" baseline="0" noProof="0" dirty="0">
                <a:ln>
                  <a:noFill/>
                </a:ln>
                <a:solidFill>
                  <a:srgbClr val="595959"/>
                </a:solidFill>
                <a:effectLst/>
                <a:uLnTx/>
                <a:uFillTx/>
                <a:latin typeface="Arial Narrow" panose="020B0606020202030204" pitchFamily="34" charset="0"/>
                <a:ea typeface="Ebrima" panose="02000000000000000000" pitchFamily="2" charset="0"/>
                <a:cs typeface="Arial" panose="020B0604020202020204" pitchFamily="34" charset="0"/>
              </a:rPr>
              <a:t>women were </a:t>
            </a:r>
            <a:r>
              <a:rPr kumimoji="0" lang="en-US" sz="2000" b="1" i="0" u="none" strike="noStrike" kern="1200" cap="none" spc="0" normalizeH="0" baseline="0" noProof="0" dirty="0">
                <a:ln>
                  <a:noFill/>
                </a:ln>
                <a:solidFill>
                  <a:srgbClr val="622C5D"/>
                </a:solidFill>
                <a:effectLst/>
                <a:uLnTx/>
                <a:uFillTx/>
                <a:latin typeface="Arial Narrow" panose="020B0606020202030204" pitchFamily="34" charset="0"/>
                <a:ea typeface="Ebrima" panose="02000000000000000000" pitchFamily="2" charset="0"/>
                <a:cs typeface="Arial" panose="020B0604020202020204" pitchFamily="34" charset="0"/>
              </a:rPr>
              <a:t>diagnosed</a:t>
            </a:r>
            <a:r>
              <a:rPr kumimoji="0" lang="en-US" sz="2000" b="0" i="0" u="none" strike="noStrike" kern="1200" cap="none" spc="0" normalizeH="0" baseline="0" noProof="0" dirty="0">
                <a:ln>
                  <a:noFill/>
                </a:ln>
                <a:solidFill>
                  <a:srgbClr val="595959"/>
                </a:solidFill>
                <a:effectLst/>
                <a:uLnTx/>
                <a:uFillTx/>
                <a:latin typeface="Arial Narrow" panose="020B0606020202030204" pitchFamily="34" charset="0"/>
                <a:ea typeface="Ebrima" panose="02000000000000000000" pitchFamily="2" charset="0"/>
                <a:cs typeface="Arial" panose="020B0604020202020204" pitchFamily="34" charset="0"/>
              </a:rPr>
              <a:t> with ovarian cancer in 2022</a:t>
            </a:r>
            <a:r>
              <a:rPr kumimoji="0" lang="en-US" sz="2000" b="0" i="0" u="none" strike="noStrike" kern="0" cap="none" spc="0" normalizeH="0" baseline="30000" noProof="0" dirty="0">
                <a:ln>
                  <a:noFill/>
                </a:ln>
                <a:solidFill>
                  <a:srgbClr val="595959"/>
                </a:solidFill>
                <a:effectLst/>
                <a:uLnTx/>
                <a:uFillTx/>
                <a:latin typeface="Arial Narrow" panose="020B0606020202030204" pitchFamily="34" charset="0"/>
                <a:ea typeface="MS PGothic" panose="020B0600070205080204" pitchFamily="34" charset="-128"/>
                <a:cs typeface="+mn-cs"/>
              </a:rPr>
              <a:t> </a:t>
            </a:r>
          </a:p>
        </p:txBody>
      </p:sp>
      <p:sp>
        <p:nvSpPr>
          <p:cNvPr id="84" name="Rectangle 83">
            <a:extLst>
              <a:ext uri="{FF2B5EF4-FFF2-40B4-BE49-F238E27FC236}">
                <a16:creationId xmlns:a16="http://schemas.microsoft.com/office/drawing/2014/main" id="{95330C66-FC95-4A25-A87A-F857953DC4C0}"/>
              </a:ext>
            </a:extLst>
          </p:cNvPr>
          <p:cNvSpPr/>
          <p:nvPr/>
        </p:nvSpPr>
        <p:spPr>
          <a:xfrm>
            <a:off x="400305" y="3882942"/>
            <a:ext cx="3739201" cy="923330"/>
          </a:xfrm>
          <a:prstGeom prst="rect">
            <a:avLst/>
          </a:prstGeom>
        </p:spPr>
        <p:txBody>
          <a:bodyPr wrap="square">
            <a:spAutoFit/>
          </a:bodyPr>
          <a:lstStyle/>
          <a:p>
            <a:pPr marL="0" marR="0" lvl="1" indent="0" algn="ctr" defTabSz="609555" rtl="0" eaLnBrk="1" fontAlgn="auto" latinLnBrk="0" hangingPunct="1">
              <a:lnSpc>
                <a:spcPct val="90000"/>
              </a:lnSpc>
              <a:spcBef>
                <a:spcPts val="0"/>
              </a:spcBef>
              <a:spcAft>
                <a:spcPts val="0"/>
              </a:spcAft>
              <a:buClrTx/>
              <a:buSzPct val="100000"/>
              <a:buFontTx/>
              <a:buNone/>
              <a:tabLst/>
              <a:defRPr/>
            </a:pPr>
            <a:r>
              <a:rPr kumimoji="0" lang="en-NZ" sz="2000" b="0" i="0" u="none" strike="noStrike" kern="1200" cap="none" spc="0" normalizeH="0" baseline="0" noProof="0">
                <a:ln>
                  <a:noFill/>
                </a:ln>
                <a:solidFill>
                  <a:srgbClr val="595959"/>
                </a:solidFill>
                <a:effectLst/>
                <a:uLnTx/>
                <a:uFillTx/>
                <a:latin typeface="Arial Narrow" panose="020B0606020202030204" pitchFamily="34" charset="0"/>
                <a:ea typeface="Ebrima" panose="02000000000000000000" pitchFamily="2" charset="0"/>
                <a:cs typeface="Arial" panose="020B0604020202020204" pitchFamily="34" charset="0"/>
              </a:rPr>
              <a:t>At least </a:t>
            </a:r>
            <a:r>
              <a:rPr kumimoji="0" lang="en-NZ" sz="4000" b="1" i="0" u="none" strike="noStrike" kern="0" cap="none" spc="0" normalizeH="0" baseline="0" noProof="0">
                <a:ln>
                  <a:noFill/>
                </a:ln>
                <a:solidFill>
                  <a:srgbClr val="622C5D"/>
                </a:solidFill>
                <a:effectLst/>
                <a:uLnTx/>
                <a:uFillTx/>
                <a:latin typeface="Arial Narrow" panose="020B0606020202030204" pitchFamily="34" charset="0"/>
                <a:ea typeface="MS PGothic" panose="020B0600070205080204" pitchFamily="34" charset="-128"/>
                <a:cs typeface="+mn-cs"/>
              </a:rPr>
              <a:t>60%</a:t>
            </a:r>
            <a:r>
              <a:rPr kumimoji="0" lang="en-NZ" sz="2000" b="0" i="0" u="none" strike="noStrike" kern="1200" cap="none" spc="0" normalizeH="0" baseline="0" noProof="0">
                <a:ln>
                  <a:noFill/>
                </a:ln>
                <a:solidFill>
                  <a:srgbClr val="595959"/>
                </a:solidFill>
                <a:effectLst/>
                <a:uLnTx/>
                <a:uFillTx/>
                <a:latin typeface="Arial Narrow" panose="020B0606020202030204" pitchFamily="34" charset="0"/>
                <a:ea typeface="Ebrima" panose="02000000000000000000" pitchFamily="2" charset="0"/>
                <a:cs typeface="Arial" panose="020B0604020202020204" pitchFamily="34" charset="0"/>
              </a:rPr>
              <a:t> of newly diagnosed women will have </a:t>
            </a:r>
            <a:r>
              <a:rPr kumimoji="0" lang="en-NZ" sz="2000" b="1" i="0" u="none" strike="noStrike" kern="1200" cap="none" spc="0" normalizeH="0" baseline="0" noProof="0">
                <a:ln>
                  <a:noFill/>
                </a:ln>
                <a:solidFill>
                  <a:srgbClr val="622C5D"/>
                </a:solidFill>
                <a:effectLst/>
                <a:uLnTx/>
                <a:uFillTx/>
                <a:latin typeface="Arial Narrow" panose="020B0606020202030204" pitchFamily="34" charset="0"/>
                <a:ea typeface="Ebrima" panose="02000000000000000000" pitchFamily="2" charset="0"/>
                <a:cs typeface="Arial" panose="020B0604020202020204" pitchFamily="34" charset="0"/>
              </a:rPr>
              <a:t>advanced disease</a:t>
            </a:r>
            <a:r>
              <a:rPr kumimoji="0" lang="en-NZ" sz="2000" b="0" i="0" u="none" strike="noStrike" kern="1200" cap="none" spc="0" normalizeH="0" baseline="30000" noProof="0">
                <a:ln>
                  <a:noFill/>
                </a:ln>
                <a:solidFill>
                  <a:srgbClr val="595959"/>
                </a:solidFill>
                <a:effectLst/>
                <a:uLnTx/>
                <a:uFillTx/>
                <a:latin typeface="Arial Narrow" panose="020B0606020202030204" pitchFamily="34" charset="0"/>
                <a:ea typeface="Ebrima" panose="02000000000000000000" pitchFamily="2" charset="0"/>
                <a:cs typeface="Arial" panose="020B0604020202020204" pitchFamily="34" charset="0"/>
              </a:rPr>
              <a:t>2</a:t>
            </a:r>
            <a:endParaRPr kumimoji="0" lang="en-US" sz="2000" b="0" i="0" u="none" strike="noStrike" kern="1200" cap="none" spc="0" normalizeH="0" baseline="30000" noProof="0">
              <a:ln>
                <a:noFill/>
              </a:ln>
              <a:solidFill>
                <a:srgbClr val="595959"/>
              </a:solidFill>
              <a:effectLst/>
              <a:uLnTx/>
              <a:uFillTx/>
              <a:latin typeface="Arial Narrow" panose="020B0606020202030204" pitchFamily="34" charset="0"/>
              <a:ea typeface="Ebrima" panose="02000000000000000000" pitchFamily="2" charset="0"/>
              <a:cs typeface="Arial" panose="020B0604020202020204" pitchFamily="34" charset="0"/>
            </a:endParaRPr>
          </a:p>
        </p:txBody>
      </p:sp>
      <p:grpSp>
        <p:nvGrpSpPr>
          <p:cNvPr id="86" name="Group 85">
            <a:extLst>
              <a:ext uri="{FF2B5EF4-FFF2-40B4-BE49-F238E27FC236}">
                <a16:creationId xmlns:a16="http://schemas.microsoft.com/office/drawing/2014/main" id="{4AB300D5-DFF1-4D1D-96A5-1C5A90F292A5}"/>
              </a:ext>
            </a:extLst>
          </p:cNvPr>
          <p:cNvGrpSpPr/>
          <p:nvPr/>
        </p:nvGrpSpPr>
        <p:grpSpPr>
          <a:xfrm>
            <a:off x="877503" y="2641979"/>
            <a:ext cx="2699456" cy="1032863"/>
            <a:chOff x="691722" y="2920698"/>
            <a:chExt cx="3139934" cy="1201397"/>
          </a:xfrm>
        </p:grpSpPr>
        <p:grpSp>
          <p:nvGrpSpPr>
            <p:cNvPr id="85" name="Group 84">
              <a:extLst>
                <a:ext uri="{FF2B5EF4-FFF2-40B4-BE49-F238E27FC236}">
                  <a16:creationId xmlns:a16="http://schemas.microsoft.com/office/drawing/2014/main" id="{D964E3F6-B24F-414A-8F3C-D5485F626F9F}"/>
                </a:ext>
              </a:extLst>
            </p:cNvPr>
            <p:cNvGrpSpPr/>
            <p:nvPr/>
          </p:nvGrpSpPr>
          <p:grpSpPr>
            <a:xfrm>
              <a:off x="691722" y="3213775"/>
              <a:ext cx="333385" cy="671695"/>
              <a:chOff x="5395869" y="1875065"/>
              <a:chExt cx="479558" cy="966200"/>
            </a:xfrm>
          </p:grpSpPr>
          <p:sp>
            <p:nvSpPr>
              <p:cNvPr id="91" name="Freeform: Shape 90">
                <a:extLst>
                  <a:ext uri="{FF2B5EF4-FFF2-40B4-BE49-F238E27FC236}">
                    <a16:creationId xmlns:a16="http://schemas.microsoft.com/office/drawing/2014/main" id="{548083AF-7916-4B3E-8547-2D9515F5C206}"/>
                  </a:ext>
                </a:extLst>
              </p:cNvPr>
              <p:cNvSpPr/>
              <p:nvPr/>
            </p:nvSpPr>
            <p:spPr>
              <a:xfrm>
                <a:off x="5395869" y="2059460"/>
                <a:ext cx="479558" cy="781805"/>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solidFill>
                <a:schemeClr val="accent2"/>
              </a:solid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92" name="Freeform: Shape 91">
                <a:extLst>
                  <a:ext uri="{FF2B5EF4-FFF2-40B4-BE49-F238E27FC236}">
                    <a16:creationId xmlns:a16="http://schemas.microsoft.com/office/drawing/2014/main" id="{0F53D59E-6ED1-4C22-A1A8-6D7D0C7363E5}"/>
                  </a:ext>
                </a:extLst>
              </p:cNvPr>
              <p:cNvSpPr/>
              <p:nvPr/>
            </p:nvSpPr>
            <p:spPr>
              <a:xfrm>
                <a:off x="5556469" y="1875065"/>
                <a:ext cx="159052" cy="159052"/>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solidFill>
                <a:schemeClr val="accent2"/>
              </a:solid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94" name="Group 93">
              <a:extLst>
                <a:ext uri="{FF2B5EF4-FFF2-40B4-BE49-F238E27FC236}">
                  <a16:creationId xmlns:a16="http://schemas.microsoft.com/office/drawing/2014/main" id="{C4585A06-7670-49A8-950E-E80A82273C81}"/>
                </a:ext>
              </a:extLst>
            </p:cNvPr>
            <p:cNvGrpSpPr/>
            <p:nvPr/>
          </p:nvGrpSpPr>
          <p:grpSpPr>
            <a:xfrm>
              <a:off x="1142891" y="2920698"/>
              <a:ext cx="569740" cy="1147896"/>
              <a:chOff x="5395869" y="1875065"/>
              <a:chExt cx="479558" cy="966200"/>
            </a:xfrm>
            <a:solidFill>
              <a:schemeClr val="accent1"/>
            </a:solidFill>
          </p:grpSpPr>
          <p:sp>
            <p:nvSpPr>
              <p:cNvPr id="95" name="Freeform: Shape 94">
                <a:extLst>
                  <a:ext uri="{FF2B5EF4-FFF2-40B4-BE49-F238E27FC236}">
                    <a16:creationId xmlns:a16="http://schemas.microsoft.com/office/drawing/2014/main" id="{0248F668-6D0D-4021-BA51-08D903A307FC}"/>
                  </a:ext>
                </a:extLst>
              </p:cNvPr>
              <p:cNvSpPr/>
              <p:nvPr/>
            </p:nvSpPr>
            <p:spPr>
              <a:xfrm>
                <a:off x="5395869" y="2059460"/>
                <a:ext cx="479558" cy="781805"/>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96" name="Freeform: Shape 95">
                <a:extLst>
                  <a:ext uri="{FF2B5EF4-FFF2-40B4-BE49-F238E27FC236}">
                    <a16:creationId xmlns:a16="http://schemas.microsoft.com/office/drawing/2014/main" id="{566F1498-2B69-44F6-A376-C6A40A7ADE4D}"/>
                  </a:ext>
                </a:extLst>
              </p:cNvPr>
              <p:cNvSpPr/>
              <p:nvPr/>
            </p:nvSpPr>
            <p:spPr>
              <a:xfrm>
                <a:off x="5556469" y="1875065"/>
                <a:ext cx="159052" cy="159052"/>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100" name="Group 99">
              <a:extLst>
                <a:ext uri="{FF2B5EF4-FFF2-40B4-BE49-F238E27FC236}">
                  <a16:creationId xmlns:a16="http://schemas.microsoft.com/office/drawing/2014/main" id="{A1698CFD-FE66-458C-B8EF-AB98CB3C2AA2}"/>
                </a:ext>
              </a:extLst>
            </p:cNvPr>
            <p:cNvGrpSpPr/>
            <p:nvPr/>
          </p:nvGrpSpPr>
          <p:grpSpPr>
            <a:xfrm>
              <a:off x="1830415" y="3286802"/>
              <a:ext cx="414584" cy="835293"/>
              <a:chOff x="5395869" y="1875065"/>
              <a:chExt cx="479558" cy="966200"/>
            </a:xfrm>
            <a:solidFill>
              <a:schemeClr val="accent4"/>
            </a:solidFill>
          </p:grpSpPr>
          <p:sp>
            <p:nvSpPr>
              <p:cNvPr id="101" name="Freeform: Shape 100">
                <a:extLst>
                  <a:ext uri="{FF2B5EF4-FFF2-40B4-BE49-F238E27FC236}">
                    <a16:creationId xmlns:a16="http://schemas.microsoft.com/office/drawing/2014/main" id="{A83C6668-6F95-44DF-A68B-574D0B8AF846}"/>
                  </a:ext>
                </a:extLst>
              </p:cNvPr>
              <p:cNvSpPr/>
              <p:nvPr/>
            </p:nvSpPr>
            <p:spPr>
              <a:xfrm>
                <a:off x="5395869" y="2059460"/>
                <a:ext cx="479558" cy="781805"/>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102" name="Freeform: Shape 101">
                <a:extLst>
                  <a:ext uri="{FF2B5EF4-FFF2-40B4-BE49-F238E27FC236}">
                    <a16:creationId xmlns:a16="http://schemas.microsoft.com/office/drawing/2014/main" id="{479F9C2D-7022-4B9F-B2C8-ED2DD91A90EB}"/>
                  </a:ext>
                </a:extLst>
              </p:cNvPr>
              <p:cNvSpPr/>
              <p:nvPr/>
            </p:nvSpPr>
            <p:spPr>
              <a:xfrm>
                <a:off x="5556469" y="1875065"/>
                <a:ext cx="159052" cy="159052"/>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103" name="Group 102">
              <a:extLst>
                <a:ext uri="{FF2B5EF4-FFF2-40B4-BE49-F238E27FC236}">
                  <a16:creationId xmlns:a16="http://schemas.microsoft.com/office/drawing/2014/main" id="{F1189773-9D05-4DAA-855A-3CDEADE430B5}"/>
                </a:ext>
              </a:extLst>
            </p:cNvPr>
            <p:cNvGrpSpPr/>
            <p:nvPr/>
          </p:nvGrpSpPr>
          <p:grpSpPr>
            <a:xfrm>
              <a:off x="2362783" y="2923387"/>
              <a:ext cx="371951" cy="749398"/>
              <a:chOff x="5395869" y="1875065"/>
              <a:chExt cx="479558" cy="966200"/>
            </a:xfrm>
            <a:solidFill>
              <a:schemeClr val="accent1"/>
            </a:solidFill>
          </p:grpSpPr>
          <p:sp>
            <p:nvSpPr>
              <p:cNvPr id="104" name="Freeform: Shape 103">
                <a:extLst>
                  <a:ext uri="{FF2B5EF4-FFF2-40B4-BE49-F238E27FC236}">
                    <a16:creationId xmlns:a16="http://schemas.microsoft.com/office/drawing/2014/main" id="{A4CFC1F1-2178-4B9D-92CF-D8E920143F94}"/>
                  </a:ext>
                </a:extLst>
              </p:cNvPr>
              <p:cNvSpPr/>
              <p:nvPr/>
            </p:nvSpPr>
            <p:spPr>
              <a:xfrm>
                <a:off x="5395869" y="2059460"/>
                <a:ext cx="479558" cy="781805"/>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105" name="Freeform: Shape 104">
                <a:extLst>
                  <a:ext uri="{FF2B5EF4-FFF2-40B4-BE49-F238E27FC236}">
                    <a16:creationId xmlns:a16="http://schemas.microsoft.com/office/drawing/2014/main" id="{E9D04249-D8E5-4C9E-A823-6725BAC95A49}"/>
                  </a:ext>
                </a:extLst>
              </p:cNvPr>
              <p:cNvSpPr/>
              <p:nvPr/>
            </p:nvSpPr>
            <p:spPr>
              <a:xfrm>
                <a:off x="5556469" y="1875065"/>
                <a:ext cx="159052" cy="159052"/>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106" name="Group 105">
              <a:extLst>
                <a:ext uri="{FF2B5EF4-FFF2-40B4-BE49-F238E27FC236}">
                  <a16:creationId xmlns:a16="http://schemas.microsoft.com/office/drawing/2014/main" id="{04479491-3D5D-4F4D-9516-22443ED2CC4E}"/>
                </a:ext>
              </a:extLst>
            </p:cNvPr>
            <p:cNvGrpSpPr/>
            <p:nvPr/>
          </p:nvGrpSpPr>
          <p:grpSpPr>
            <a:xfrm>
              <a:off x="2852518" y="2963174"/>
              <a:ext cx="569740" cy="1147898"/>
              <a:chOff x="5395869" y="1875065"/>
              <a:chExt cx="479558" cy="966200"/>
            </a:xfrm>
            <a:solidFill>
              <a:schemeClr val="accent4"/>
            </a:solidFill>
          </p:grpSpPr>
          <p:sp>
            <p:nvSpPr>
              <p:cNvPr id="107" name="Freeform: Shape 106">
                <a:extLst>
                  <a:ext uri="{FF2B5EF4-FFF2-40B4-BE49-F238E27FC236}">
                    <a16:creationId xmlns:a16="http://schemas.microsoft.com/office/drawing/2014/main" id="{57480020-1B88-4FFB-89F4-C0642B11872D}"/>
                  </a:ext>
                </a:extLst>
              </p:cNvPr>
              <p:cNvSpPr/>
              <p:nvPr/>
            </p:nvSpPr>
            <p:spPr>
              <a:xfrm>
                <a:off x="5395869" y="2059460"/>
                <a:ext cx="479558" cy="781805"/>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108" name="Freeform: Shape 107">
                <a:extLst>
                  <a:ext uri="{FF2B5EF4-FFF2-40B4-BE49-F238E27FC236}">
                    <a16:creationId xmlns:a16="http://schemas.microsoft.com/office/drawing/2014/main" id="{686552AE-7B75-4814-8381-10859B41FF71}"/>
                  </a:ext>
                </a:extLst>
              </p:cNvPr>
              <p:cNvSpPr/>
              <p:nvPr/>
            </p:nvSpPr>
            <p:spPr>
              <a:xfrm>
                <a:off x="5556469" y="1875065"/>
                <a:ext cx="159052" cy="159052"/>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grp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109" name="Group 108">
              <a:extLst>
                <a:ext uri="{FF2B5EF4-FFF2-40B4-BE49-F238E27FC236}">
                  <a16:creationId xmlns:a16="http://schemas.microsoft.com/office/drawing/2014/main" id="{17969C56-3A59-4D09-905C-2953DDA13FB0}"/>
                </a:ext>
              </a:extLst>
            </p:cNvPr>
            <p:cNvGrpSpPr/>
            <p:nvPr/>
          </p:nvGrpSpPr>
          <p:grpSpPr>
            <a:xfrm>
              <a:off x="3540041" y="3292998"/>
              <a:ext cx="291615" cy="587539"/>
              <a:chOff x="5395869" y="1875065"/>
              <a:chExt cx="479558" cy="966200"/>
            </a:xfrm>
          </p:grpSpPr>
          <p:sp>
            <p:nvSpPr>
              <p:cNvPr id="110" name="Freeform: Shape 109">
                <a:extLst>
                  <a:ext uri="{FF2B5EF4-FFF2-40B4-BE49-F238E27FC236}">
                    <a16:creationId xmlns:a16="http://schemas.microsoft.com/office/drawing/2014/main" id="{D99EDC06-EF67-40FE-A1BD-7ECE20967F18}"/>
                  </a:ext>
                </a:extLst>
              </p:cNvPr>
              <p:cNvSpPr/>
              <p:nvPr/>
            </p:nvSpPr>
            <p:spPr>
              <a:xfrm>
                <a:off x="5395869" y="2059460"/>
                <a:ext cx="479558" cy="781805"/>
              </a:xfrm>
              <a:custGeom>
                <a:avLst/>
                <a:gdLst>
                  <a:gd name="connsiteX0" fmla="*/ 2216597 w 2226680"/>
                  <a:gd name="connsiteY0" fmla="*/ 1452210 h 3630072"/>
                  <a:gd name="connsiteX1" fmla="*/ 1835578 w 2226680"/>
                  <a:gd name="connsiteY1" fmla="*/ 362493 h 3630072"/>
                  <a:gd name="connsiteX2" fmla="*/ 1423631 w 2226680"/>
                  <a:gd name="connsiteY2" fmla="*/ 0 h 3630072"/>
                  <a:gd name="connsiteX3" fmla="*/ 803049 w 2226680"/>
                  <a:gd name="connsiteY3" fmla="*/ 0 h 3630072"/>
                  <a:gd name="connsiteX4" fmla="*/ 391102 w 2226680"/>
                  <a:gd name="connsiteY4" fmla="*/ 362493 h 3630072"/>
                  <a:gd name="connsiteX5" fmla="*/ 10083 w 2226680"/>
                  <a:gd name="connsiteY5" fmla="*/ 1452210 h 3630072"/>
                  <a:gd name="connsiteX6" fmla="*/ 119278 w 2226680"/>
                  <a:gd name="connsiteY6" fmla="*/ 1679296 h 3630072"/>
                  <a:gd name="connsiteX7" fmla="*/ 346354 w 2226680"/>
                  <a:gd name="connsiteY7" fmla="*/ 1570120 h 3630072"/>
                  <a:gd name="connsiteX8" fmla="*/ 662793 w 2226680"/>
                  <a:gd name="connsiteY8" fmla="*/ 680590 h 3630072"/>
                  <a:gd name="connsiteX9" fmla="*/ 408123 w 2226680"/>
                  <a:gd name="connsiteY9" fmla="*/ 2006032 h 3630072"/>
                  <a:gd name="connsiteX10" fmla="*/ 505288 w 2226680"/>
                  <a:gd name="connsiteY10" fmla="*/ 2123942 h 3630072"/>
                  <a:gd name="connsiteX11" fmla="*/ 641238 w 2226680"/>
                  <a:gd name="connsiteY11" fmla="*/ 2123942 h 3630072"/>
                  <a:gd name="connsiteX12" fmla="*/ 641238 w 2226680"/>
                  <a:gd name="connsiteY12" fmla="*/ 3416275 h 3630072"/>
                  <a:gd name="connsiteX13" fmla="*/ 855036 w 2226680"/>
                  <a:gd name="connsiteY13" fmla="*/ 3630073 h 3630072"/>
                  <a:gd name="connsiteX14" fmla="*/ 1068834 w 2226680"/>
                  <a:gd name="connsiteY14" fmla="*/ 3416275 h 3630072"/>
                  <a:gd name="connsiteX15" fmla="*/ 1068834 w 2226680"/>
                  <a:gd name="connsiteY15" fmla="*/ 2123923 h 3630072"/>
                  <a:gd name="connsiteX16" fmla="*/ 1161151 w 2226680"/>
                  <a:gd name="connsiteY16" fmla="*/ 2123923 h 3630072"/>
                  <a:gd name="connsiteX17" fmla="*/ 1161151 w 2226680"/>
                  <a:gd name="connsiteY17" fmla="*/ 3416275 h 3630072"/>
                  <a:gd name="connsiteX18" fmla="*/ 1374949 w 2226680"/>
                  <a:gd name="connsiteY18" fmla="*/ 3630073 h 3630072"/>
                  <a:gd name="connsiteX19" fmla="*/ 1588747 w 2226680"/>
                  <a:gd name="connsiteY19" fmla="*/ 3416275 h 3630072"/>
                  <a:gd name="connsiteX20" fmla="*/ 1588747 w 2226680"/>
                  <a:gd name="connsiteY20" fmla="*/ 2123923 h 3630072"/>
                  <a:gd name="connsiteX21" fmla="*/ 1724697 w 2226680"/>
                  <a:gd name="connsiteY21" fmla="*/ 2123923 h 3630072"/>
                  <a:gd name="connsiteX22" fmla="*/ 1821862 w 2226680"/>
                  <a:gd name="connsiteY22" fmla="*/ 2006013 h 3630072"/>
                  <a:gd name="connsiteX23" fmla="*/ 1568973 w 2226680"/>
                  <a:gd name="connsiteY23" fmla="*/ 680571 h 3630072"/>
                  <a:gd name="connsiteX24" fmla="*/ 1880355 w 2226680"/>
                  <a:gd name="connsiteY24" fmla="*/ 1570101 h 3630072"/>
                  <a:gd name="connsiteX25" fmla="*/ 2107431 w 2226680"/>
                  <a:gd name="connsiteY25" fmla="*/ 1679276 h 3630072"/>
                  <a:gd name="connsiteX26" fmla="*/ 2216597 w 2226680"/>
                  <a:gd name="connsiteY26" fmla="*/ 1452210 h 36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26680" h="3630072">
                    <a:moveTo>
                      <a:pt x="2216597" y="1452210"/>
                    </a:moveTo>
                    <a:cubicBezTo>
                      <a:pt x="2213301" y="1442819"/>
                      <a:pt x="1886927" y="511931"/>
                      <a:pt x="1835578" y="362493"/>
                    </a:cubicBezTo>
                    <a:cubicBezTo>
                      <a:pt x="1752910" y="121958"/>
                      <a:pt x="1614312" y="0"/>
                      <a:pt x="1423631" y="0"/>
                    </a:cubicBezTo>
                    <a:cubicBezTo>
                      <a:pt x="1156693" y="0"/>
                      <a:pt x="1069492" y="0"/>
                      <a:pt x="803049" y="0"/>
                    </a:cubicBezTo>
                    <a:cubicBezTo>
                      <a:pt x="612358" y="0"/>
                      <a:pt x="473760" y="121968"/>
                      <a:pt x="391102" y="362493"/>
                    </a:cubicBezTo>
                    <a:cubicBezTo>
                      <a:pt x="339753" y="511921"/>
                      <a:pt x="13379" y="1442828"/>
                      <a:pt x="10083" y="1452210"/>
                    </a:cubicBezTo>
                    <a:cubicBezTo>
                      <a:pt x="-22473" y="1545060"/>
                      <a:pt x="26409" y="1646739"/>
                      <a:pt x="119278" y="1679296"/>
                    </a:cubicBezTo>
                    <a:cubicBezTo>
                      <a:pt x="212222" y="1711871"/>
                      <a:pt x="313826" y="1662865"/>
                      <a:pt x="346354" y="1570120"/>
                    </a:cubicBezTo>
                    <a:cubicBezTo>
                      <a:pt x="356888" y="1540078"/>
                      <a:pt x="553246" y="994496"/>
                      <a:pt x="662793" y="680590"/>
                    </a:cubicBezTo>
                    <a:cubicBezTo>
                      <a:pt x="651325" y="774297"/>
                      <a:pt x="684358" y="579834"/>
                      <a:pt x="408123" y="2006032"/>
                    </a:cubicBezTo>
                    <a:cubicBezTo>
                      <a:pt x="396255" y="2067287"/>
                      <a:pt x="443471" y="2123942"/>
                      <a:pt x="505288" y="2123942"/>
                    </a:cubicBezTo>
                    <a:cubicBezTo>
                      <a:pt x="543664" y="2123942"/>
                      <a:pt x="589698" y="2123942"/>
                      <a:pt x="641238" y="2123942"/>
                    </a:cubicBezTo>
                    <a:lnTo>
                      <a:pt x="641238" y="3416275"/>
                    </a:lnTo>
                    <a:cubicBezTo>
                      <a:pt x="641238" y="3534347"/>
                      <a:pt x="736955" y="3630073"/>
                      <a:pt x="855036" y="3630073"/>
                    </a:cubicBezTo>
                    <a:cubicBezTo>
                      <a:pt x="973118" y="3630073"/>
                      <a:pt x="1068834" y="3534356"/>
                      <a:pt x="1068834" y="3416275"/>
                    </a:cubicBezTo>
                    <a:lnTo>
                      <a:pt x="1068834" y="2123923"/>
                    </a:lnTo>
                    <a:cubicBezTo>
                      <a:pt x="1099572" y="2123923"/>
                      <a:pt x="1130414" y="2123923"/>
                      <a:pt x="1161151" y="2123923"/>
                    </a:cubicBezTo>
                    <a:lnTo>
                      <a:pt x="1161151" y="3416275"/>
                    </a:lnTo>
                    <a:cubicBezTo>
                      <a:pt x="1161151" y="3534347"/>
                      <a:pt x="1256867" y="3630073"/>
                      <a:pt x="1374949" y="3630073"/>
                    </a:cubicBezTo>
                    <a:cubicBezTo>
                      <a:pt x="1493030" y="3630073"/>
                      <a:pt x="1588747" y="3534356"/>
                      <a:pt x="1588747" y="3416275"/>
                    </a:cubicBezTo>
                    <a:lnTo>
                      <a:pt x="1588747" y="2123923"/>
                    </a:lnTo>
                    <a:cubicBezTo>
                      <a:pt x="1640287" y="2123923"/>
                      <a:pt x="1686331" y="2123923"/>
                      <a:pt x="1724697" y="2123923"/>
                    </a:cubicBezTo>
                    <a:cubicBezTo>
                      <a:pt x="1786819" y="2123923"/>
                      <a:pt x="1833720" y="2067230"/>
                      <a:pt x="1821862" y="2006013"/>
                    </a:cubicBezTo>
                    <a:cubicBezTo>
                      <a:pt x="1548142" y="592798"/>
                      <a:pt x="1578307" y="756923"/>
                      <a:pt x="1568973" y="680571"/>
                    </a:cubicBezTo>
                    <a:cubicBezTo>
                      <a:pt x="1679396" y="996906"/>
                      <a:pt x="1869982" y="1540526"/>
                      <a:pt x="1880355" y="1570101"/>
                    </a:cubicBezTo>
                    <a:cubicBezTo>
                      <a:pt x="1912940" y="1663027"/>
                      <a:pt x="2014667" y="1711814"/>
                      <a:pt x="2107431" y="1679276"/>
                    </a:cubicBezTo>
                    <a:cubicBezTo>
                      <a:pt x="2200271" y="1646720"/>
                      <a:pt x="2249154" y="1545060"/>
                      <a:pt x="2216597" y="1452210"/>
                    </a:cubicBezTo>
                    <a:close/>
                  </a:path>
                </a:pathLst>
              </a:custGeom>
              <a:solidFill>
                <a:schemeClr val="accent2"/>
              </a:solid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sp>
            <p:nvSpPr>
              <p:cNvPr id="111" name="Freeform: Shape 110">
                <a:extLst>
                  <a:ext uri="{FF2B5EF4-FFF2-40B4-BE49-F238E27FC236}">
                    <a16:creationId xmlns:a16="http://schemas.microsoft.com/office/drawing/2014/main" id="{B7A4382A-93DA-4BA8-B928-268F481F6239}"/>
                  </a:ext>
                </a:extLst>
              </p:cNvPr>
              <p:cNvSpPr/>
              <p:nvPr/>
            </p:nvSpPr>
            <p:spPr>
              <a:xfrm>
                <a:off x="5556469" y="1875065"/>
                <a:ext cx="159052" cy="159052"/>
              </a:xfrm>
              <a:custGeom>
                <a:avLst/>
                <a:gdLst>
                  <a:gd name="connsiteX0" fmla="*/ 738511 w 738511"/>
                  <a:gd name="connsiteY0" fmla="*/ 369256 h 738511"/>
                  <a:gd name="connsiteX1" fmla="*/ 369256 w 738511"/>
                  <a:gd name="connsiteY1" fmla="*/ 738511 h 738511"/>
                  <a:gd name="connsiteX2" fmla="*/ 0 w 738511"/>
                  <a:gd name="connsiteY2" fmla="*/ 369256 h 738511"/>
                  <a:gd name="connsiteX3" fmla="*/ 369256 w 738511"/>
                  <a:gd name="connsiteY3" fmla="*/ 0 h 738511"/>
                  <a:gd name="connsiteX4" fmla="*/ 738511 w 738511"/>
                  <a:gd name="connsiteY4" fmla="*/ 369256 h 73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1" h="738511">
                    <a:moveTo>
                      <a:pt x="738511" y="369256"/>
                    </a:moveTo>
                    <a:cubicBezTo>
                      <a:pt x="738511" y="573190"/>
                      <a:pt x="573190" y="738511"/>
                      <a:pt x="369256" y="738511"/>
                    </a:cubicBezTo>
                    <a:cubicBezTo>
                      <a:pt x="165321" y="738511"/>
                      <a:pt x="0" y="573190"/>
                      <a:pt x="0" y="369256"/>
                    </a:cubicBezTo>
                    <a:cubicBezTo>
                      <a:pt x="0" y="165321"/>
                      <a:pt x="165321" y="0"/>
                      <a:pt x="369256" y="0"/>
                    </a:cubicBezTo>
                    <a:cubicBezTo>
                      <a:pt x="573190" y="0"/>
                      <a:pt x="738511" y="165321"/>
                      <a:pt x="738511" y="369256"/>
                    </a:cubicBezTo>
                    <a:close/>
                  </a:path>
                </a:pathLst>
              </a:custGeom>
              <a:solidFill>
                <a:schemeClr val="accent2"/>
              </a:solidFill>
              <a:ln w="9525"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95959"/>
                  </a:solidFill>
                  <a:effectLst/>
                  <a:uLnTx/>
                  <a:uFillTx/>
                  <a:latin typeface="Arial"/>
                  <a:ea typeface="+mn-ea"/>
                  <a:cs typeface="+mn-cs"/>
                </a:endParaRPr>
              </a:p>
            </p:txBody>
          </p:sp>
        </p:grpSp>
      </p:grpSp>
      <p:cxnSp>
        <p:nvCxnSpPr>
          <p:cNvPr id="81" name="Straight Connector 80">
            <a:extLst>
              <a:ext uri="{FF2B5EF4-FFF2-40B4-BE49-F238E27FC236}">
                <a16:creationId xmlns:a16="http://schemas.microsoft.com/office/drawing/2014/main" id="{B00F0629-016A-405F-88E6-28E8304A5533}"/>
              </a:ext>
            </a:extLst>
          </p:cNvPr>
          <p:cNvCxnSpPr>
            <a:cxnSpLocks/>
          </p:cNvCxnSpPr>
          <p:nvPr/>
        </p:nvCxnSpPr>
        <p:spPr>
          <a:xfrm>
            <a:off x="8003424" y="1311961"/>
            <a:ext cx="0" cy="3485839"/>
          </a:xfrm>
          <a:prstGeom prst="line">
            <a:avLst/>
          </a:prstGeom>
          <a:ln w="38100" cap="rnd">
            <a:gradFill>
              <a:gsLst>
                <a:gs pos="0">
                  <a:schemeClr val="accent1"/>
                </a:gs>
                <a:gs pos="100000">
                  <a:schemeClr val="accent2"/>
                </a:gs>
              </a:gsLst>
              <a:lin ang="5400000" scaled="1"/>
            </a:gradFill>
            <a:round/>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46A5D287-5F41-41D9-ABC1-C5F8F5DF32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76429" y="2546825"/>
            <a:ext cx="861601" cy="861601"/>
          </a:xfrm>
          <a:prstGeom prst="rect">
            <a:avLst/>
          </a:prstGeom>
        </p:spPr>
      </p:pic>
      <p:sp>
        <p:nvSpPr>
          <p:cNvPr id="77" name="Freeform: Shape 76">
            <a:extLst>
              <a:ext uri="{FF2B5EF4-FFF2-40B4-BE49-F238E27FC236}">
                <a16:creationId xmlns:a16="http://schemas.microsoft.com/office/drawing/2014/main" id="{8FE841D9-3E34-4078-95E8-1BDFB63C0503}"/>
              </a:ext>
            </a:extLst>
          </p:cNvPr>
          <p:cNvSpPr/>
          <p:nvPr/>
        </p:nvSpPr>
        <p:spPr>
          <a:xfrm rot="10800000">
            <a:off x="8776253" y="3449663"/>
            <a:ext cx="2368399" cy="866069"/>
          </a:xfrm>
          <a:custGeom>
            <a:avLst/>
            <a:gdLst>
              <a:gd name="connsiteX0" fmla="*/ 42348 w 1595107"/>
              <a:gd name="connsiteY0" fmla="*/ 297847 h 641933"/>
              <a:gd name="connsiteX1" fmla="*/ 43255 w 1595107"/>
              <a:gd name="connsiteY1" fmla="*/ 290377 h 641933"/>
              <a:gd name="connsiteX2" fmla="*/ 53397 w 1595107"/>
              <a:gd name="connsiteY2" fmla="*/ 261094 h 641933"/>
              <a:gd name="connsiteX3" fmla="*/ 96426 w 1595107"/>
              <a:gd name="connsiteY3" fmla="*/ 210544 h 641933"/>
              <a:gd name="connsiteX4" fmla="*/ 158518 w 1595107"/>
              <a:gd name="connsiteY4" fmla="*/ 168864 h 641933"/>
              <a:gd name="connsiteX5" fmla="*/ 226446 w 1595107"/>
              <a:gd name="connsiteY5" fmla="*/ 137506 h 641933"/>
              <a:gd name="connsiteX6" fmla="*/ 277437 w 1595107"/>
              <a:gd name="connsiteY6" fmla="*/ 119039 h 641933"/>
              <a:gd name="connsiteX7" fmla="*/ 410026 w 1595107"/>
              <a:gd name="connsiteY7" fmla="*/ 84518 h 641933"/>
              <a:gd name="connsiteX8" fmla="*/ 538801 w 1595107"/>
              <a:gd name="connsiteY8" fmla="*/ 64521 h 641933"/>
              <a:gd name="connsiteX9" fmla="*/ 786937 w 1595107"/>
              <a:gd name="connsiteY9" fmla="*/ 53186 h 641933"/>
              <a:gd name="connsiteX10" fmla="*/ 909539 w 1595107"/>
              <a:gd name="connsiteY10" fmla="*/ 58088 h 641933"/>
              <a:gd name="connsiteX11" fmla="*/ 1033361 w 1595107"/>
              <a:gd name="connsiteY11" fmla="*/ 68930 h 641933"/>
              <a:gd name="connsiteX12" fmla="*/ 1290160 w 1595107"/>
              <a:gd name="connsiteY12" fmla="*/ 119636 h 641933"/>
              <a:gd name="connsiteX13" fmla="*/ 1418728 w 1595107"/>
              <a:gd name="connsiteY13" fmla="*/ 172184 h 641933"/>
              <a:gd name="connsiteX14" fmla="*/ 1526909 w 1595107"/>
              <a:gd name="connsiteY14" fmla="*/ 257204 h 641933"/>
              <a:gd name="connsiteX15" fmla="*/ 1537310 w 1595107"/>
              <a:gd name="connsiteY15" fmla="*/ 270821 h 641933"/>
              <a:gd name="connsiteX16" fmla="*/ 1546543 w 1595107"/>
              <a:gd name="connsiteY16" fmla="*/ 285138 h 641933"/>
              <a:gd name="connsiteX17" fmla="*/ 1554402 w 1595107"/>
              <a:gd name="connsiteY17" fmla="*/ 300181 h 641933"/>
              <a:gd name="connsiteX18" fmla="*/ 1560679 w 1595107"/>
              <a:gd name="connsiteY18" fmla="*/ 315587 h 641933"/>
              <a:gd name="connsiteX19" fmla="*/ 1564518 w 1595107"/>
              <a:gd name="connsiteY19" fmla="*/ 347438 h 641933"/>
              <a:gd name="connsiteX20" fmla="*/ 1555518 w 1595107"/>
              <a:gd name="connsiteY20" fmla="*/ 378224 h 641933"/>
              <a:gd name="connsiteX21" fmla="*/ 1510958 w 1595107"/>
              <a:gd name="connsiteY21" fmla="*/ 427348 h 641933"/>
              <a:gd name="connsiteX22" fmla="*/ 1451978 w 1595107"/>
              <a:gd name="connsiteY22" fmla="*/ 461714 h 641933"/>
              <a:gd name="connsiteX23" fmla="*/ 1323255 w 1595107"/>
              <a:gd name="connsiteY23" fmla="*/ 506533 h 641933"/>
              <a:gd name="connsiteX24" fmla="*/ 1257765 w 1595107"/>
              <a:gd name="connsiteY24" fmla="*/ 521939 h 641933"/>
              <a:gd name="connsiteX25" fmla="*/ 1192560 w 1595107"/>
              <a:gd name="connsiteY25" fmla="*/ 534337 h 641933"/>
              <a:gd name="connsiteX26" fmla="*/ 941130 w 1595107"/>
              <a:gd name="connsiteY26" fmla="*/ 564450 h 641933"/>
              <a:gd name="connsiteX27" fmla="*/ 737735 w 1595107"/>
              <a:gd name="connsiteY27" fmla="*/ 575706 h 641933"/>
              <a:gd name="connsiteX28" fmla="*/ 695899 w 1595107"/>
              <a:gd name="connsiteY28" fmla="*/ 570026 h 641933"/>
              <a:gd name="connsiteX29" fmla="*/ 622239 w 1595107"/>
              <a:gd name="connsiteY29" fmla="*/ 559911 h 641933"/>
              <a:gd name="connsiteX30" fmla="*/ 551380 w 1595107"/>
              <a:gd name="connsiteY30" fmla="*/ 550444 h 641933"/>
              <a:gd name="connsiteX31" fmla="*/ 515069 w 1595107"/>
              <a:gd name="connsiteY31" fmla="*/ 545879 h 641933"/>
              <a:gd name="connsiteX32" fmla="*/ 477150 w 1595107"/>
              <a:gd name="connsiteY32" fmla="*/ 541055 h 641933"/>
              <a:gd name="connsiteX33" fmla="*/ 434276 w 1595107"/>
              <a:gd name="connsiteY33" fmla="*/ 531328 h 641933"/>
              <a:gd name="connsiteX34" fmla="*/ 413449 w 1595107"/>
              <a:gd name="connsiteY34" fmla="*/ 534181 h 641933"/>
              <a:gd name="connsiteX35" fmla="*/ 286749 w 1595107"/>
              <a:gd name="connsiteY35" fmla="*/ 496158 h 641933"/>
              <a:gd name="connsiteX36" fmla="*/ 212622 w 1595107"/>
              <a:gd name="connsiteY36" fmla="*/ 473360 h 641933"/>
              <a:gd name="connsiteX37" fmla="*/ 195789 w 1595107"/>
              <a:gd name="connsiteY37" fmla="*/ 465838 h 641933"/>
              <a:gd name="connsiteX38" fmla="*/ 181861 w 1595107"/>
              <a:gd name="connsiteY38" fmla="*/ 459302 h 641933"/>
              <a:gd name="connsiteX39" fmla="*/ 158518 w 1595107"/>
              <a:gd name="connsiteY39" fmla="*/ 448253 h 641933"/>
              <a:gd name="connsiteX40" fmla="*/ 107137 w 1595107"/>
              <a:gd name="connsiteY40" fmla="*/ 416222 h 641933"/>
              <a:gd name="connsiteX41" fmla="*/ 67195 w 1595107"/>
              <a:gd name="connsiteY41" fmla="*/ 375475 h 641933"/>
              <a:gd name="connsiteX42" fmla="*/ 43696 w 1595107"/>
              <a:gd name="connsiteY42" fmla="*/ 320697 h 641933"/>
              <a:gd name="connsiteX43" fmla="*/ 42244 w 1595107"/>
              <a:gd name="connsiteY43" fmla="*/ 305368 h 641933"/>
              <a:gd name="connsiteX44" fmla="*/ 42348 w 1595107"/>
              <a:gd name="connsiteY44" fmla="*/ 297847 h 641933"/>
              <a:gd name="connsiteX45" fmla="*/ 1057378 w 1595107"/>
              <a:gd name="connsiteY45" fmla="*/ 559210 h 641933"/>
              <a:gd name="connsiteX46" fmla="*/ 922741 w 1595107"/>
              <a:gd name="connsiteY46" fmla="*/ 570830 h 641933"/>
              <a:gd name="connsiteX47" fmla="*/ 771116 w 1595107"/>
              <a:gd name="connsiteY47" fmla="*/ 579934 h 641933"/>
              <a:gd name="connsiteX48" fmla="*/ 767588 w 1595107"/>
              <a:gd name="connsiteY48" fmla="*/ 579519 h 641933"/>
              <a:gd name="connsiteX49" fmla="*/ 922741 w 1595107"/>
              <a:gd name="connsiteY49" fmla="*/ 570830 h 641933"/>
              <a:gd name="connsiteX50" fmla="*/ 1080929 w 1595107"/>
              <a:gd name="connsiteY50" fmla="*/ 556279 h 641933"/>
              <a:gd name="connsiteX51" fmla="*/ 1057378 w 1595107"/>
              <a:gd name="connsiteY51" fmla="*/ 559210 h 641933"/>
              <a:gd name="connsiteX52" fmla="*/ 1568823 w 1595107"/>
              <a:gd name="connsiteY52" fmla="*/ 287109 h 641933"/>
              <a:gd name="connsiteX53" fmla="*/ 1572765 w 1595107"/>
              <a:gd name="connsiteY53" fmla="*/ 295979 h 641933"/>
              <a:gd name="connsiteX54" fmla="*/ 1581532 w 1595107"/>
              <a:gd name="connsiteY54" fmla="*/ 325054 h 641933"/>
              <a:gd name="connsiteX55" fmla="*/ 1581351 w 1595107"/>
              <a:gd name="connsiteY55" fmla="*/ 356023 h 641933"/>
              <a:gd name="connsiteX56" fmla="*/ 1577953 w 1595107"/>
              <a:gd name="connsiteY56" fmla="*/ 369691 h 641933"/>
              <a:gd name="connsiteX57" fmla="*/ 1581454 w 1595107"/>
              <a:gd name="connsiteY57" fmla="*/ 325521 h 641933"/>
              <a:gd name="connsiteX58" fmla="*/ 1575904 w 1595107"/>
              <a:gd name="connsiteY58" fmla="*/ 303864 h 641933"/>
              <a:gd name="connsiteX59" fmla="*/ 1571702 w 1595107"/>
              <a:gd name="connsiteY59" fmla="*/ 293749 h 641933"/>
              <a:gd name="connsiteX60" fmla="*/ 1567085 w 1595107"/>
              <a:gd name="connsiteY60" fmla="*/ 283867 h 641933"/>
              <a:gd name="connsiteX61" fmla="*/ 1568823 w 1595107"/>
              <a:gd name="connsiteY61" fmla="*/ 287109 h 641933"/>
              <a:gd name="connsiteX62" fmla="*/ 1574892 w 1595107"/>
              <a:gd name="connsiteY62" fmla="*/ 377913 h 641933"/>
              <a:gd name="connsiteX63" fmla="*/ 1575904 w 1595107"/>
              <a:gd name="connsiteY63" fmla="*/ 375371 h 641933"/>
              <a:gd name="connsiteX64" fmla="*/ 1574892 w 1595107"/>
              <a:gd name="connsiteY64" fmla="*/ 377913 h 641933"/>
              <a:gd name="connsiteX65" fmla="*/ 23258 w 1595107"/>
              <a:gd name="connsiteY65" fmla="*/ 333925 h 641933"/>
              <a:gd name="connsiteX66" fmla="*/ 24815 w 1595107"/>
              <a:gd name="connsiteY66" fmla="*/ 339345 h 641933"/>
              <a:gd name="connsiteX67" fmla="*/ 26371 w 1595107"/>
              <a:gd name="connsiteY67" fmla="*/ 344792 h 641933"/>
              <a:gd name="connsiteX68" fmla="*/ 27175 w 1595107"/>
              <a:gd name="connsiteY68" fmla="*/ 347541 h 641933"/>
              <a:gd name="connsiteX69" fmla="*/ 28238 w 1595107"/>
              <a:gd name="connsiteY69" fmla="*/ 350161 h 641933"/>
              <a:gd name="connsiteX70" fmla="*/ 32492 w 1595107"/>
              <a:gd name="connsiteY70" fmla="*/ 360769 h 641933"/>
              <a:gd name="connsiteX71" fmla="*/ 37705 w 1595107"/>
              <a:gd name="connsiteY71" fmla="*/ 370988 h 641933"/>
              <a:gd name="connsiteX72" fmla="*/ 40376 w 1595107"/>
              <a:gd name="connsiteY72" fmla="*/ 376072 h 641933"/>
              <a:gd name="connsiteX73" fmla="*/ 43489 w 1595107"/>
              <a:gd name="connsiteY73" fmla="*/ 380896 h 641933"/>
              <a:gd name="connsiteX74" fmla="*/ 72201 w 1595107"/>
              <a:gd name="connsiteY74" fmla="*/ 416974 h 641933"/>
              <a:gd name="connsiteX75" fmla="*/ 144694 w 1595107"/>
              <a:gd name="connsiteY75" fmla="*/ 471856 h 641933"/>
              <a:gd name="connsiteX76" fmla="*/ 163991 w 1595107"/>
              <a:gd name="connsiteY76" fmla="*/ 482671 h 641933"/>
              <a:gd name="connsiteX77" fmla="*/ 183365 w 1595107"/>
              <a:gd name="connsiteY77" fmla="*/ 492501 h 641933"/>
              <a:gd name="connsiteX78" fmla="*/ 221777 w 1595107"/>
              <a:gd name="connsiteY78" fmla="*/ 509075 h 641933"/>
              <a:gd name="connsiteX79" fmla="*/ 343654 w 1595107"/>
              <a:gd name="connsiteY79" fmla="*/ 551066 h 641933"/>
              <a:gd name="connsiteX80" fmla="*/ 442628 w 1595107"/>
              <a:gd name="connsiteY80" fmla="*/ 579182 h 641933"/>
              <a:gd name="connsiteX81" fmla="*/ 275103 w 1595107"/>
              <a:gd name="connsiteY81" fmla="*/ 576718 h 641933"/>
              <a:gd name="connsiteX82" fmla="*/ 221259 w 1595107"/>
              <a:gd name="connsiteY82" fmla="*/ 579233 h 641933"/>
              <a:gd name="connsiteX83" fmla="*/ 470795 w 1595107"/>
              <a:gd name="connsiteY83" fmla="*/ 585692 h 641933"/>
              <a:gd name="connsiteX84" fmla="*/ 519582 w 1595107"/>
              <a:gd name="connsiteY84" fmla="*/ 595599 h 641933"/>
              <a:gd name="connsiteX85" fmla="*/ 599648 w 1595107"/>
              <a:gd name="connsiteY85" fmla="*/ 606026 h 641933"/>
              <a:gd name="connsiteX86" fmla="*/ 592697 w 1595107"/>
              <a:gd name="connsiteY86" fmla="*/ 607478 h 641933"/>
              <a:gd name="connsiteX87" fmla="*/ 628179 w 1595107"/>
              <a:gd name="connsiteY87" fmla="*/ 613029 h 641933"/>
              <a:gd name="connsiteX88" fmla="*/ 632406 w 1595107"/>
              <a:gd name="connsiteY88" fmla="*/ 615363 h 641933"/>
              <a:gd name="connsiteX89" fmla="*/ 638605 w 1595107"/>
              <a:gd name="connsiteY89" fmla="*/ 620550 h 641933"/>
              <a:gd name="connsiteX90" fmla="*/ 666617 w 1595107"/>
              <a:gd name="connsiteY90" fmla="*/ 624908 h 641933"/>
              <a:gd name="connsiteX91" fmla="*/ 695017 w 1595107"/>
              <a:gd name="connsiteY91" fmla="*/ 628798 h 641933"/>
              <a:gd name="connsiteX92" fmla="*/ 723755 w 1595107"/>
              <a:gd name="connsiteY92" fmla="*/ 632559 h 641933"/>
              <a:gd name="connsiteX93" fmla="*/ 752856 w 1595107"/>
              <a:gd name="connsiteY93" fmla="*/ 635853 h 641933"/>
              <a:gd name="connsiteX94" fmla="*/ 810643 w 1595107"/>
              <a:gd name="connsiteY94" fmla="*/ 638732 h 641933"/>
              <a:gd name="connsiteX95" fmla="*/ 867574 w 1595107"/>
              <a:gd name="connsiteY95" fmla="*/ 640574 h 641933"/>
              <a:gd name="connsiteX96" fmla="*/ 877767 w 1595107"/>
              <a:gd name="connsiteY96" fmla="*/ 638136 h 641933"/>
              <a:gd name="connsiteX97" fmla="*/ 911381 w 1595107"/>
              <a:gd name="connsiteY97" fmla="*/ 638291 h 641933"/>
              <a:gd name="connsiteX98" fmla="*/ 920666 w 1595107"/>
              <a:gd name="connsiteY98" fmla="*/ 632196 h 641933"/>
              <a:gd name="connsiteX99" fmla="*/ 957133 w 1595107"/>
              <a:gd name="connsiteY99" fmla="*/ 614481 h 641933"/>
              <a:gd name="connsiteX100" fmla="*/ 859715 w 1595107"/>
              <a:gd name="connsiteY100" fmla="*/ 603303 h 641933"/>
              <a:gd name="connsiteX101" fmla="*/ 875537 w 1595107"/>
              <a:gd name="connsiteY101" fmla="*/ 598738 h 641933"/>
              <a:gd name="connsiteX102" fmla="*/ 851493 w 1595107"/>
              <a:gd name="connsiteY102" fmla="*/ 592331 h 641933"/>
              <a:gd name="connsiteX103" fmla="*/ 833830 w 1595107"/>
              <a:gd name="connsiteY103" fmla="*/ 590749 h 641933"/>
              <a:gd name="connsiteX104" fmla="*/ 842882 w 1595107"/>
              <a:gd name="connsiteY104" fmla="*/ 588182 h 641933"/>
              <a:gd name="connsiteX105" fmla="*/ 777626 w 1595107"/>
              <a:gd name="connsiteY105" fmla="*/ 580738 h 641933"/>
              <a:gd name="connsiteX106" fmla="*/ 975704 w 1595107"/>
              <a:gd name="connsiteY106" fmla="*/ 573398 h 641933"/>
              <a:gd name="connsiteX107" fmla="*/ 1112623 w 1595107"/>
              <a:gd name="connsiteY107" fmla="*/ 557836 h 641933"/>
              <a:gd name="connsiteX108" fmla="*/ 1188384 w 1595107"/>
              <a:gd name="connsiteY108" fmla="*/ 546294 h 641933"/>
              <a:gd name="connsiteX109" fmla="*/ 1263212 w 1595107"/>
              <a:gd name="connsiteY109" fmla="*/ 532055 h 641933"/>
              <a:gd name="connsiteX110" fmla="*/ 1409209 w 1595107"/>
              <a:gd name="connsiteY110" fmla="*/ 491542 h 641933"/>
              <a:gd name="connsiteX111" fmla="*/ 1478693 w 1595107"/>
              <a:gd name="connsiteY111" fmla="*/ 461170 h 641933"/>
              <a:gd name="connsiteX112" fmla="*/ 1541149 w 1595107"/>
              <a:gd name="connsiteY112" fmla="*/ 417233 h 641933"/>
              <a:gd name="connsiteX113" fmla="*/ 1565062 w 1595107"/>
              <a:gd name="connsiteY113" fmla="*/ 386550 h 641933"/>
              <a:gd name="connsiteX114" fmla="*/ 1577278 w 1595107"/>
              <a:gd name="connsiteY114" fmla="*/ 348994 h 641933"/>
              <a:gd name="connsiteX115" fmla="*/ 1577071 w 1595107"/>
              <a:gd name="connsiteY115" fmla="*/ 328997 h 641933"/>
              <a:gd name="connsiteX116" fmla="*/ 1572740 w 1595107"/>
              <a:gd name="connsiteY116" fmla="*/ 309544 h 641933"/>
              <a:gd name="connsiteX117" fmla="*/ 1556114 w 1595107"/>
              <a:gd name="connsiteY117" fmla="*/ 274141 h 641933"/>
              <a:gd name="connsiteX118" fmla="*/ 1512048 w 1595107"/>
              <a:gd name="connsiteY118" fmla="*/ 219700 h 641933"/>
              <a:gd name="connsiteX119" fmla="*/ 1496719 w 1595107"/>
              <a:gd name="connsiteY119" fmla="*/ 205798 h 641933"/>
              <a:gd name="connsiteX120" fmla="*/ 1480016 w 1595107"/>
              <a:gd name="connsiteY120" fmla="*/ 192362 h 641933"/>
              <a:gd name="connsiteX121" fmla="*/ 1462223 w 1595107"/>
              <a:gd name="connsiteY121" fmla="*/ 179602 h 641933"/>
              <a:gd name="connsiteX122" fmla="*/ 1443653 w 1595107"/>
              <a:gd name="connsiteY122" fmla="*/ 167619 h 641933"/>
              <a:gd name="connsiteX123" fmla="*/ 1368047 w 1595107"/>
              <a:gd name="connsiteY123" fmla="*/ 128247 h 641933"/>
              <a:gd name="connsiteX124" fmla="*/ 1333655 w 1595107"/>
              <a:gd name="connsiteY124" fmla="*/ 114086 h 641933"/>
              <a:gd name="connsiteX125" fmla="*/ 1304762 w 1595107"/>
              <a:gd name="connsiteY125" fmla="*/ 103270 h 641933"/>
              <a:gd name="connsiteX126" fmla="*/ 1314333 w 1595107"/>
              <a:gd name="connsiteY126" fmla="*/ 106564 h 641933"/>
              <a:gd name="connsiteX127" fmla="*/ 1341203 w 1595107"/>
              <a:gd name="connsiteY127" fmla="*/ 116446 h 641933"/>
              <a:gd name="connsiteX128" fmla="*/ 1433667 w 1595107"/>
              <a:gd name="connsiteY128" fmla="*/ 160305 h 641933"/>
              <a:gd name="connsiteX129" fmla="*/ 1490468 w 1595107"/>
              <a:gd name="connsiteY129" fmla="*/ 198950 h 641933"/>
              <a:gd name="connsiteX130" fmla="*/ 1544598 w 1595107"/>
              <a:gd name="connsiteY130" fmla="*/ 253936 h 641933"/>
              <a:gd name="connsiteX131" fmla="*/ 1566281 w 1595107"/>
              <a:gd name="connsiteY131" fmla="*/ 288925 h 641933"/>
              <a:gd name="connsiteX132" fmla="*/ 1574555 w 1595107"/>
              <a:gd name="connsiteY132" fmla="*/ 308559 h 641933"/>
              <a:gd name="connsiteX133" fmla="*/ 1579327 w 1595107"/>
              <a:gd name="connsiteY133" fmla="*/ 330060 h 641933"/>
              <a:gd name="connsiteX134" fmla="*/ 1573544 w 1595107"/>
              <a:gd name="connsiteY134" fmla="*/ 374152 h 641933"/>
              <a:gd name="connsiteX135" fmla="*/ 1550071 w 1595107"/>
              <a:gd name="connsiteY135" fmla="*/ 411527 h 641933"/>
              <a:gd name="connsiteX136" fmla="*/ 1481806 w 1595107"/>
              <a:gd name="connsiteY136" fmla="*/ 462648 h 641933"/>
              <a:gd name="connsiteX137" fmla="*/ 1407056 w 1595107"/>
              <a:gd name="connsiteY137" fmla="*/ 495484 h 641933"/>
              <a:gd name="connsiteX138" fmla="*/ 1268529 w 1595107"/>
              <a:gd name="connsiteY138" fmla="*/ 534181 h 641933"/>
              <a:gd name="connsiteX139" fmla="*/ 1168750 w 1595107"/>
              <a:gd name="connsiteY139" fmla="*/ 552960 h 641933"/>
              <a:gd name="connsiteX140" fmla="*/ 1140661 w 1595107"/>
              <a:gd name="connsiteY140" fmla="*/ 557343 h 641933"/>
              <a:gd name="connsiteX141" fmla="*/ 1130727 w 1595107"/>
              <a:gd name="connsiteY141" fmla="*/ 558821 h 641933"/>
              <a:gd name="connsiteX142" fmla="*/ 1154641 w 1595107"/>
              <a:gd name="connsiteY142" fmla="*/ 555709 h 641933"/>
              <a:gd name="connsiteX143" fmla="*/ 1174638 w 1595107"/>
              <a:gd name="connsiteY143" fmla="*/ 552622 h 641933"/>
              <a:gd name="connsiteX144" fmla="*/ 1227263 w 1595107"/>
              <a:gd name="connsiteY144" fmla="*/ 543519 h 641933"/>
              <a:gd name="connsiteX145" fmla="*/ 1384880 w 1595107"/>
              <a:gd name="connsiteY145" fmla="*/ 504769 h 641933"/>
              <a:gd name="connsiteX146" fmla="*/ 1466166 w 1595107"/>
              <a:gd name="connsiteY146" fmla="*/ 472919 h 641933"/>
              <a:gd name="connsiteX147" fmla="*/ 1531837 w 1595107"/>
              <a:gd name="connsiteY147" fmla="*/ 432276 h 641933"/>
              <a:gd name="connsiteX148" fmla="*/ 1568927 w 1595107"/>
              <a:gd name="connsiteY148" fmla="*/ 389922 h 641933"/>
              <a:gd name="connsiteX149" fmla="*/ 1574322 w 1595107"/>
              <a:gd name="connsiteY149" fmla="*/ 379210 h 641933"/>
              <a:gd name="connsiteX150" fmla="*/ 1548670 w 1595107"/>
              <a:gd name="connsiteY150" fmla="*/ 417311 h 641933"/>
              <a:gd name="connsiteX151" fmla="*/ 1506601 w 1595107"/>
              <a:gd name="connsiteY151" fmla="*/ 451833 h 641933"/>
              <a:gd name="connsiteX152" fmla="*/ 1406641 w 1595107"/>
              <a:gd name="connsiteY152" fmla="*/ 499945 h 641933"/>
              <a:gd name="connsiteX153" fmla="*/ 1263393 w 1595107"/>
              <a:gd name="connsiteY153" fmla="*/ 538202 h 641933"/>
              <a:gd name="connsiteX154" fmla="*/ 1154641 w 1595107"/>
              <a:gd name="connsiteY154" fmla="*/ 555709 h 641933"/>
              <a:gd name="connsiteX155" fmla="*/ 1119860 w 1595107"/>
              <a:gd name="connsiteY155" fmla="*/ 560741 h 641933"/>
              <a:gd name="connsiteX156" fmla="*/ 1095894 w 1595107"/>
              <a:gd name="connsiteY156" fmla="*/ 563905 h 641933"/>
              <a:gd name="connsiteX157" fmla="*/ 1085001 w 1595107"/>
              <a:gd name="connsiteY157" fmla="*/ 565254 h 641933"/>
              <a:gd name="connsiteX158" fmla="*/ 1063551 w 1595107"/>
              <a:gd name="connsiteY158" fmla="*/ 568340 h 641933"/>
              <a:gd name="connsiteX159" fmla="*/ 1064485 w 1595107"/>
              <a:gd name="connsiteY159" fmla="*/ 568314 h 641933"/>
              <a:gd name="connsiteX160" fmla="*/ 1191601 w 1595107"/>
              <a:gd name="connsiteY160" fmla="*/ 554542 h 641933"/>
              <a:gd name="connsiteX161" fmla="*/ 1299134 w 1595107"/>
              <a:gd name="connsiteY161" fmla="*/ 534985 h 641933"/>
              <a:gd name="connsiteX162" fmla="*/ 1418702 w 1595107"/>
              <a:gd name="connsiteY162" fmla="*/ 501372 h 641933"/>
              <a:gd name="connsiteX163" fmla="*/ 1533627 w 1595107"/>
              <a:gd name="connsiteY163" fmla="*/ 442314 h 641933"/>
              <a:gd name="connsiteX164" fmla="*/ 1577693 w 1595107"/>
              <a:gd name="connsiteY164" fmla="*/ 393242 h 641933"/>
              <a:gd name="connsiteX165" fmla="*/ 1589806 w 1595107"/>
              <a:gd name="connsiteY165" fmla="*/ 361806 h 641933"/>
              <a:gd name="connsiteX166" fmla="*/ 1591647 w 1595107"/>
              <a:gd name="connsiteY166" fmla="*/ 328971 h 641933"/>
              <a:gd name="connsiteX167" fmla="*/ 1584541 w 1595107"/>
              <a:gd name="connsiteY167" fmla="*/ 299273 h 641933"/>
              <a:gd name="connsiteX168" fmla="*/ 1573336 w 1595107"/>
              <a:gd name="connsiteY168" fmla="*/ 275126 h 641933"/>
              <a:gd name="connsiteX169" fmla="*/ 1547581 w 1595107"/>
              <a:gd name="connsiteY169" fmla="*/ 236818 h 641933"/>
              <a:gd name="connsiteX170" fmla="*/ 1503956 w 1595107"/>
              <a:gd name="connsiteY170" fmla="*/ 193348 h 641933"/>
              <a:gd name="connsiteX171" fmla="*/ 1454157 w 1595107"/>
              <a:gd name="connsiteY171" fmla="*/ 159319 h 641933"/>
              <a:gd name="connsiteX172" fmla="*/ 1428117 w 1595107"/>
              <a:gd name="connsiteY172" fmla="*/ 145417 h 641933"/>
              <a:gd name="connsiteX173" fmla="*/ 1414889 w 1595107"/>
              <a:gd name="connsiteY173" fmla="*/ 138907 h 641933"/>
              <a:gd name="connsiteX174" fmla="*/ 1401428 w 1595107"/>
              <a:gd name="connsiteY174" fmla="*/ 132864 h 641933"/>
              <a:gd name="connsiteX175" fmla="*/ 1285076 w 1595107"/>
              <a:gd name="connsiteY175" fmla="*/ 91028 h 641933"/>
              <a:gd name="connsiteX176" fmla="*/ 1211053 w 1595107"/>
              <a:gd name="connsiteY176" fmla="*/ 70849 h 641933"/>
              <a:gd name="connsiteX177" fmla="*/ 1186465 w 1595107"/>
              <a:gd name="connsiteY177" fmla="*/ 67348 h 641933"/>
              <a:gd name="connsiteX178" fmla="*/ 1027162 w 1595107"/>
              <a:gd name="connsiteY178" fmla="*/ 41333 h 641933"/>
              <a:gd name="connsiteX179" fmla="*/ 955888 w 1595107"/>
              <a:gd name="connsiteY179" fmla="*/ 29091 h 641933"/>
              <a:gd name="connsiteX180" fmla="*/ 902640 w 1595107"/>
              <a:gd name="connsiteY180" fmla="*/ 21181 h 641933"/>
              <a:gd name="connsiteX181" fmla="*/ 880594 w 1595107"/>
              <a:gd name="connsiteY181" fmla="*/ 24397 h 641933"/>
              <a:gd name="connsiteX182" fmla="*/ 862153 w 1595107"/>
              <a:gd name="connsiteY182" fmla="*/ 22140 h 641933"/>
              <a:gd name="connsiteX183" fmla="*/ 821796 w 1595107"/>
              <a:gd name="connsiteY183" fmla="*/ 19495 h 641933"/>
              <a:gd name="connsiteX184" fmla="*/ 797130 w 1595107"/>
              <a:gd name="connsiteY184" fmla="*/ 20454 h 641933"/>
              <a:gd name="connsiteX185" fmla="*/ 765643 w 1595107"/>
              <a:gd name="connsiteY185" fmla="*/ 21596 h 641933"/>
              <a:gd name="connsiteX186" fmla="*/ 694914 w 1595107"/>
              <a:gd name="connsiteY186" fmla="*/ 22400 h 641933"/>
              <a:gd name="connsiteX187" fmla="*/ 617648 w 1595107"/>
              <a:gd name="connsiteY187" fmla="*/ 28598 h 641933"/>
              <a:gd name="connsiteX188" fmla="*/ 505109 w 1595107"/>
              <a:gd name="connsiteY188" fmla="*/ 40659 h 641933"/>
              <a:gd name="connsiteX189" fmla="*/ 402245 w 1595107"/>
              <a:gd name="connsiteY189" fmla="*/ 60604 h 641933"/>
              <a:gd name="connsiteX190" fmla="*/ 323345 w 1595107"/>
              <a:gd name="connsiteY190" fmla="*/ 81691 h 641933"/>
              <a:gd name="connsiteX191" fmla="*/ 275155 w 1595107"/>
              <a:gd name="connsiteY191" fmla="*/ 97305 h 641933"/>
              <a:gd name="connsiteX192" fmla="*/ 253861 w 1595107"/>
              <a:gd name="connsiteY192" fmla="*/ 105008 h 641933"/>
              <a:gd name="connsiteX193" fmla="*/ 123140 w 1595107"/>
              <a:gd name="connsiteY193" fmla="*/ 166114 h 641933"/>
              <a:gd name="connsiteX194" fmla="*/ 72486 w 1595107"/>
              <a:gd name="connsiteY194" fmla="*/ 203723 h 641933"/>
              <a:gd name="connsiteX195" fmla="*/ 29872 w 1595107"/>
              <a:gd name="connsiteY195" fmla="*/ 254040 h 641933"/>
              <a:gd name="connsiteX196" fmla="*/ 23025 w 1595107"/>
              <a:gd name="connsiteY196" fmla="*/ 273778 h 641933"/>
              <a:gd name="connsiteX197" fmla="*/ 19627 w 1595107"/>
              <a:gd name="connsiteY197" fmla="*/ 295279 h 641933"/>
              <a:gd name="connsiteX198" fmla="*/ 20379 w 1595107"/>
              <a:gd name="connsiteY198" fmla="*/ 317377 h 641933"/>
              <a:gd name="connsiteX199" fmla="*/ 22195 w 1595107"/>
              <a:gd name="connsiteY199" fmla="*/ 328400 h 641933"/>
              <a:gd name="connsiteX200" fmla="*/ 23258 w 1595107"/>
              <a:gd name="connsiteY200" fmla="*/ 333925 h 64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595107" h="641933">
                <a:moveTo>
                  <a:pt x="42348" y="297847"/>
                </a:moveTo>
                <a:cubicBezTo>
                  <a:pt x="42685" y="295357"/>
                  <a:pt x="42711" y="292867"/>
                  <a:pt x="43255" y="290377"/>
                </a:cubicBezTo>
                <a:cubicBezTo>
                  <a:pt x="44915" y="280443"/>
                  <a:pt x="48313" y="270509"/>
                  <a:pt x="53397" y="261094"/>
                </a:cubicBezTo>
                <a:cubicBezTo>
                  <a:pt x="63460" y="242187"/>
                  <a:pt x="78970" y="225250"/>
                  <a:pt x="96426" y="210544"/>
                </a:cubicBezTo>
                <a:cubicBezTo>
                  <a:pt x="115463" y="194256"/>
                  <a:pt x="136679" y="180769"/>
                  <a:pt x="158518" y="168864"/>
                </a:cubicBezTo>
                <a:cubicBezTo>
                  <a:pt x="180434" y="156985"/>
                  <a:pt x="203155" y="146714"/>
                  <a:pt x="226446" y="137506"/>
                </a:cubicBezTo>
                <a:cubicBezTo>
                  <a:pt x="243798" y="130555"/>
                  <a:pt x="260968" y="124434"/>
                  <a:pt x="277437" y="119039"/>
                </a:cubicBezTo>
                <a:cubicBezTo>
                  <a:pt x="322100" y="104307"/>
                  <a:pt x="366452" y="93336"/>
                  <a:pt x="410026" y="84518"/>
                </a:cubicBezTo>
                <a:cubicBezTo>
                  <a:pt x="453625" y="75777"/>
                  <a:pt x="496524" y="69319"/>
                  <a:pt x="538801" y="64521"/>
                </a:cubicBezTo>
                <a:cubicBezTo>
                  <a:pt x="623354" y="54950"/>
                  <a:pt x="705366" y="51838"/>
                  <a:pt x="786937" y="53186"/>
                </a:cubicBezTo>
                <a:cubicBezTo>
                  <a:pt x="827761" y="54094"/>
                  <a:pt x="868560" y="55391"/>
                  <a:pt x="909539" y="58088"/>
                </a:cubicBezTo>
                <a:cubicBezTo>
                  <a:pt x="950493" y="60682"/>
                  <a:pt x="991707" y="63976"/>
                  <a:pt x="1033361" y="68930"/>
                </a:cubicBezTo>
                <a:cubicBezTo>
                  <a:pt x="1116618" y="78812"/>
                  <a:pt x="1202235" y="93155"/>
                  <a:pt x="1290160" y="119636"/>
                </a:cubicBezTo>
                <a:cubicBezTo>
                  <a:pt x="1334304" y="133305"/>
                  <a:pt x="1377878" y="150086"/>
                  <a:pt x="1418728" y="172184"/>
                </a:cubicBezTo>
                <a:cubicBezTo>
                  <a:pt x="1459293" y="194360"/>
                  <a:pt x="1497731" y="221775"/>
                  <a:pt x="1526909" y="257204"/>
                </a:cubicBezTo>
                <a:cubicBezTo>
                  <a:pt x="1530748" y="261484"/>
                  <a:pt x="1533809" y="266282"/>
                  <a:pt x="1537310" y="270821"/>
                </a:cubicBezTo>
                <a:cubicBezTo>
                  <a:pt x="1540526" y="275489"/>
                  <a:pt x="1543613" y="280288"/>
                  <a:pt x="1546543" y="285138"/>
                </a:cubicBezTo>
                <a:cubicBezTo>
                  <a:pt x="1549215" y="290144"/>
                  <a:pt x="1552198" y="294994"/>
                  <a:pt x="1554402" y="300181"/>
                </a:cubicBezTo>
                <a:cubicBezTo>
                  <a:pt x="1556866" y="305342"/>
                  <a:pt x="1559123" y="310374"/>
                  <a:pt x="1560679" y="315587"/>
                </a:cubicBezTo>
                <a:cubicBezTo>
                  <a:pt x="1564051" y="325962"/>
                  <a:pt x="1565374" y="336778"/>
                  <a:pt x="1564518" y="347438"/>
                </a:cubicBezTo>
                <a:cubicBezTo>
                  <a:pt x="1563688" y="358098"/>
                  <a:pt x="1560394" y="368524"/>
                  <a:pt x="1555518" y="378224"/>
                </a:cubicBezTo>
                <a:cubicBezTo>
                  <a:pt x="1545480" y="397651"/>
                  <a:pt x="1529062" y="413861"/>
                  <a:pt x="1510958" y="427348"/>
                </a:cubicBezTo>
                <a:cubicBezTo>
                  <a:pt x="1492699" y="440835"/>
                  <a:pt x="1472650" y="452040"/>
                  <a:pt x="1451978" y="461714"/>
                </a:cubicBezTo>
                <a:cubicBezTo>
                  <a:pt x="1410532" y="481089"/>
                  <a:pt x="1366854" y="494991"/>
                  <a:pt x="1323255" y="506533"/>
                </a:cubicBezTo>
                <a:cubicBezTo>
                  <a:pt x="1301442" y="512291"/>
                  <a:pt x="1279604" y="517400"/>
                  <a:pt x="1257765" y="521939"/>
                </a:cubicBezTo>
                <a:cubicBezTo>
                  <a:pt x="1235978" y="526582"/>
                  <a:pt x="1214217" y="530654"/>
                  <a:pt x="1192560" y="534337"/>
                </a:cubicBezTo>
                <a:cubicBezTo>
                  <a:pt x="1105958" y="549095"/>
                  <a:pt x="1021430" y="558095"/>
                  <a:pt x="941130" y="564450"/>
                </a:cubicBezTo>
                <a:cubicBezTo>
                  <a:pt x="869623" y="570078"/>
                  <a:pt x="801487" y="573475"/>
                  <a:pt x="737735" y="575706"/>
                </a:cubicBezTo>
                <a:cubicBezTo>
                  <a:pt x="723781" y="573865"/>
                  <a:pt x="709827" y="571971"/>
                  <a:pt x="695899" y="570026"/>
                </a:cubicBezTo>
                <a:cubicBezTo>
                  <a:pt x="671156" y="566628"/>
                  <a:pt x="646464" y="563230"/>
                  <a:pt x="622239" y="559911"/>
                </a:cubicBezTo>
                <a:cubicBezTo>
                  <a:pt x="598092" y="556409"/>
                  <a:pt x="574308" y="553426"/>
                  <a:pt x="551380" y="550444"/>
                </a:cubicBezTo>
                <a:cubicBezTo>
                  <a:pt x="541576" y="549225"/>
                  <a:pt x="528452" y="547565"/>
                  <a:pt x="515069" y="545879"/>
                </a:cubicBezTo>
                <a:cubicBezTo>
                  <a:pt x="501712" y="544193"/>
                  <a:pt x="487991" y="542663"/>
                  <a:pt x="477150" y="541055"/>
                </a:cubicBezTo>
                <a:cubicBezTo>
                  <a:pt x="466256" y="539550"/>
                  <a:pt x="442758" y="533585"/>
                  <a:pt x="434276" y="531328"/>
                </a:cubicBezTo>
                <a:cubicBezTo>
                  <a:pt x="418792" y="530213"/>
                  <a:pt x="420400" y="533222"/>
                  <a:pt x="413449" y="534181"/>
                </a:cubicBezTo>
                <a:cubicBezTo>
                  <a:pt x="380406" y="525519"/>
                  <a:pt x="328662" y="510605"/>
                  <a:pt x="286749" y="496158"/>
                </a:cubicBezTo>
                <a:cubicBezTo>
                  <a:pt x="244731" y="481919"/>
                  <a:pt x="212362" y="468614"/>
                  <a:pt x="212622" y="473360"/>
                </a:cubicBezTo>
                <a:cubicBezTo>
                  <a:pt x="206449" y="470611"/>
                  <a:pt x="200898" y="468121"/>
                  <a:pt x="195789" y="465838"/>
                </a:cubicBezTo>
                <a:cubicBezTo>
                  <a:pt x="190783" y="463426"/>
                  <a:pt x="186192" y="461274"/>
                  <a:pt x="181861" y="459302"/>
                </a:cubicBezTo>
                <a:cubicBezTo>
                  <a:pt x="173146" y="455516"/>
                  <a:pt x="165988" y="451781"/>
                  <a:pt x="158518" y="448253"/>
                </a:cubicBezTo>
                <a:cubicBezTo>
                  <a:pt x="143916" y="440939"/>
                  <a:pt x="128769" y="433392"/>
                  <a:pt x="107137" y="416222"/>
                </a:cubicBezTo>
                <a:cubicBezTo>
                  <a:pt x="93002" y="404809"/>
                  <a:pt x="78789" y="391478"/>
                  <a:pt x="67195" y="375475"/>
                </a:cubicBezTo>
                <a:cubicBezTo>
                  <a:pt x="55601" y="359550"/>
                  <a:pt x="46913" y="340902"/>
                  <a:pt x="43696" y="320697"/>
                </a:cubicBezTo>
                <a:cubicBezTo>
                  <a:pt x="42503" y="315691"/>
                  <a:pt x="42685" y="310504"/>
                  <a:pt x="42244" y="305368"/>
                </a:cubicBezTo>
                <a:cubicBezTo>
                  <a:pt x="42036" y="302775"/>
                  <a:pt x="42322" y="300363"/>
                  <a:pt x="42348" y="297847"/>
                </a:cubicBezTo>
                <a:moveTo>
                  <a:pt x="1057378" y="559210"/>
                </a:moveTo>
                <a:cubicBezTo>
                  <a:pt x="1028200" y="562452"/>
                  <a:pt x="980502" y="567017"/>
                  <a:pt x="922741" y="570830"/>
                </a:cubicBezTo>
                <a:cubicBezTo>
                  <a:pt x="879194" y="574072"/>
                  <a:pt x="828902" y="577262"/>
                  <a:pt x="771116" y="579934"/>
                </a:cubicBezTo>
                <a:cubicBezTo>
                  <a:pt x="769922" y="579804"/>
                  <a:pt x="768755" y="579648"/>
                  <a:pt x="767588" y="579519"/>
                </a:cubicBezTo>
                <a:cubicBezTo>
                  <a:pt x="827476" y="576899"/>
                  <a:pt x="881424" y="573631"/>
                  <a:pt x="922741" y="570830"/>
                </a:cubicBezTo>
                <a:cubicBezTo>
                  <a:pt x="990617" y="565798"/>
                  <a:pt x="1042257" y="560429"/>
                  <a:pt x="1080929" y="556279"/>
                </a:cubicBezTo>
                <a:cubicBezTo>
                  <a:pt x="1097217" y="554542"/>
                  <a:pt x="1086531" y="555942"/>
                  <a:pt x="1057378" y="559210"/>
                </a:cubicBezTo>
                <a:moveTo>
                  <a:pt x="1568823" y="287109"/>
                </a:moveTo>
                <a:cubicBezTo>
                  <a:pt x="1569757" y="289262"/>
                  <a:pt x="1571131" y="292322"/>
                  <a:pt x="1572765" y="295979"/>
                </a:cubicBezTo>
                <a:cubicBezTo>
                  <a:pt x="1576111" y="303216"/>
                  <a:pt x="1579872" y="313979"/>
                  <a:pt x="1581532" y="325054"/>
                </a:cubicBezTo>
                <a:cubicBezTo>
                  <a:pt x="1583322" y="336181"/>
                  <a:pt x="1582881" y="347671"/>
                  <a:pt x="1581351" y="356023"/>
                </a:cubicBezTo>
                <a:cubicBezTo>
                  <a:pt x="1579898" y="364374"/>
                  <a:pt x="1577953" y="369691"/>
                  <a:pt x="1577953" y="369691"/>
                </a:cubicBezTo>
                <a:cubicBezTo>
                  <a:pt x="1582518" y="355685"/>
                  <a:pt x="1583789" y="340305"/>
                  <a:pt x="1581454" y="325521"/>
                </a:cubicBezTo>
                <a:cubicBezTo>
                  <a:pt x="1580417" y="318103"/>
                  <a:pt x="1578446" y="310841"/>
                  <a:pt x="1575904" y="303864"/>
                </a:cubicBezTo>
                <a:cubicBezTo>
                  <a:pt x="1574685" y="300285"/>
                  <a:pt x="1573155" y="297069"/>
                  <a:pt x="1571702" y="293749"/>
                </a:cubicBezTo>
                <a:cubicBezTo>
                  <a:pt x="1570224" y="290429"/>
                  <a:pt x="1568875" y="287031"/>
                  <a:pt x="1567085" y="283867"/>
                </a:cubicBezTo>
                <a:cubicBezTo>
                  <a:pt x="1567085" y="283867"/>
                  <a:pt x="1567708" y="285060"/>
                  <a:pt x="1568823" y="287109"/>
                </a:cubicBezTo>
                <a:moveTo>
                  <a:pt x="1574892" y="377913"/>
                </a:moveTo>
                <a:cubicBezTo>
                  <a:pt x="1575281" y="377005"/>
                  <a:pt x="1575619" y="376149"/>
                  <a:pt x="1575904" y="375371"/>
                </a:cubicBezTo>
                <a:cubicBezTo>
                  <a:pt x="1575593" y="376227"/>
                  <a:pt x="1575255" y="377057"/>
                  <a:pt x="1574892" y="377913"/>
                </a:cubicBezTo>
                <a:moveTo>
                  <a:pt x="23258" y="333925"/>
                </a:moveTo>
                <a:lnTo>
                  <a:pt x="24815" y="339345"/>
                </a:lnTo>
                <a:lnTo>
                  <a:pt x="26371" y="344792"/>
                </a:lnTo>
                <a:lnTo>
                  <a:pt x="27175" y="347541"/>
                </a:lnTo>
                <a:lnTo>
                  <a:pt x="28238" y="350161"/>
                </a:lnTo>
                <a:cubicBezTo>
                  <a:pt x="29639" y="353688"/>
                  <a:pt x="31065" y="357216"/>
                  <a:pt x="32492" y="360769"/>
                </a:cubicBezTo>
                <a:cubicBezTo>
                  <a:pt x="34048" y="364245"/>
                  <a:pt x="35967" y="367564"/>
                  <a:pt x="37705" y="370988"/>
                </a:cubicBezTo>
                <a:lnTo>
                  <a:pt x="40376" y="376072"/>
                </a:lnTo>
                <a:lnTo>
                  <a:pt x="43489" y="380896"/>
                </a:lnTo>
                <a:cubicBezTo>
                  <a:pt x="51400" y="394149"/>
                  <a:pt x="61748" y="405665"/>
                  <a:pt x="72201" y="416974"/>
                </a:cubicBezTo>
                <a:cubicBezTo>
                  <a:pt x="93962" y="438761"/>
                  <a:pt x="119068" y="456735"/>
                  <a:pt x="144694" y="471856"/>
                </a:cubicBezTo>
                <a:cubicBezTo>
                  <a:pt x="151178" y="475487"/>
                  <a:pt x="157480" y="479403"/>
                  <a:pt x="163991" y="482671"/>
                </a:cubicBezTo>
                <a:cubicBezTo>
                  <a:pt x="170501" y="485991"/>
                  <a:pt x="176985" y="489259"/>
                  <a:pt x="183365" y="492501"/>
                </a:cubicBezTo>
                <a:cubicBezTo>
                  <a:pt x="196411" y="498389"/>
                  <a:pt x="209120" y="504328"/>
                  <a:pt x="221777" y="509075"/>
                </a:cubicBezTo>
                <a:cubicBezTo>
                  <a:pt x="272276" y="528683"/>
                  <a:pt x="308795" y="539965"/>
                  <a:pt x="343654" y="551066"/>
                </a:cubicBezTo>
                <a:cubicBezTo>
                  <a:pt x="374518" y="560792"/>
                  <a:pt x="404345" y="569663"/>
                  <a:pt x="442628" y="579182"/>
                </a:cubicBezTo>
                <a:cubicBezTo>
                  <a:pt x="367282" y="578611"/>
                  <a:pt x="309832" y="577262"/>
                  <a:pt x="275103" y="576718"/>
                </a:cubicBezTo>
                <a:lnTo>
                  <a:pt x="221259" y="579233"/>
                </a:lnTo>
                <a:cubicBezTo>
                  <a:pt x="269267" y="582813"/>
                  <a:pt x="363625" y="585562"/>
                  <a:pt x="470795" y="585692"/>
                </a:cubicBezTo>
                <a:cubicBezTo>
                  <a:pt x="490896" y="589841"/>
                  <a:pt x="506925" y="592280"/>
                  <a:pt x="519582" y="595599"/>
                </a:cubicBezTo>
                <a:cubicBezTo>
                  <a:pt x="534936" y="599334"/>
                  <a:pt x="573089" y="601980"/>
                  <a:pt x="599648" y="606026"/>
                </a:cubicBezTo>
                <a:cubicBezTo>
                  <a:pt x="597340" y="606493"/>
                  <a:pt x="595006" y="606986"/>
                  <a:pt x="592697" y="607478"/>
                </a:cubicBezTo>
                <a:cubicBezTo>
                  <a:pt x="601594" y="608905"/>
                  <a:pt x="619282" y="611862"/>
                  <a:pt x="628179" y="613029"/>
                </a:cubicBezTo>
                <a:cubicBezTo>
                  <a:pt x="637075" y="614326"/>
                  <a:pt x="634741" y="614844"/>
                  <a:pt x="632406" y="615363"/>
                </a:cubicBezTo>
                <a:cubicBezTo>
                  <a:pt x="627764" y="616401"/>
                  <a:pt x="623121" y="617438"/>
                  <a:pt x="638605" y="620550"/>
                </a:cubicBezTo>
                <a:cubicBezTo>
                  <a:pt x="647891" y="622003"/>
                  <a:pt x="657228" y="623455"/>
                  <a:pt x="666617" y="624908"/>
                </a:cubicBezTo>
                <a:cubicBezTo>
                  <a:pt x="676032" y="626205"/>
                  <a:pt x="685473" y="627501"/>
                  <a:pt x="695017" y="628798"/>
                </a:cubicBezTo>
                <a:cubicBezTo>
                  <a:pt x="704536" y="630069"/>
                  <a:pt x="714107" y="631392"/>
                  <a:pt x="723755" y="632559"/>
                </a:cubicBezTo>
                <a:cubicBezTo>
                  <a:pt x="733404" y="633648"/>
                  <a:pt x="743104" y="634738"/>
                  <a:pt x="752856" y="635853"/>
                </a:cubicBezTo>
                <a:cubicBezTo>
                  <a:pt x="772257" y="637124"/>
                  <a:pt x="791502" y="637928"/>
                  <a:pt x="810643" y="638732"/>
                </a:cubicBezTo>
                <a:cubicBezTo>
                  <a:pt x="829732" y="639640"/>
                  <a:pt x="848744" y="640133"/>
                  <a:pt x="867574" y="640574"/>
                </a:cubicBezTo>
                <a:cubicBezTo>
                  <a:pt x="869830" y="639614"/>
                  <a:pt x="872450" y="638706"/>
                  <a:pt x="877767" y="638136"/>
                </a:cubicBezTo>
                <a:cubicBezTo>
                  <a:pt x="889024" y="638317"/>
                  <a:pt x="900202" y="638343"/>
                  <a:pt x="911381" y="638291"/>
                </a:cubicBezTo>
                <a:cubicBezTo>
                  <a:pt x="918202" y="636268"/>
                  <a:pt x="916101" y="633545"/>
                  <a:pt x="920666" y="632196"/>
                </a:cubicBezTo>
                <a:cubicBezTo>
                  <a:pt x="921003" y="625401"/>
                  <a:pt x="968027" y="621277"/>
                  <a:pt x="957133" y="614481"/>
                </a:cubicBezTo>
                <a:cubicBezTo>
                  <a:pt x="952776" y="612406"/>
                  <a:pt x="888349" y="608646"/>
                  <a:pt x="859715" y="603303"/>
                </a:cubicBezTo>
                <a:cubicBezTo>
                  <a:pt x="853101" y="601876"/>
                  <a:pt x="868793" y="600683"/>
                  <a:pt x="875537" y="598738"/>
                </a:cubicBezTo>
                <a:cubicBezTo>
                  <a:pt x="837877" y="596274"/>
                  <a:pt x="835879" y="593524"/>
                  <a:pt x="851493" y="592331"/>
                </a:cubicBezTo>
                <a:cubicBezTo>
                  <a:pt x="842649" y="591553"/>
                  <a:pt x="833830" y="590749"/>
                  <a:pt x="833830" y="590749"/>
                </a:cubicBezTo>
                <a:cubicBezTo>
                  <a:pt x="836087" y="590127"/>
                  <a:pt x="842882" y="588182"/>
                  <a:pt x="842882" y="588182"/>
                </a:cubicBezTo>
                <a:cubicBezTo>
                  <a:pt x="821562" y="585925"/>
                  <a:pt x="799724" y="583435"/>
                  <a:pt x="777626" y="580738"/>
                </a:cubicBezTo>
                <a:cubicBezTo>
                  <a:pt x="852738" y="579285"/>
                  <a:pt x="923104" y="576406"/>
                  <a:pt x="975704" y="573398"/>
                </a:cubicBezTo>
                <a:cubicBezTo>
                  <a:pt x="1020860" y="569118"/>
                  <a:pt x="1066404" y="564086"/>
                  <a:pt x="1112623" y="557836"/>
                </a:cubicBezTo>
                <a:cubicBezTo>
                  <a:pt x="1138015" y="554386"/>
                  <a:pt x="1163278" y="550599"/>
                  <a:pt x="1188384" y="546294"/>
                </a:cubicBezTo>
                <a:cubicBezTo>
                  <a:pt x="1213491" y="542092"/>
                  <a:pt x="1238442" y="537372"/>
                  <a:pt x="1263212" y="532055"/>
                </a:cubicBezTo>
                <a:cubicBezTo>
                  <a:pt x="1312725" y="521447"/>
                  <a:pt x="1361719" y="508815"/>
                  <a:pt x="1409209" y="491542"/>
                </a:cubicBezTo>
                <a:cubicBezTo>
                  <a:pt x="1432889" y="482827"/>
                  <a:pt x="1456310" y="473127"/>
                  <a:pt x="1478693" y="461170"/>
                </a:cubicBezTo>
                <a:cubicBezTo>
                  <a:pt x="1501051" y="449239"/>
                  <a:pt x="1522656" y="435285"/>
                  <a:pt x="1541149" y="417233"/>
                </a:cubicBezTo>
                <a:cubicBezTo>
                  <a:pt x="1550330" y="408181"/>
                  <a:pt x="1558604" y="398014"/>
                  <a:pt x="1565062" y="386550"/>
                </a:cubicBezTo>
                <a:cubicBezTo>
                  <a:pt x="1571624" y="375164"/>
                  <a:pt x="1575852" y="362247"/>
                  <a:pt x="1577278" y="348994"/>
                </a:cubicBezTo>
                <a:cubicBezTo>
                  <a:pt x="1577953" y="342328"/>
                  <a:pt x="1577771" y="335636"/>
                  <a:pt x="1577071" y="328997"/>
                </a:cubicBezTo>
                <a:cubicBezTo>
                  <a:pt x="1576189" y="322383"/>
                  <a:pt x="1574789" y="315847"/>
                  <a:pt x="1572740" y="309544"/>
                </a:cubicBezTo>
                <a:cubicBezTo>
                  <a:pt x="1568512" y="296913"/>
                  <a:pt x="1562650" y="285423"/>
                  <a:pt x="1556114" y="274141"/>
                </a:cubicBezTo>
                <a:cubicBezTo>
                  <a:pt x="1546569" y="257852"/>
                  <a:pt x="1531552" y="238400"/>
                  <a:pt x="1512048" y="219700"/>
                </a:cubicBezTo>
                <a:cubicBezTo>
                  <a:pt x="1507327" y="214849"/>
                  <a:pt x="1501958" y="210518"/>
                  <a:pt x="1496719" y="205798"/>
                </a:cubicBezTo>
                <a:cubicBezTo>
                  <a:pt x="1491402" y="201181"/>
                  <a:pt x="1485644" y="196901"/>
                  <a:pt x="1480016" y="192362"/>
                </a:cubicBezTo>
                <a:cubicBezTo>
                  <a:pt x="1474154" y="188161"/>
                  <a:pt x="1468293" y="183751"/>
                  <a:pt x="1462223" y="179602"/>
                </a:cubicBezTo>
                <a:cubicBezTo>
                  <a:pt x="1456051" y="175659"/>
                  <a:pt x="1450007" y="171380"/>
                  <a:pt x="1443653" y="167619"/>
                </a:cubicBezTo>
                <a:cubicBezTo>
                  <a:pt x="1418546" y="152161"/>
                  <a:pt x="1392220" y="139011"/>
                  <a:pt x="1368047" y="128247"/>
                </a:cubicBezTo>
                <a:cubicBezTo>
                  <a:pt x="1355857" y="123137"/>
                  <a:pt x="1344367" y="118106"/>
                  <a:pt x="1333655" y="114086"/>
                </a:cubicBezTo>
                <a:cubicBezTo>
                  <a:pt x="1322996" y="109806"/>
                  <a:pt x="1313217" y="106331"/>
                  <a:pt x="1304762" y="103270"/>
                </a:cubicBezTo>
                <a:cubicBezTo>
                  <a:pt x="1304762" y="103270"/>
                  <a:pt x="1308082" y="104411"/>
                  <a:pt x="1314333" y="106564"/>
                </a:cubicBezTo>
                <a:cubicBezTo>
                  <a:pt x="1320609" y="108587"/>
                  <a:pt x="1329635" y="112114"/>
                  <a:pt x="1341203" y="116446"/>
                </a:cubicBezTo>
                <a:cubicBezTo>
                  <a:pt x="1364105" y="125524"/>
                  <a:pt x="1396837" y="139011"/>
                  <a:pt x="1433667" y="160305"/>
                </a:cubicBezTo>
                <a:cubicBezTo>
                  <a:pt x="1452108" y="170835"/>
                  <a:pt x="1471353" y="183674"/>
                  <a:pt x="1490468" y="198950"/>
                </a:cubicBezTo>
                <a:cubicBezTo>
                  <a:pt x="1509480" y="214331"/>
                  <a:pt x="1528543" y="232201"/>
                  <a:pt x="1544598" y="253936"/>
                </a:cubicBezTo>
                <a:cubicBezTo>
                  <a:pt x="1552794" y="264674"/>
                  <a:pt x="1559875" y="276527"/>
                  <a:pt x="1566281" y="288925"/>
                </a:cubicBezTo>
                <a:cubicBezTo>
                  <a:pt x="1569160" y="295331"/>
                  <a:pt x="1572221" y="301582"/>
                  <a:pt x="1574555" y="308559"/>
                </a:cubicBezTo>
                <a:cubicBezTo>
                  <a:pt x="1576863" y="315458"/>
                  <a:pt x="1578446" y="322694"/>
                  <a:pt x="1579327" y="330060"/>
                </a:cubicBezTo>
                <a:cubicBezTo>
                  <a:pt x="1580961" y="344818"/>
                  <a:pt x="1579042" y="360224"/>
                  <a:pt x="1573544" y="374152"/>
                </a:cubicBezTo>
                <a:cubicBezTo>
                  <a:pt x="1568227" y="388184"/>
                  <a:pt x="1559745" y="400608"/>
                  <a:pt x="1550071" y="411527"/>
                </a:cubicBezTo>
                <a:cubicBezTo>
                  <a:pt x="1530541" y="433392"/>
                  <a:pt x="1506264" y="449317"/>
                  <a:pt x="1481806" y="462648"/>
                </a:cubicBezTo>
                <a:cubicBezTo>
                  <a:pt x="1457218" y="476031"/>
                  <a:pt x="1431852" y="486406"/>
                  <a:pt x="1407056" y="495484"/>
                </a:cubicBezTo>
                <a:cubicBezTo>
                  <a:pt x="1357336" y="513328"/>
                  <a:pt x="1309560" y="525155"/>
                  <a:pt x="1268529" y="534181"/>
                </a:cubicBezTo>
                <a:cubicBezTo>
                  <a:pt x="1227419" y="543078"/>
                  <a:pt x="1192923" y="548991"/>
                  <a:pt x="1168750" y="552960"/>
                </a:cubicBezTo>
                <a:cubicBezTo>
                  <a:pt x="1156664" y="554905"/>
                  <a:pt x="1147171" y="556409"/>
                  <a:pt x="1140661" y="557343"/>
                </a:cubicBezTo>
                <a:cubicBezTo>
                  <a:pt x="1134177" y="558303"/>
                  <a:pt x="1130727" y="558821"/>
                  <a:pt x="1130727" y="558821"/>
                </a:cubicBezTo>
                <a:cubicBezTo>
                  <a:pt x="1138768" y="557758"/>
                  <a:pt x="1146782" y="556720"/>
                  <a:pt x="1154641" y="555709"/>
                </a:cubicBezTo>
                <a:cubicBezTo>
                  <a:pt x="1154641" y="555709"/>
                  <a:pt x="1161929" y="554594"/>
                  <a:pt x="1174638" y="552622"/>
                </a:cubicBezTo>
                <a:cubicBezTo>
                  <a:pt x="1187347" y="550547"/>
                  <a:pt x="1205528" y="547513"/>
                  <a:pt x="1227263" y="543519"/>
                </a:cubicBezTo>
                <a:cubicBezTo>
                  <a:pt x="1270655" y="535271"/>
                  <a:pt x="1328442" y="523003"/>
                  <a:pt x="1384880" y="504769"/>
                </a:cubicBezTo>
                <a:cubicBezTo>
                  <a:pt x="1413099" y="495743"/>
                  <a:pt x="1440878" y="485031"/>
                  <a:pt x="1466166" y="472919"/>
                </a:cubicBezTo>
                <a:cubicBezTo>
                  <a:pt x="1491428" y="460729"/>
                  <a:pt x="1514149" y="447008"/>
                  <a:pt x="1531837" y="432276"/>
                </a:cubicBezTo>
                <a:cubicBezTo>
                  <a:pt x="1549682" y="417778"/>
                  <a:pt x="1562080" y="402112"/>
                  <a:pt x="1568927" y="389922"/>
                </a:cubicBezTo>
                <a:cubicBezTo>
                  <a:pt x="1571287" y="385850"/>
                  <a:pt x="1573025" y="382245"/>
                  <a:pt x="1574322" y="379210"/>
                </a:cubicBezTo>
                <a:cubicBezTo>
                  <a:pt x="1568123" y="393631"/>
                  <a:pt x="1559019" y="406366"/>
                  <a:pt x="1548670" y="417311"/>
                </a:cubicBezTo>
                <a:cubicBezTo>
                  <a:pt x="1536065" y="430720"/>
                  <a:pt x="1521774" y="441951"/>
                  <a:pt x="1506601" y="451833"/>
                </a:cubicBezTo>
                <a:cubicBezTo>
                  <a:pt x="1476203" y="471648"/>
                  <a:pt x="1442693" y="486717"/>
                  <a:pt x="1406641" y="499945"/>
                </a:cubicBezTo>
                <a:cubicBezTo>
                  <a:pt x="1361926" y="515974"/>
                  <a:pt x="1309457" y="528527"/>
                  <a:pt x="1263393" y="538202"/>
                </a:cubicBezTo>
                <a:cubicBezTo>
                  <a:pt x="1225759" y="546060"/>
                  <a:pt x="1190771" y="550962"/>
                  <a:pt x="1154641" y="555709"/>
                </a:cubicBezTo>
                <a:cubicBezTo>
                  <a:pt x="1154641" y="555709"/>
                  <a:pt x="1137237" y="558225"/>
                  <a:pt x="1119860" y="560741"/>
                </a:cubicBezTo>
                <a:cubicBezTo>
                  <a:pt x="1111145" y="561882"/>
                  <a:pt x="1102430" y="563049"/>
                  <a:pt x="1095894" y="563905"/>
                </a:cubicBezTo>
                <a:cubicBezTo>
                  <a:pt x="1089358" y="564709"/>
                  <a:pt x="1085001" y="565254"/>
                  <a:pt x="1085001" y="565254"/>
                </a:cubicBezTo>
                <a:cubicBezTo>
                  <a:pt x="1078231" y="566239"/>
                  <a:pt x="1070995" y="567277"/>
                  <a:pt x="1063551" y="568340"/>
                </a:cubicBezTo>
                <a:cubicBezTo>
                  <a:pt x="1063811" y="568340"/>
                  <a:pt x="1064303" y="568314"/>
                  <a:pt x="1064485" y="568314"/>
                </a:cubicBezTo>
                <a:cubicBezTo>
                  <a:pt x="1079087" y="567925"/>
                  <a:pt x="1126889" y="564138"/>
                  <a:pt x="1191601" y="554542"/>
                </a:cubicBezTo>
                <a:cubicBezTo>
                  <a:pt x="1223943" y="549718"/>
                  <a:pt x="1260514" y="543467"/>
                  <a:pt x="1299134" y="534985"/>
                </a:cubicBezTo>
                <a:cubicBezTo>
                  <a:pt x="1337754" y="526426"/>
                  <a:pt x="1378474" y="515818"/>
                  <a:pt x="1418702" y="501372"/>
                </a:cubicBezTo>
                <a:cubicBezTo>
                  <a:pt x="1458826" y="486821"/>
                  <a:pt x="1498976" y="468977"/>
                  <a:pt x="1533627" y="442314"/>
                </a:cubicBezTo>
                <a:cubicBezTo>
                  <a:pt x="1550719" y="428801"/>
                  <a:pt x="1566644" y="412979"/>
                  <a:pt x="1577693" y="393242"/>
                </a:cubicBezTo>
                <a:cubicBezTo>
                  <a:pt x="1583218" y="383464"/>
                  <a:pt x="1587446" y="372804"/>
                  <a:pt x="1589806" y="361806"/>
                </a:cubicBezTo>
                <a:cubicBezTo>
                  <a:pt x="1592218" y="350809"/>
                  <a:pt x="1592737" y="339579"/>
                  <a:pt x="1591647" y="328971"/>
                </a:cubicBezTo>
                <a:cubicBezTo>
                  <a:pt x="1590558" y="318337"/>
                  <a:pt x="1587964" y="308351"/>
                  <a:pt x="1584541" y="299273"/>
                </a:cubicBezTo>
                <a:cubicBezTo>
                  <a:pt x="1581013" y="290455"/>
                  <a:pt x="1577486" y="282570"/>
                  <a:pt x="1573336" y="275126"/>
                </a:cubicBezTo>
                <a:cubicBezTo>
                  <a:pt x="1565296" y="260213"/>
                  <a:pt x="1556399" y="247452"/>
                  <a:pt x="1547581" y="236818"/>
                </a:cubicBezTo>
                <a:cubicBezTo>
                  <a:pt x="1530048" y="215394"/>
                  <a:pt x="1513837" y="201674"/>
                  <a:pt x="1503956" y="193348"/>
                </a:cubicBezTo>
                <a:cubicBezTo>
                  <a:pt x="1487875" y="180432"/>
                  <a:pt x="1471198" y="169357"/>
                  <a:pt x="1454157" y="159319"/>
                </a:cubicBezTo>
                <a:cubicBezTo>
                  <a:pt x="1445494" y="154651"/>
                  <a:pt x="1437013" y="149593"/>
                  <a:pt x="1428117" y="145417"/>
                </a:cubicBezTo>
                <a:cubicBezTo>
                  <a:pt x="1423733" y="143238"/>
                  <a:pt x="1419324" y="141086"/>
                  <a:pt x="1414889" y="138907"/>
                </a:cubicBezTo>
                <a:cubicBezTo>
                  <a:pt x="1410428" y="136884"/>
                  <a:pt x="1405941" y="134887"/>
                  <a:pt x="1401428" y="132864"/>
                </a:cubicBezTo>
                <a:cubicBezTo>
                  <a:pt x="1365324" y="116835"/>
                  <a:pt x="1327197" y="103815"/>
                  <a:pt x="1285076" y="91028"/>
                </a:cubicBezTo>
                <a:cubicBezTo>
                  <a:pt x="1256935" y="82391"/>
                  <a:pt x="1233203" y="75051"/>
                  <a:pt x="1211053" y="70849"/>
                </a:cubicBezTo>
                <a:cubicBezTo>
                  <a:pt x="1208719" y="71134"/>
                  <a:pt x="1197618" y="69241"/>
                  <a:pt x="1186465" y="67348"/>
                </a:cubicBezTo>
                <a:cubicBezTo>
                  <a:pt x="1129430" y="55287"/>
                  <a:pt x="1071981" y="44031"/>
                  <a:pt x="1027162" y="41333"/>
                </a:cubicBezTo>
                <a:cubicBezTo>
                  <a:pt x="1011522" y="39959"/>
                  <a:pt x="982292" y="33967"/>
                  <a:pt x="955888" y="29091"/>
                </a:cubicBezTo>
                <a:cubicBezTo>
                  <a:pt x="929537" y="24059"/>
                  <a:pt x="906064" y="20195"/>
                  <a:pt x="902640" y="21181"/>
                </a:cubicBezTo>
                <a:cubicBezTo>
                  <a:pt x="890113" y="24915"/>
                  <a:pt x="888427" y="25279"/>
                  <a:pt x="880594" y="24397"/>
                </a:cubicBezTo>
                <a:cubicBezTo>
                  <a:pt x="876678" y="23930"/>
                  <a:pt x="871231" y="23100"/>
                  <a:pt x="862153" y="22140"/>
                </a:cubicBezTo>
                <a:cubicBezTo>
                  <a:pt x="853049" y="21181"/>
                  <a:pt x="840315" y="20065"/>
                  <a:pt x="821796" y="19495"/>
                </a:cubicBezTo>
                <a:cubicBezTo>
                  <a:pt x="817309" y="19287"/>
                  <a:pt x="807764" y="19884"/>
                  <a:pt x="797130" y="20454"/>
                </a:cubicBezTo>
                <a:cubicBezTo>
                  <a:pt x="786418" y="21129"/>
                  <a:pt x="774643" y="21777"/>
                  <a:pt x="765643" y="21596"/>
                </a:cubicBezTo>
                <a:cubicBezTo>
                  <a:pt x="735323" y="20480"/>
                  <a:pt x="715637" y="21155"/>
                  <a:pt x="694914" y="22400"/>
                </a:cubicBezTo>
                <a:cubicBezTo>
                  <a:pt x="674164" y="23696"/>
                  <a:pt x="652326" y="25564"/>
                  <a:pt x="617648" y="28598"/>
                </a:cubicBezTo>
                <a:cubicBezTo>
                  <a:pt x="566268" y="33838"/>
                  <a:pt x="534988" y="37002"/>
                  <a:pt x="505109" y="40659"/>
                </a:cubicBezTo>
                <a:cubicBezTo>
                  <a:pt x="475308" y="44446"/>
                  <a:pt x="446830" y="48725"/>
                  <a:pt x="402245" y="60604"/>
                </a:cubicBezTo>
                <a:cubicBezTo>
                  <a:pt x="396850" y="61979"/>
                  <a:pt x="359086" y="70849"/>
                  <a:pt x="323345" y="81691"/>
                </a:cubicBezTo>
                <a:cubicBezTo>
                  <a:pt x="305449" y="87034"/>
                  <a:pt x="288046" y="92792"/>
                  <a:pt x="275155" y="97305"/>
                </a:cubicBezTo>
                <a:cubicBezTo>
                  <a:pt x="262265" y="101792"/>
                  <a:pt x="253861" y="105008"/>
                  <a:pt x="253861" y="105008"/>
                </a:cubicBezTo>
                <a:cubicBezTo>
                  <a:pt x="200665" y="123215"/>
                  <a:pt x="159348" y="143394"/>
                  <a:pt x="123140" y="166114"/>
                </a:cubicBezTo>
                <a:cubicBezTo>
                  <a:pt x="105062" y="177578"/>
                  <a:pt x="88256" y="189691"/>
                  <a:pt x="72486" y="203723"/>
                </a:cubicBezTo>
                <a:cubicBezTo>
                  <a:pt x="56820" y="217754"/>
                  <a:pt x="41751" y="233524"/>
                  <a:pt x="29872" y="254040"/>
                </a:cubicBezTo>
                <a:cubicBezTo>
                  <a:pt x="27097" y="260239"/>
                  <a:pt x="24944" y="266930"/>
                  <a:pt x="23025" y="273778"/>
                </a:cubicBezTo>
                <a:cubicBezTo>
                  <a:pt x="21365" y="280703"/>
                  <a:pt x="20042" y="287887"/>
                  <a:pt x="19627" y="295279"/>
                </a:cubicBezTo>
                <a:cubicBezTo>
                  <a:pt x="19108" y="302723"/>
                  <a:pt x="19861" y="310011"/>
                  <a:pt x="20379" y="317377"/>
                </a:cubicBezTo>
                <a:cubicBezTo>
                  <a:pt x="20768" y="321060"/>
                  <a:pt x="21598" y="324717"/>
                  <a:pt x="22195" y="328400"/>
                </a:cubicBezTo>
                <a:cubicBezTo>
                  <a:pt x="22558" y="330242"/>
                  <a:pt x="22766" y="332109"/>
                  <a:pt x="23258" y="333925"/>
                </a:cubicBezTo>
              </a:path>
            </a:pathLst>
          </a:custGeom>
          <a:solidFill>
            <a:schemeClr val="accent3"/>
          </a:solidFill>
          <a:ln w="1270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96126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871463" y="6340696"/>
            <a:ext cx="5877560" cy="447196"/>
          </a:xfrm>
          <a:prstGeom prst="rect">
            <a:avLst/>
          </a:prstGeom>
        </p:spPr>
        <p:txBody>
          <a:bodyPr vert="horz" wrap="square" lIns="0" tIns="59267" rIns="0" bIns="0" rtlCol="0">
            <a:spAutoFit/>
          </a:bodyPr>
          <a:lstStyle/>
          <a:p>
            <a:pPr marL="16933" defTabSz="1219170">
              <a:spcBef>
                <a:spcPts val="467"/>
              </a:spcBef>
            </a:pPr>
            <a:r>
              <a:rPr sz="1200" spc="-113" dirty="0">
                <a:solidFill>
                  <a:srgbClr val="AB0C22"/>
                </a:solidFill>
                <a:latin typeface="Microsoft Sans Serif"/>
                <a:cs typeface="Microsoft Sans Serif"/>
              </a:rPr>
              <a:t>Content</a:t>
            </a:r>
            <a:r>
              <a:rPr sz="1200" spc="-33" dirty="0">
                <a:solidFill>
                  <a:srgbClr val="AB0C22"/>
                </a:solidFill>
                <a:latin typeface="Microsoft Sans Serif"/>
                <a:cs typeface="Microsoft Sans Serif"/>
              </a:rPr>
              <a:t> </a:t>
            </a:r>
            <a:r>
              <a:rPr sz="1200" spc="-93" dirty="0">
                <a:solidFill>
                  <a:srgbClr val="AB0C22"/>
                </a:solidFill>
                <a:latin typeface="Microsoft Sans Serif"/>
                <a:cs typeface="Microsoft Sans Serif"/>
              </a:rPr>
              <a:t>of</a:t>
            </a:r>
            <a:r>
              <a:rPr sz="1200" spc="-47" dirty="0">
                <a:solidFill>
                  <a:srgbClr val="AB0C22"/>
                </a:solidFill>
                <a:latin typeface="Microsoft Sans Serif"/>
                <a:cs typeface="Microsoft Sans Serif"/>
              </a:rPr>
              <a:t> </a:t>
            </a:r>
            <a:r>
              <a:rPr sz="1200" spc="-93" dirty="0">
                <a:solidFill>
                  <a:srgbClr val="AB0C22"/>
                </a:solidFill>
                <a:latin typeface="Microsoft Sans Serif"/>
                <a:cs typeface="Microsoft Sans Serif"/>
              </a:rPr>
              <a:t>this</a:t>
            </a:r>
            <a:r>
              <a:rPr sz="1200" spc="-53" dirty="0">
                <a:solidFill>
                  <a:srgbClr val="AB0C22"/>
                </a:solidFill>
                <a:latin typeface="Microsoft Sans Serif"/>
                <a:cs typeface="Microsoft Sans Serif"/>
              </a:rPr>
              <a:t> </a:t>
            </a:r>
            <a:r>
              <a:rPr sz="1200" spc="-107" dirty="0">
                <a:solidFill>
                  <a:srgbClr val="AB0C22"/>
                </a:solidFill>
                <a:latin typeface="Microsoft Sans Serif"/>
                <a:cs typeface="Microsoft Sans Serif"/>
              </a:rPr>
              <a:t>presentation</a:t>
            </a:r>
            <a:r>
              <a:rPr sz="1200" dirty="0">
                <a:solidFill>
                  <a:srgbClr val="AB0C22"/>
                </a:solidFill>
                <a:latin typeface="Microsoft Sans Serif"/>
                <a:cs typeface="Microsoft Sans Serif"/>
              </a:rPr>
              <a:t> </a:t>
            </a:r>
            <a:r>
              <a:rPr sz="1200" spc="-87" dirty="0">
                <a:solidFill>
                  <a:srgbClr val="AB0C22"/>
                </a:solidFill>
                <a:latin typeface="Microsoft Sans Serif"/>
                <a:cs typeface="Microsoft Sans Serif"/>
              </a:rPr>
              <a:t>is</a:t>
            </a:r>
            <a:r>
              <a:rPr sz="1200" spc="-53" dirty="0">
                <a:solidFill>
                  <a:srgbClr val="AB0C22"/>
                </a:solidFill>
                <a:latin typeface="Microsoft Sans Serif"/>
                <a:cs typeface="Microsoft Sans Serif"/>
              </a:rPr>
              <a:t> </a:t>
            </a:r>
            <a:r>
              <a:rPr sz="1200" spc="-107" dirty="0">
                <a:solidFill>
                  <a:srgbClr val="AB0C22"/>
                </a:solidFill>
                <a:latin typeface="Microsoft Sans Serif"/>
                <a:cs typeface="Microsoft Sans Serif"/>
              </a:rPr>
              <a:t>copyright</a:t>
            </a:r>
            <a:r>
              <a:rPr sz="1200" dirty="0">
                <a:solidFill>
                  <a:srgbClr val="AB0C22"/>
                </a:solidFill>
                <a:latin typeface="Microsoft Sans Serif"/>
                <a:cs typeface="Microsoft Sans Serif"/>
              </a:rPr>
              <a:t> </a:t>
            </a:r>
            <a:r>
              <a:rPr sz="1200" spc="-127" dirty="0">
                <a:solidFill>
                  <a:srgbClr val="AB0C22"/>
                </a:solidFill>
                <a:latin typeface="Microsoft Sans Serif"/>
                <a:cs typeface="Microsoft Sans Serif"/>
              </a:rPr>
              <a:t>and</a:t>
            </a:r>
            <a:r>
              <a:rPr sz="1200" spc="-27" dirty="0">
                <a:solidFill>
                  <a:srgbClr val="AB0C22"/>
                </a:solidFill>
                <a:latin typeface="Microsoft Sans Serif"/>
                <a:cs typeface="Microsoft Sans Serif"/>
              </a:rPr>
              <a:t> </a:t>
            </a:r>
            <a:r>
              <a:rPr sz="1200" spc="-93" dirty="0">
                <a:solidFill>
                  <a:srgbClr val="AB0C22"/>
                </a:solidFill>
                <a:latin typeface="Microsoft Sans Serif"/>
                <a:cs typeface="Microsoft Sans Serif"/>
              </a:rPr>
              <a:t>responsibility</a:t>
            </a:r>
            <a:r>
              <a:rPr sz="1200" spc="-27" dirty="0">
                <a:solidFill>
                  <a:srgbClr val="AB0C22"/>
                </a:solidFill>
                <a:latin typeface="Microsoft Sans Serif"/>
                <a:cs typeface="Microsoft Sans Serif"/>
              </a:rPr>
              <a:t> </a:t>
            </a:r>
            <a:r>
              <a:rPr sz="1200" spc="-93" dirty="0">
                <a:solidFill>
                  <a:srgbClr val="AB0C22"/>
                </a:solidFill>
                <a:latin typeface="Microsoft Sans Serif"/>
                <a:cs typeface="Microsoft Sans Serif"/>
              </a:rPr>
              <a:t>of</a:t>
            </a:r>
            <a:r>
              <a:rPr sz="1200" spc="-60" dirty="0">
                <a:solidFill>
                  <a:srgbClr val="AB0C22"/>
                </a:solidFill>
                <a:latin typeface="Microsoft Sans Serif"/>
                <a:cs typeface="Microsoft Sans Serif"/>
              </a:rPr>
              <a:t> </a:t>
            </a:r>
            <a:r>
              <a:rPr sz="1200" spc="-107" dirty="0">
                <a:solidFill>
                  <a:srgbClr val="AB0C22"/>
                </a:solidFill>
                <a:latin typeface="Microsoft Sans Serif"/>
                <a:cs typeface="Microsoft Sans Serif"/>
              </a:rPr>
              <a:t>the</a:t>
            </a:r>
            <a:r>
              <a:rPr sz="1200" spc="-47" dirty="0">
                <a:solidFill>
                  <a:srgbClr val="AB0C22"/>
                </a:solidFill>
                <a:latin typeface="Microsoft Sans Serif"/>
                <a:cs typeface="Microsoft Sans Serif"/>
              </a:rPr>
              <a:t> </a:t>
            </a:r>
            <a:r>
              <a:rPr sz="1200" spc="-100" dirty="0">
                <a:solidFill>
                  <a:srgbClr val="AB0C22"/>
                </a:solidFill>
                <a:latin typeface="Microsoft Sans Serif"/>
                <a:cs typeface="Microsoft Sans Serif"/>
              </a:rPr>
              <a:t>author.</a:t>
            </a:r>
            <a:r>
              <a:rPr sz="1200" spc="-13" dirty="0">
                <a:solidFill>
                  <a:srgbClr val="AB0C22"/>
                </a:solidFill>
                <a:latin typeface="Microsoft Sans Serif"/>
                <a:cs typeface="Microsoft Sans Serif"/>
              </a:rPr>
              <a:t> </a:t>
            </a:r>
            <a:r>
              <a:rPr sz="1200" spc="-113" dirty="0">
                <a:solidFill>
                  <a:srgbClr val="AB0C22"/>
                </a:solidFill>
                <a:latin typeface="Microsoft Sans Serif"/>
                <a:cs typeface="Microsoft Sans Serif"/>
              </a:rPr>
              <a:t>Permission</a:t>
            </a:r>
            <a:r>
              <a:rPr sz="1200" spc="-27" dirty="0">
                <a:solidFill>
                  <a:srgbClr val="AB0C22"/>
                </a:solidFill>
                <a:latin typeface="Microsoft Sans Serif"/>
                <a:cs typeface="Microsoft Sans Serif"/>
              </a:rPr>
              <a:t> </a:t>
            </a:r>
            <a:r>
              <a:rPr sz="1200" spc="-87" dirty="0">
                <a:solidFill>
                  <a:srgbClr val="AB0C22"/>
                </a:solidFill>
                <a:latin typeface="Microsoft Sans Serif"/>
                <a:cs typeface="Microsoft Sans Serif"/>
              </a:rPr>
              <a:t>is</a:t>
            </a:r>
            <a:r>
              <a:rPr sz="1200" spc="-60" dirty="0">
                <a:solidFill>
                  <a:srgbClr val="AB0C22"/>
                </a:solidFill>
                <a:latin typeface="Microsoft Sans Serif"/>
                <a:cs typeface="Microsoft Sans Serif"/>
              </a:rPr>
              <a:t> </a:t>
            </a:r>
            <a:r>
              <a:rPr sz="1200" spc="-107" dirty="0">
                <a:solidFill>
                  <a:srgbClr val="AB0C22"/>
                </a:solidFill>
                <a:latin typeface="Microsoft Sans Serif"/>
                <a:cs typeface="Microsoft Sans Serif"/>
              </a:rPr>
              <a:t>required</a:t>
            </a:r>
            <a:r>
              <a:rPr sz="1200" spc="7" dirty="0">
                <a:solidFill>
                  <a:srgbClr val="AB0C22"/>
                </a:solidFill>
                <a:latin typeface="Microsoft Sans Serif"/>
                <a:cs typeface="Microsoft Sans Serif"/>
              </a:rPr>
              <a:t> </a:t>
            </a:r>
            <a:r>
              <a:rPr sz="1200" spc="-87" dirty="0">
                <a:solidFill>
                  <a:srgbClr val="AB0C22"/>
                </a:solidFill>
                <a:latin typeface="Microsoft Sans Serif"/>
                <a:cs typeface="Microsoft Sans Serif"/>
              </a:rPr>
              <a:t>for</a:t>
            </a:r>
            <a:r>
              <a:rPr sz="1200" spc="-47" dirty="0">
                <a:solidFill>
                  <a:srgbClr val="AB0C22"/>
                </a:solidFill>
                <a:latin typeface="Microsoft Sans Serif"/>
                <a:cs typeface="Microsoft Sans Serif"/>
              </a:rPr>
              <a:t> </a:t>
            </a:r>
            <a:r>
              <a:rPr sz="1200" spc="-100" dirty="0">
                <a:solidFill>
                  <a:srgbClr val="AB0C22"/>
                </a:solidFill>
                <a:latin typeface="Microsoft Sans Serif"/>
                <a:cs typeface="Microsoft Sans Serif"/>
              </a:rPr>
              <a:t>re-use.</a:t>
            </a:r>
            <a:endParaRPr sz="1200">
              <a:solidFill>
                <a:prstClr val="black"/>
              </a:solidFill>
              <a:latin typeface="Microsoft Sans Serif"/>
              <a:cs typeface="Microsoft Sans Serif"/>
            </a:endParaRPr>
          </a:p>
          <a:p>
            <a:pPr marR="169329" algn="r" defTabSz="1219170">
              <a:spcBef>
                <a:spcPts val="305"/>
              </a:spcBef>
            </a:pPr>
            <a:r>
              <a:rPr sz="1067" spc="-107" dirty="0">
                <a:solidFill>
                  <a:prstClr val="black"/>
                </a:solidFill>
                <a:latin typeface="Microsoft Sans Serif"/>
                <a:cs typeface="Microsoft Sans Serif"/>
              </a:rPr>
              <a:t>L</a:t>
            </a:r>
            <a:r>
              <a:rPr sz="1067" spc="-53" dirty="0">
                <a:solidFill>
                  <a:prstClr val="black"/>
                </a:solidFill>
                <a:latin typeface="Microsoft Sans Serif"/>
                <a:cs typeface="Microsoft Sans Serif"/>
              </a:rPr>
              <a:t>i</a:t>
            </a:r>
            <a:r>
              <a:rPr sz="1067" spc="-113" dirty="0">
                <a:solidFill>
                  <a:prstClr val="black"/>
                </a:solidFill>
                <a:latin typeface="Microsoft Sans Serif"/>
                <a:cs typeface="Microsoft Sans Serif"/>
              </a:rPr>
              <a:t>u</a:t>
            </a:r>
            <a:r>
              <a:rPr sz="1067" spc="-40" dirty="0">
                <a:solidFill>
                  <a:prstClr val="black"/>
                </a:solidFill>
                <a:latin typeface="Microsoft Sans Serif"/>
                <a:cs typeface="Microsoft Sans Serif"/>
              </a:rPr>
              <a:t> </a:t>
            </a:r>
            <a:r>
              <a:rPr sz="1067" spc="-127" dirty="0">
                <a:solidFill>
                  <a:prstClr val="black"/>
                </a:solidFill>
                <a:latin typeface="Microsoft Sans Serif"/>
                <a:cs typeface="Microsoft Sans Serif"/>
              </a:rPr>
              <a:t>Y</a:t>
            </a:r>
            <a:r>
              <a:rPr sz="1067" spc="-40" dirty="0">
                <a:solidFill>
                  <a:prstClr val="black"/>
                </a:solidFill>
                <a:latin typeface="Microsoft Sans Serif"/>
                <a:cs typeface="Microsoft Sans Serif"/>
              </a:rPr>
              <a:t> </a:t>
            </a:r>
            <a:r>
              <a:rPr sz="1067" spc="-107" dirty="0">
                <a:solidFill>
                  <a:prstClr val="black"/>
                </a:solidFill>
                <a:latin typeface="Microsoft Sans Serif"/>
                <a:cs typeface="Microsoft Sans Serif"/>
              </a:rPr>
              <a:t>e</a:t>
            </a:r>
            <a:r>
              <a:rPr sz="1067" spc="-53" dirty="0">
                <a:solidFill>
                  <a:prstClr val="black"/>
                </a:solidFill>
                <a:latin typeface="Microsoft Sans Serif"/>
                <a:cs typeface="Microsoft Sans Serif"/>
              </a:rPr>
              <a:t>t </a:t>
            </a:r>
            <a:r>
              <a:rPr sz="1067" spc="-107" dirty="0">
                <a:solidFill>
                  <a:prstClr val="black"/>
                </a:solidFill>
                <a:latin typeface="Microsoft Sans Serif"/>
                <a:cs typeface="Microsoft Sans Serif"/>
              </a:rPr>
              <a:t>a</a:t>
            </a:r>
            <a:r>
              <a:rPr sz="1067" spc="-53" dirty="0">
                <a:solidFill>
                  <a:prstClr val="black"/>
                </a:solidFill>
                <a:latin typeface="Microsoft Sans Serif"/>
                <a:cs typeface="Microsoft Sans Serif"/>
              </a:rPr>
              <a:t>l</a:t>
            </a:r>
            <a:r>
              <a:rPr sz="1067" spc="-60" dirty="0">
                <a:solidFill>
                  <a:prstClr val="black"/>
                </a:solidFill>
                <a:latin typeface="Microsoft Sans Serif"/>
                <a:cs typeface="Microsoft Sans Serif"/>
              </a:rPr>
              <a:t>.</a:t>
            </a:r>
            <a:r>
              <a:rPr sz="1067" spc="-40" dirty="0">
                <a:solidFill>
                  <a:prstClr val="black"/>
                </a:solidFill>
                <a:latin typeface="Microsoft Sans Serif"/>
                <a:cs typeface="Microsoft Sans Serif"/>
              </a:rPr>
              <a:t> </a:t>
            </a:r>
            <a:r>
              <a:rPr sz="1067" spc="-113" dirty="0">
                <a:solidFill>
                  <a:prstClr val="black"/>
                </a:solidFill>
                <a:latin typeface="Microsoft Sans Serif"/>
                <a:cs typeface="Microsoft Sans Serif"/>
              </a:rPr>
              <a:t>J</a:t>
            </a:r>
            <a:r>
              <a:rPr sz="1067" spc="-140" dirty="0">
                <a:solidFill>
                  <a:prstClr val="black"/>
                </a:solidFill>
                <a:latin typeface="Microsoft Sans Serif"/>
                <a:cs typeface="Microsoft Sans Serif"/>
              </a:rPr>
              <a:t>C</a:t>
            </a:r>
            <a:r>
              <a:rPr sz="1067" spc="-147" dirty="0">
                <a:solidFill>
                  <a:prstClr val="black"/>
                </a:solidFill>
                <a:latin typeface="Microsoft Sans Serif"/>
                <a:cs typeface="Microsoft Sans Serif"/>
              </a:rPr>
              <a:t>O</a:t>
            </a:r>
            <a:r>
              <a:rPr sz="1067" spc="-47" dirty="0">
                <a:solidFill>
                  <a:prstClr val="black"/>
                </a:solidFill>
                <a:latin typeface="Microsoft Sans Serif"/>
                <a:cs typeface="Microsoft Sans Serif"/>
              </a:rPr>
              <a:t> </a:t>
            </a:r>
            <a:r>
              <a:rPr sz="1067" spc="-107" dirty="0">
                <a:solidFill>
                  <a:prstClr val="black"/>
                </a:solidFill>
                <a:latin typeface="Microsoft Sans Serif"/>
                <a:cs typeface="Microsoft Sans Serif"/>
              </a:rPr>
              <a:t>2024</a:t>
            </a:r>
            <a:endParaRPr sz="1067">
              <a:solidFill>
                <a:prstClr val="black"/>
              </a:solidFill>
              <a:latin typeface="Microsoft Sans Serif"/>
              <a:cs typeface="Microsoft Sans Serif"/>
            </a:endParaRPr>
          </a:p>
        </p:txBody>
      </p:sp>
      <p:pic>
        <p:nvPicPr>
          <p:cNvPr id="3" name="object 3"/>
          <p:cNvPicPr/>
          <p:nvPr/>
        </p:nvPicPr>
        <p:blipFill>
          <a:blip r:embed="rId3" cstate="print"/>
          <a:stretch>
            <a:fillRect/>
          </a:stretch>
        </p:blipFill>
        <p:spPr>
          <a:xfrm>
            <a:off x="619759" y="6248400"/>
            <a:ext cx="1843024" cy="316992"/>
          </a:xfrm>
          <a:prstGeom prst="rect">
            <a:avLst/>
          </a:prstGeom>
        </p:spPr>
      </p:pic>
      <p:pic>
        <p:nvPicPr>
          <p:cNvPr id="4" name="object 4"/>
          <p:cNvPicPr/>
          <p:nvPr/>
        </p:nvPicPr>
        <p:blipFill>
          <a:blip r:embed="rId4" cstate="print"/>
          <a:stretch>
            <a:fillRect/>
          </a:stretch>
        </p:blipFill>
        <p:spPr>
          <a:xfrm>
            <a:off x="8751909" y="2204719"/>
            <a:ext cx="2935124" cy="3607340"/>
          </a:xfrm>
          <a:prstGeom prst="rect">
            <a:avLst/>
          </a:prstGeom>
        </p:spPr>
      </p:pic>
      <p:sp>
        <p:nvSpPr>
          <p:cNvPr id="5" name="object 5"/>
          <p:cNvSpPr txBox="1"/>
          <p:nvPr/>
        </p:nvSpPr>
        <p:spPr>
          <a:xfrm>
            <a:off x="8656320" y="1729233"/>
            <a:ext cx="3098800" cy="355653"/>
          </a:xfrm>
          <a:prstGeom prst="rect">
            <a:avLst/>
          </a:prstGeom>
          <a:ln w="9525">
            <a:solidFill>
              <a:srgbClr val="1E315F"/>
            </a:solidFill>
          </a:ln>
        </p:spPr>
        <p:txBody>
          <a:bodyPr vert="horz" wrap="square" lIns="0" tIns="108373" rIns="0" bIns="0" rtlCol="0">
            <a:spAutoFit/>
          </a:bodyPr>
          <a:lstStyle/>
          <a:p>
            <a:pPr marL="847" algn="ctr" defTabSz="1219170">
              <a:spcBef>
                <a:spcPts val="853"/>
              </a:spcBef>
            </a:pPr>
            <a:r>
              <a:rPr sz="1600" b="1" spc="-147" dirty="0">
                <a:solidFill>
                  <a:srgbClr val="404040"/>
                </a:solidFill>
                <a:latin typeface="Arial"/>
                <a:cs typeface="Arial"/>
              </a:rPr>
              <a:t>Safety</a:t>
            </a:r>
            <a:endParaRPr sz="1600">
              <a:solidFill>
                <a:prstClr val="black"/>
              </a:solidFill>
              <a:latin typeface="Arial"/>
              <a:cs typeface="Arial"/>
            </a:endParaRPr>
          </a:p>
        </p:txBody>
      </p:sp>
      <p:sp>
        <p:nvSpPr>
          <p:cNvPr id="6" name="object 6"/>
          <p:cNvSpPr txBox="1"/>
          <p:nvPr/>
        </p:nvSpPr>
        <p:spPr>
          <a:xfrm>
            <a:off x="2842090" y="6359482"/>
            <a:ext cx="1739900" cy="201764"/>
          </a:xfrm>
          <a:prstGeom prst="rect">
            <a:avLst/>
          </a:prstGeom>
        </p:spPr>
        <p:txBody>
          <a:bodyPr vert="horz" wrap="square" lIns="0" tIns="16933" rIns="0" bIns="0" rtlCol="0">
            <a:spAutoFit/>
          </a:bodyPr>
          <a:lstStyle/>
          <a:p>
            <a:pPr marL="16933" defTabSz="1219170">
              <a:spcBef>
                <a:spcPts val="133"/>
              </a:spcBef>
            </a:pPr>
            <a:r>
              <a:rPr sz="1200" b="1" spc="-167" dirty="0">
                <a:solidFill>
                  <a:srgbClr val="AB0C22"/>
                </a:solidFill>
                <a:latin typeface="Arial"/>
                <a:cs typeface="Arial"/>
              </a:rPr>
              <a:t>D</a:t>
            </a:r>
            <a:r>
              <a:rPr sz="1200" b="1" spc="-133" dirty="0">
                <a:solidFill>
                  <a:srgbClr val="AB0C22"/>
                </a:solidFill>
                <a:latin typeface="Arial"/>
                <a:cs typeface="Arial"/>
              </a:rPr>
              <a:t>o</a:t>
            </a:r>
            <a:r>
              <a:rPr sz="1200" b="1" spc="-193" dirty="0">
                <a:solidFill>
                  <a:srgbClr val="AB0C22"/>
                </a:solidFill>
                <a:latin typeface="Arial"/>
                <a:cs typeface="Arial"/>
              </a:rPr>
              <a:t>m</a:t>
            </a:r>
            <a:r>
              <a:rPr sz="1200" b="1" spc="-113" dirty="0">
                <a:solidFill>
                  <a:srgbClr val="AB0C22"/>
                </a:solidFill>
                <a:latin typeface="Arial"/>
                <a:cs typeface="Arial"/>
              </a:rPr>
              <a:t>enica</a:t>
            </a:r>
            <a:r>
              <a:rPr sz="1200" b="1" spc="-87" dirty="0">
                <a:solidFill>
                  <a:srgbClr val="AB0C22"/>
                </a:solidFill>
                <a:latin typeface="Arial"/>
                <a:cs typeface="Arial"/>
              </a:rPr>
              <a:t> </a:t>
            </a:r>
            <a:r>
              <a:rPr sz="1200" b="1" spc="-133" dirty="0">
                <a:solidFill>
                  <a:srgbClr val="AB0C22"/>
                </a:solidFill>
                <a:latin typeface="Arial"/>
                <a:cs typeface="Arial"/>
              </a:rPr>
              <a:t>Lo</a:t>
            </a:r>
            <a:r>
              <a:rPr sz="1200" b="1" spc="-87" dirty="0">
                <a:solidFill>
                  <a:srgbClr val="AB0C22"/>
                </a:solidFill>
                <a:latin typeface="Arial"/>
                <a:cs typeface="Arial"/>
              </a:rPr>
              <a:t>r</a:t>
            </a:r>
            <a:r>
              <a:rPr sz="1200" b="1" spc="-127" dirty="0">
                <a:solidFill>
                  <a:srgbClr val="AB0C22"/>
                </a:solidFill>
                <a:latin typeface="Arial"/>
                <a:cs typeface="Arial"/>
              </a:rPr>
              <a:t>us</a:t>
            </a:r>
            <a:r>
              <a:rPr sz="1200" b="1" spc="-133" dirty="0">
                <a:solidFill>
                  <a:srgbClr val="AB0C22"/>
                </a:solidFill>
                <a:latin typeface="Arial"/>
                <a:cs typeface="Arial"/>
              </a:rPr>
              <a:t>so</a:t>
            </a:r>
            <a:r>
              <a:rPr sz="1200" b="1" spc="-60" dirty="0">
                <a:solidFill>
                  <a:srgbClr val="AB0C22"/>
                </a:solidFill>
                <a:latin typeface="Arial"/>
                <a:cs typeface="Arial"/>
              </a:rPr>
              <a:t>,</a:t>
            </a:r>
            <a:r>
              <a:rPr sz="1200" b="1" spc="-100" dirty="0">
                <a:solidFill>
                  <a:srgbClr val="AB0C22"/>
                </a:solidFill>
                <a:latin typeface="Arial"/>
                <a:cs typeface="Arial"/>
              </a:rPr>
              <a:t> </a:t>
            </a:r>
            <a:r>
              <a:rPr sz="1200" b="1" spc="-187" dirty="0">
                <a:solidFill>
                  <a:srgbClr val="AB0C22"/>
                </a:solidFill>
                <a:latin typeface="Arial"/>
                <a:cs typeface="Arial"/>
              </a:rPr>
              <a:t>M</a:t>
            </a:r>
            <a:r>
              <a:rPr sz="1200" b="1" spc="-167" dirty="0">
                <a:solidFill>
                  <a:srgbClr val="AB0C22"/>
                </a:solidFill>
                <a:latin typeface="Arial"/>
                <a:cs typeface="Arial"/>
              </a:rPr>
              <a:t>D</a:t>
            </a:r>
            <a:r>
              <a:rPr sz="1200" b="1" spc="-60" dirty="0">
                <a:solidFill>
                  <a:srgbClr val="AB0C22"/>
                </a:solidFill>
                <a:latin typeface="Arial"/>
                <a:cs typeface="Arial"/>
              </a:rPr>
              <a:t>,</a:t>
            </a:r>
            <a:r>
              <a:rPr sz="1200" b="1" spc="-40" dirty="0">
                <a:solidFill>
                  <a:srgbClr val="AB0C22"/>
                </a:solidFill>
                <a:latin typeface="Arial"/>
                <a:cs typeface="Arial"/>
              </a:rPr>
              <a:t> </a:t>
            </a:r>
            <a:r>
              <a:rPr sz="1200" b="1" spc="-140" dirty="0">
                <a:solidFill>
                  <a:srgbClr val="AB0C22"/>
                </a:solidFill>
                <a:latin typeface="Arial"/>
                <a:cs typeface="Arial"/>
              </a:rPr>
              <a:t>Ph</a:t>
            </a:r>
            <a:r>
              <a:rPr sz="1200" b="1" spc="-160" dirty="0">
                <a:solidFill>
                  <a:srgbClr val="AB0C22"/>
                </a:solidFill>
                <a:latin typeface="Arial"/>
                <a:cs typeface="Arial"/>
              </a:rPr>
              <a:t>D</a:t>
            </a:r>
            <a:endParaRPr sz="1200">
              <a:solidFill>
                <a:prstClr val="black"/>
              </a:solidFill>
              <a:latin typeface="Arial"/>
              <a:cs typeface="Arial"/>
            </a:endParaRPr>
          </a:p>
        </p:txBody>
      </p:sp>
      <p:sp>
        <p:nvSpPr>
          <p:cNvPr id="7" name="object 7"/>
          <p:cNvSpPr txBox="1"/>
          <p:nvPr/>
        </p:nvSpPr>
        <p:spPr>
          <a:xfrm>
            <a:off x="584945" y="754042"/>
            <a:ext cx="6808751" cy="756617"/>
          </a:xfrm>
          <a:prstGeom prst="rect">
            <a:avLst/>
          </a:prstGeom>
        </p:spPr>
        <p:txBody>
          <a:bodyPr vert="horz" wrap="square" lIns="0" tIns="17780" rIns="0" bIns="0" rtlCol="0">
            <a:spAutoFit/>
          </a:bodyPr>
          <a:lstStyle/>
          <a:p>
            <a:pPr marL="16933" marR="6773" defTabSz="1219170">
              <a:spcBef>
                <a:spcPts val="140"/>
              </a:spcBef>
            </a:pPr>
            <a:r>
              <a:rPr sz="2400" spc="-247" dirty="0">
                <a:solidFill>
                  <a:srgbClr val="5F5D8E"/>
                </a:solidFill>
                <a:latin typeface="Microsoft Sans Serif"/>
                <a:cs typeface="Microsoft Sans Serif"/>
              </a:rPr>
              <a:t>Mesothelin</a:t>
            </a:r>
            <a:r>
              <a:rPr sz="2400" spc="-253" dirty="0">
                <a:solidFill>
                  <a:srgbClr val="5F5D8E"/>
                </a:solidFill>
                <a:latin typeface="Microsoft Sans Serif"/>
                <a:cs typeface="Microsoft Sans Serif"/>
              </a:rPr>
              <a:t>,</a:t>
            </a:r>
            <a:r>
              <a:rPr sz="2400" spc="-247" dirty="0">
                <a:solidFill>
                  <a:srgbClr val="5F5D8E"/>
                </a:solidFill>
                <a:latin typeface="Microsoft Sans Serif"/>
                <a:cs typeface="Microsoft Sans Serif"/>
              </a:rPr>
              <a:t> </a:t>
            </a:r>
            <a:r>
              <a:rPr sz="2400" spc="-267" dirty="0">
                <a:solidFill>
                  <a:srgbClr val="5F5D8E"/>
                </a:solidFill>
                <a:latin typeface="Microsoft Sans Serif"/>
                <a:cs typeface="Microsoft Sans Serif"/>
              </a:rPr>
              <a:t>a</a:t>
            </a:r>
            <a:r>
              <a:rPr sz="2400" spc="-260" dirty="0">
                <a:solidFill>
                  <a:srgbClr val="5F5D8E"/>
                </a:solidFill>
                <a:latin typeface="Microsoft Sans Serif"/>
                <a:cs typeface="Microsoft Sans Serif"/>
              </a:rPr>
              <a:t> </a:t>
            </a:r>
            <a:r>
              <a:rPr sz="2400" spc="-220" dirty="0">
                <a:solidFill>
                  <a:srgbClr val="5F5D8E"/>
                </a:solidFill>
                <a:latin typeface="Microsoft Sans Serif"/>
                <a:cs typeface="Microsoft Sans Serif"/>
              </a:rPr>
              <a:t>protein </a:t>
            </a:r>
            <a:r>
              <a:rPr sz="2400" spc="-207" dirty="0">
                <a:solidFill>
                  <a:srgbClr val="5F5D8E"/>
                </a:solidFill>
                <a:latin typeface="Microsoft Sans Serif"/>
                <a:cs typeface="Microsoft Sans Serif"/>
              </a:rPr>
              <a:t>that </a:t>
            </a:r>
            <a:r>
              <a:rPr sz="2400" spc="-220" dirty="0">
                <a:solidFill>
                  <a:srgbClr val="5F5D8E"/>
                </a:solidFill>
                <a:latin typeface="Microsoft Sans Serif"/>
                <a:cs typeface="Microsoft Sans Serif"/>
              </a:rPr>
              <a:t>activates </a:t>
            </a:r>
            <a:r>
              <a:rPr sz="2400" spc="-693" dirty="0">
                <a:solidFill>
                  <a:srgbClr val="5F5D8E"/>
                </a:solidFill>
                <a:latin typeface="Microsoft Sans Serif"/>
                <a:cs typeface="Microsoft Sans Serif"/>
              </a:rPr>
              <a:t> </a:t>
            </a:r>
            <a:r>
              <a:rPr sz="2400" spc="-267" dirty="0">
                <a:solidFill>
                  <a:srgbClr val="5F5D8E"/>
                </a:solidFill>
                <a:latin typeface="Microsoft Sans Serif"/>
                <a:cs typeface="Microsoft Sans Serif"/>
              </a:rPr>
              <a:t>downstream</a:t>
            </a:r>
            <a:r>
              <a:rPr sz="2400" spc="-120" dirty="0">
                <a:solidFill>
                  <a:srgbClr val="5F5D8E"/>
                </a:solidFill>
                <a:latin typeface="Microsoft Sans Serif"/>
                <a:cs typeface="Microsoft Sans Serif"/>
              </a:rPr>
              <a:t> </a:t>
            </a:r>
            <a:r>
              <a:rPr sz="2400" spc="-253" dirty="0">
                <a:solidFill>
                  <a:srgbClr val="5F5D8E"/>
                </a:solidFill>
                <a:latin typeface="Microsoft Sans Serif"/>
                <a:cs typeface="Microsoft Sans Serif"/>
              </a:rPr>
              <a:t>oncogenic</a:t>
            </a:r>
            <a:r>
              <a:rPr sz="2400" spc="-73" dirty="0">
                <a:solidFill>
                  <a:srgbClr val="5F5D8E"/>
                </a:solidFill>
                <a:latin typeface="Microsoft Sans Serif"/>
                <a:cs typeface="Microsoft Sans Serif"/>
              </a:rPr>
              <a:t> </a:t>
            </a:r>
            <a:r>
              <a:rPr sz="2400" spc="-260" dirty="0">
                <a:solidFill>
                  <a:srgbClr val="5F5D8E"/>
                </a:solidFill>
                <a:latin typeface="Microsoft Sans Serif"/>
                <a:cs typeface="Microsoft Sans Serif"/>
              </a:rPr>
              <a:t>pathways</a:t>
            </a:r>
            <a:r>
              <a:rPr sz="2400" spc="-120" dirty="0">
                <a:solidFill>
                  <a:srgbClr val="5F5D8E"/>
                </a:solidFill>
                <a:latin typeface="Microsoft Sans Serif"/>
                <a:cs typeface="Microsoft Sans Serif"/>
              </a:rPr>
              <a:t> </a:t>
            </a:r>
            <a:r>
              <a:rPr sz="2400" spc="-193" dirty="0">
                <a:solidFill>
                  <a:srgbClr val="5F5D8E"/>
                </a:solidFill>
                <a:latin typeface="Microsoft Sans Serif"/>
                <a:cs typeface="Microsoft Sans Serif"/>
              </a:rPr>
              <a:t>for</a:t>
            </a:r>
            <a:r>
              <a:rPr sz="2400" spc="-107" dirty="0">
                <a:solidFill>
                  <a:srgbClr val="5F5D8E"/>
                </a:solidFill>
                <a:latin typeface="Microsoft Sans Serif"/>
                <a:cs typeface="Microsoft Sans Serif"/>
              </a:rPr>
              <a:t> </a:t>
            </a:r>
            <a:r>
              <a:rPr sz="2400" spc="-193" dirty="0">
                <a:solidFill>
                  <a:srgbClr val="5F5D8E"/>
                </a:solidFill>
                <a:latin typeface="Microsoft Sans Serif"/>
                <a:cs typeface="Microsoft Sans Serif"/>
              </a:rPr>
              <a:t>cell</a:t>
            </a:r>
            <a:r>
              <a:rPr sz="2400" spc="-100" dirty="0">
                <a:solidFill>
                  <a:srgbClr val="5F5D8E"/>
                </a:solidFill>
                <a:latin typeface="Microsoft Sans Serif"/>
                <a:cs typeface="Microsoft Sans Serif"/>
              </a:rPr>
              <a:t> </a:t>
            </a:r>
            <a:r>
              <a:rPr sz="2400" spc="-200" dirty="0">
                <a:solidFill>
                  <a:srgbClr val="5F5D8E"/>
                </a:solidFill>
                <a:latin typeface="Microsoft Sans Serif"/>
                <a:cs typeface="Microsoft Sans Serif"/>
              </a:rPr>
              <a:t>proliferation,</a:t>
            </a:r>
            <a:r>
              <a:rPr sz="2400" spc="-113" dirty="0">
                <a:solidFill>
                  <a:srgbClr val="5F5D8E"/>
                </a:solidFill>
                <a:latin typeface="Microsoft Sans Serif"/>
                <a:cs typeface="Microsoft Sans Serif"/>
              </a:rPr>
              <a:t> </a:t>
            </a:r>
            <a:r>
              <a:rPr sz="2400" spc="-213" dirty="0">
                <a:solidFill>
                  <a:srgbClr val="5F5D8E"/>
                </a:solidFill>
                <a:latin typeface="Microsoft Sans Serif"/>
                <a:cs typeface="Microsoft Sans Serif"/>
              </a:rPr>
              <a:t>survival</a:t>
            </a:r>
            <a:r>
              <a:rPr sz="2400" spc="-73" dirty="0">
                <a:solidFill>
                  <a:srgbClr val="5F5D8E"/>
                </a:solidFill>
                <a:latin typeface="Microsoft Sans Serif"/>
                <a:cs typeface="Microsoft Sans Serif"/>
              </a:rPr>
              <a:t> </a:t>
            </a:r>
            <a:r>
              <a:rPr sz="2400" spc="-272" dirty="0">
                <a:solidFill>
                  <a:srgbClr val="5F5D8E"/>
                </a:solidFill>
                <a:latin typeface="Microsoft Sans Serif"/>
                <a:cs typeface="Microsoft Sans Serif"/>
              </a:rPr>
              <a:t>and</a:t>
            </a:r>
            <a:r>
              <a:rPr sz="2400" spc="-113" dirty="0">
                <a:solidFill>
                  <a:srgbClr val="5F5D8E"/>
                </a:solidFill>
                <a:latin typeface="Microsoft Sans Serif"/>
                <a:cs typeface="Microsoft Sans Serif"/>
              </a:rPr>
              <a:t> </a:t>
            </a:r>
            <a:r>
              <a:rPr sz="2400" spc="-227" dirty="0">
                <a:solidFill>
                  <a:srgbClr val="5F5D8E"/>
                </a:solidFill>
                <a:latin typeface="Microsoft Sans Serif"/>
                <a:cs typeface="Microsoft Sans Serif"/>
              </a:rPr>
              <a:t>invasion.</a:t>
            </a:r>
            <a:endParaRPr sz="2400" dirty="0">
              <a:solidFill>
                <a:prstClr val="black"/>
              </a:solidFill>
              <a:latin typeface="Microsoft Sans Serif"/>
              <a:cs typeface="Microsoft Sans Serif"/>
            </a:endParaRPr>
          </a:p>
        </p:txBody>
      </p:sp>
      <p:sp>
        <p:nvSpPr>
          <p:cNvPr id="8" name="object 8"/>
          <p:cNvSpPr txBox="1">
            <a:spLocks noGrp="1"/>
          </p:cNvSpPr>
          <p:nvPr>
            <p:ph type="title"/>
          </p:nvPr>
        </p:nvSpPr>
        <p:spPr>
          <a:xfrm>
            <a:off x="253324" y="28211"/>
            <a:ext cx="3529753" cy="590697"/>
          </a:xfrm>
          <a:prstGeom prst="rect">
            <a:avLst/>
          </a:prstGeom>
        </p:spPr>
        <p:txBody>
          <a:bodyPr vert="horz" wrap="square" lIns="0" tIns="16087" rIns="0" bIns="0" rtlCol="0">
            <a:spAutoFit/>
          </a:bodyPr>
          <a:lstStyle/>
          <a:p>
            <a:pPr marL="16933">
              <a:spcBef>
                <a:spcPts val="127"/>
              </a:spcBef>
            </a:pPr>
            <a:r>
              <a:rPr spc="-480" dirty="0"/>
              <a:t>Me</a:t>
            </a:r>
            <a:r>
              <a:rPr spc="-400" dirty="0"/>
              <a:t>s</a:t>
            </a:r>
            <a:r>
              <a:rPr spc="-320" dirty="0"/>
              <a:t>othelin</a:t>
            </a:r>
            <a:r>
              <a:rPr spc="-187" dirty="0"/>
              <a:t> </a:t>
            </a:r>
            <a:r>
              <a:rPr spc="-393" dirty="0"/>
              <a:t>(MSLN)</a:t>
            </a:r>
          </a:p>
        </p:txBody>
      </p:sp>
      <p:sp>
        <p:nvSpPr>
          <p:cNvPr id="9" name="object 9"/>
          <p:cNvSpPr txBox="1"/>
          <p:nvPr/>
        </p:nvSpPr>
        <p:spPr>
          <a:xfrm>
            <a:off x="617728" y="1688593"/>
            <a:ext cx="3336713" cy="3417474"/>
          </a:xfrm>
          <a:prstGeom prst="rect">
            <a:avLst/>
          </a:prstGeom>
          <a:ln w="9525">
            <a:solidFill>
              <a:srgbClr val="1E315F"/>
            </a:solidFill>
          </a:ln>
        </p:spPr>
        <p:txBody>
          <a:bodyPr vert="horz" wrap="square" lIns="0" tIns="0" rIns="0" bIns="0" rtlCol="0">
            <a:spAutoFit/>
          </a:bodyPr>
          <a:lstStyle/>
          <a:p>
            <a:pPr defTabSz="1219170"/>
            <a:endParaRPr sz="1867" dirty="0">
              <a:solidFill>
                <a:prstClr val="black"/>
              </a:solidFill>
              <a:latin typeface="Times New Roman"/>
              <a:cs typeface="Times New Roman"/>
            </a:endParaRPr>
          </a:p>
          <a:p>
            <a:pPr defTabSz="1219170"/>
            <a:endParaRPr sz="1867" dirty="0">
              <a:solidFill>
                <a:prstClr val="black"/>
              </a:solidFill>
              <a:latin typeface="Times New Roman"/>
              <a:cs typeface="Times New Roman"/>
            </a:endParaRPr>
          </a:p>
          <a:p>
            <a:pPr marL="121070" defTabSz="1219170">
              <a:spcBef>
                <a:spcPts val="1192"/>
              </a:spcBef>
            </a:pPr>
            <a:r>
              <a:rPr sz="1600" spc="-187" dirty="0">
                <a:solidFill>
                  <a:srgbClr val="404040"/>
                </a:solidFill>
                <a:latin typeface="Microsoft Sans Serif"/>
                <a:cs typeface="Microsoft Sans Serif"/>
              </a:rPr>
              <a:t>RC88</a:t>
            </a:r>
            <a:endParaRPr sz="1600" dirty="0">
              <a:solidFill>
                <a:prstClr val="black"/>
              </a:solidFill>
              <a:latin typeface="Microsoft Sans Serif"/>
              <a:cs typeface="Microsoft Sans Serif"/>
            </a:endParaRPr>
          </a:p>
          <a:p>
            <a:pPr defTabSz="1219170"/>
            <a:endParaRPr sz="1867" dirty="0">
              <a:solidFill>
                <a:prstClr val="black"/>
              </a:solidFill>
              <a:latin typeface="Microsoft Sans Serif"/>
              <a:cs typeface="Microsoft Sans Serif"/>
            </a:endParaRPr>
          </a:p>
          <a:p>
            <a:pPr defTabSz="1219170"/>
            <a:endParaRPr sz="1867" dirty="0">
              <a:solidFill>
                <a:prstClr val="black"/>
              </a:solidFill>
              <a:latin typeface="Microsoft Sans Serif"/>
              <a:cs typeface="Microsoft Sans Serif"/>
            </a:endParaRPr>
          </a:p>
          <a:p>
            <a:pPr defTabSz="1219170"/>
            <a:endParaRPr sz="1867" dirty="0">
              <a:solidFill>
                <a:prstClr val="black"/>
              </a:solidFill>
              <a:latin typeface="Microsoft Sans Serif"/>
              <a:cs typeface="Microsoft Sans Serif"/>
            </a:endParaRPr>
          </a:p>
          <a:p>
            <a:pPr defTabSz="1219170"/>
            <a:endParaRPr sz="1867" dirty="0">
              <a:solidFill>
                <a:prstClr val="black"/>
              </a:solidFill>
              <a:latin typeface="Microsoft Sans Serif"/>
              <a:cs typeface="Microsoft Sans Serif"/>
            </a:endParaRPr>
          </a:p>
          <a:p>
            <a:pPr marL="121070" defTabSz="1219170">
              <a:spcBef>
                <a:spcPts val="1233"/>
              </a:spcBef>
            </a:pPr>
            <a:r>
              <a:rPr sz="1600" b="1" spc="-193" dirty="0">
                <a:solidFill>
                  <a:srgbClr val="404040"/>
                </a:solidFill>
                <a:latin typeface="Arial"/>
                <a:cs typeface="Arial"/>
              </a:rPr>
              <a:t>P</a:t>
            </a:r>
            <a:r>
              <a:rPr sz="1600" b="1" spc="-167" dirty="0">
                <a:solidFill>
                  <a:srgbClr val="404040"/>
                </a:solidFill>
                <a:latin typeface="Arial"/>
                <a:cs typeface="Arial"/>
              </a:rPr>
              <a:t>ay</a:t>
            </a:r>
            <a:r>
              <a:rPr sz="1600" b="1" spc="-152" dirty="0">
                <a:solidFill>
                  <a:srgbClr val="404040"/>
                </a:solidFill>
                <a:latin typeface="Arial"/>
                <a:cs typeface="Arial"/>
              </a:rPr>
              <a:t>load</a:t>
            </a:r>
            <a:r>
              <a:rPr sz="1600" spc="-80" dirty="0">
                <a:solidFill>
                  <a:srgbClr val="404040"/>
                </a:solidFill>
                <a:latin typeface="Microsoft Sans Serif"/>
                <a:cs typeface="Microsoft Sans Serif"/>
              </a:rPr>
              <a:t>:</a:t>
            </a:r>
            <a:r>
              <a:rPr sz="1600" spc="-73" dirty="0">
                <a:solidFill>
                  <a:srgbClr val="404040"/>
                </a:solidFill>
                <a:latin typeface="Microsoft Sans Serif"/>
                <a:cs typeface="Microsoft Sans Serif"/>
              </a:rPr>
              <a:t> </a:t>
            </a:r>
            <a:r>
              <a:rPr sz="1600" spc="-247" dirty="0">
                <a:solidFill>
                  <a:srgbClr val="404040"/>
                </a:solidFill>
                <a:latin typeface="Microsoft Sans Serif"/>
                <a:cs typeface="Microsoft Sans Serif"/>
              </a:rPr>
              <a:t>MM</a:t>
            </a:r>
            <a:r>
              <a:rPr sz="1600" spc="-193" dirty="0">
                <a:solidFill>
                  <a:srgbClr val="404040"/>
                </a:solidFill>
                <a:latin typeface="Microsoft Sans Serif"/>
                <a:cs typeface="Microsoft Sans Serif"/>
              </a:rPr>
              <a:t>AE</a:t>
            </a:r>
            <a:r>
              <a:rPr sz="1600" spc="-27" dirty="0">
                <a:solidFill>
                  <a:srgbClr val="404040"/>
                </a:solidFill>
                <a:latin typeface="Microsoft Sans Serif"/>
                <a:cs typeface="Microsoft Sans Serif"/>
              </a:rPr>
              <a:t> </a:t>
            </a:r>
            <a:r>
              <a:rPr sz="1600" spc="-100" dirty="0">
                <a:solidFill>
                  <a:srgbClr val="404040"/>
                </a:solidFill>
                <a:latin typeface="Microsoft Sans Serif"/>
                <a:cs typeface="Microsoft Sans Serif"/>
              </a:rPr>
              <a:t>(</a:t>
            </a:r>
            <a:r>
              <a:rPr sz="1600" spc="-247" dirty="0">
                <a:solidFill>
                  <a:srgbClr val="404040"/>
                </a:solidFill>
                <a:latin typeface="Microsoft Sans Serif"/>
                <a:cs typeface="Microsoft Sans Serif"/>
              </a:rPr>
              <a:t>m</a:t>
            </a:r>
            <a:r>
              <a:rPr sz="1600" spc="-167" dirty="0">
                <a:solidFill>
                  <a:srgbClr val="404040"/>
                </a:solidFill>
                <a:latin typeface="Microsoft Sans Serif"/>
                <a:cs typeface="Microsoft Sans Serif"/>
              </a:rPr>
              <a:t>ono</a:t>
            </a:r>
            <a:r>
              <a:rPr sz="1600" spc="-247" dirty="0">
                <a:solidFill>
                  <a:srgbClr val="404040"/>
                </a:solidFill>
                <a:latin typeface="Microsoft Sans Serif"/>
                <a:cs typeface="Microsoft Sans Serif"/>
              </a:rPr>
              <a:t>m</a:t>
            </a:r>
            <a:r>
              <a:rPr sz="1600" spc="-167" dirty="0">
                <a:solidFill>
                  <a:srgbClr val="404040"/>
                </a:solidFill>
                <a:latin typeface="Microsoft Sans Serif"/>
                <a:cs typeface="Microsoft Sans Serif"/>
              </a:rPr>
              <a:t>e</a:t>
            </a:r>
            <a:r>
              <a:rPr sz="1600" spc="-80" dirty="0">
                <a:solidFill>
                  <a:srgbClr val="404040"/>
                </a:solidFill>
                <a:latin typeface="Microsoft Sans Serif"/>
                <a:cs typeface="Microsoft Sans Serif"/>
              </a:rPr>
              <a:t>t</a:t>
            </a:r>
            <a:r>
              <a:rPr sz="1600" spc="-152" dirty="0">
                <a:solidFill>
                  <a:srgbClr val="404040"/>
                </a:solidFill>
                <a:latin typeface="Microsoft Sans Serif"/>
                <a:cs typeface="Microsoft Sans Serif"/>
              </a:rPr>
              <a:t>h</a:t>
            </a:r>
            <a:r>
              <a:rPr sz="1600" spc="-160" dirty="0">
                <a:solidFill>
                  <a:srgbClr val="404040"/>
                </a:solidFill>
                <a:latin typeface="Microsoft Sans Serif"/>
                <a:cs typeface="Microsoft Sans Serif"/>
              </a:rPr>
              <a:t>y</a:t>
            </a:r>
            <a:r>
              <a:rPr sz="1600" spc="-73" dirty="0">
                <a:solidFill>
                  <a:srgbClr val="404040"/>
                </a:solidFill>
                <a:latin typeface="Microsoft Sans Serif"/>
                <a:cs typeface="Microsoft Sans Serif"/>
              </a:rPr>
              <a:t>l</a:t>
            </a:r>
            <a:r>
              <a:rPr sz="1600" spc="-53" dirty="0">
                <a:solidFill>
                  <a:srgbClr val="404040"/>
                </a:solidFill>
                <a:latin typeface="Microsoft Sans Serif"/>
                <a:cs typeface="Microsoft Sans Serif"/>
              </a:rPr>
              <a:t> </a:t>
            </a:r>
            <a:r>
              <a:rPr sz="1600" spc="-167" dirty="0">
                <a:solidFill>
                  <a:srgbClr val="404040"/>
                </a:solidFill>
                <a:latin typeface="Microsoft Sans Serif"/>
                <a:cs typeface="Microsoft Sans Serif"/>
              </a:rPr>
              <a:t>au</a:t>
            </a:r>
            <a:r>
              <a:rPr sz="1600" spc="-107" dirty="0">
                <a:solidFill>
                  <a:srgbClr val="404040"/>
                </a:solidFill>
                <a:latin typeface="Microsoft Sans Serif"/>
                <a:cs typeface="Microsoft Sans Serif"/>
              </a:rPr>
              <a:t>r</a:t>
            </a:r>
            <a:r>
              <a:rPr sz="1600" spc="-87" dirty="0">
                <a:solidFill>
                  <a:srgbClr val="404040"/>
                </a:solidFill>
                <a:latin typeface="Microsoft Sans Serif"/>
                <a:cs typeface="Microsoft Sans Serif"/>
              </a:rPr>
              <a:t>i</a:t>
            </a:r>
            <a:r>
              <a:rPr sz="1600" spc="-120" dirty="0">
                <a:solidFill>
                  <a:srgbClr val="404040"/>
                </a:solidFill>
                <a:latin typeface="Microsoft Sans Serif"/>
                <a:cs typeface="Microsoft Sans Serif"/>
              </a:rPr>
              <a:t>st</a:t>
            </a:r>
            <a:r>
              <a:rPr sz="1600" spc="-152" dirty="0">
                <a:solidFill>
                  <a:srgbClr val="404040"/>
                </a:solidFill>
                <a:latin typeface="Microsoft Sans Serif"/>
                <a:cs typeface="Microsoft Sans Serif"/>
              </a:rPr>
              <a:t>a</a:t>
            </a:r>
            <a:r>
              <a:rPr sz="1600" spc="-80" dirty="0">
                <a:solidFill>
                  <a:srgbClr val="404040"/>
                </a:solidFill>
                <a:latin typeface="Microsoft Sans Serif"/>
                <a:cs typeface="Microsoft Sans Serif"/>
              </a:rPr>
              <a:t>ti</a:t>
            </a:r>
            <a:r>
              <a:rPr sz="1600" spc="-152" dirty="0">
                <a:solidFill>
                  <a:srgbClr val="404040"/>
                </a:solidFill>
                <a:latin typeface="Microsoft Sans Serif"/>
                <a:cs typeface="Microsoft Sans Serif"/>
              </a:rPr>
              <a:t>n</a:t>
            </a:r>
            <a:r>
              <a:rPr sz="1600" spc="-100" dirty="0">
                <a:solidFill>
                  <a:srgbClr val="404040"/>
                </a:solidFill>
                <a:latin typeface="Microsoft Sans Serif"/>
                <a:cs typeface="Microsoft Sans Serif"/>
              </a:rPr>
              <a:t>)</a:t>
            </a:r>
            <a:endParaRPr sz="1600" dirty="0">
              <a:solidFill>
                <a:prstClr val="black"/>
              </a:solidFill>
              <a:latin typeface="Microsoft Sans Serif"/>
              <a:cs typeface="Microsoft Sans Serif"/>
            </a:endParaRPr>
          </a:p>
          <a:p>
            <a:pPr marL="121070" marR="751821" defTabSz="1219170">
              <a:lnSpc>
                <a:spcPct val="120800"/>
              </a:lnSpc>
            </a:pPr>
            <a:r>
              <a:rPr sz="1600" b="1" spc="-140" dirty="0">
                <a:solidFill>
                  <a:srgbClr val="404040"/>
                </a:solidFill>
                <a:latin typeface="Arial"/>
                <a:cs typeface="Arial"/>
              </a:rPr>
              <a:t>Linker</a:t>
            </a:r>
            <a:r>
              <a:rPr sz="1600" spc="-140" dirty="0">
                <a:solidFill>
                  <a:srgbClr val="404040"/>
                </a:solidFill>
                <a:latin typeface="Microsoft Sans Serif"/>
                <a:cs typeface="Microsoft Sans Serif"/>
              </a:rPr>
              <a:t>:</a:t>
            </a:r>
            <a:r>
              <a:rPr sz="1600" spc="-133" dirty="0">
                <a:solidFill>
                  <a:srgbClr val="404040"/>
                </a:solidFill>
                <a:latin typeface="Microsoft Sans Serif"/>
                <a:cs typeface="Microsoft Sans Serif"/>
              </a:rPr>
              <a:t> </a:t>
            </a:r>
            <a:r>
              <a:rPr sz="1600" spc="-127" dirty="0">
                <a:solidFill>
                  <a:srgbClr val="404040"/>
                </a:solidFill>
                <a:latin typeface="Microsoft Sans Serif"/>
                <a:cs typeface="Microsoft Sans Serif"/>
              </a:rPr>
              <a:t>site-specific </a:t>
            </a:r>
            <a:r>
              <a:rPr sz="1600" spc="-113" dirty="0">
                <a:solidFill>
                  <a:srgbClr val="404040"/>
                </a:solidFill>
                <a:latin typeface="Microsoft Sans Serif"/>
                <a:cs typeface="Microsoft Sans Serif"/>
              </a:rPr>
              <a:t>thiol </a:t>
            </a:r>
            <a:r>
              <a:rPr sz="1600" spc="-140" dirty="0">
                <a:solidFill>
                  <a:srgbClr val="404040"/>
                </a:solidFill>
                <a:latin typeface="Microsoft Sans Serif"/>
                <a:cs typeface="Microsoft Sans Serif"/>
              </a:rPr>
              <a:t>bridging </a:t>
            </a:r>
            <a:r>
              <a:rPr sz="1600" spc="-407" dirty="0">
                <a:solidFill>
                  <a:srgbClr val="404040"/>
                </a:solidFill>
                <a:latin typeface="Microsoft Sans Serif"/>
                <a:cs typeface="Microsoft Sans Serif"/>
              </a:rPr>
              <a:t> </a:t>
            </a:r>
            <a:r>
              <a:rPr sz="1600" spc="-180" dirty="0">
                <a:solidFill>
                  <a:srgbClr val="404040"/>
                </a:solidFill>
                <a:latin typeface="Microsoft Sans Serif"/>
                <a:cs typeface="Microsoft Sans Serif"/>
              </a:rPr>
              <a:t>PY-MAA-VC-PAB</a:t>
            </a:r>
            <a:endParaRPr sz="1600" dirty="0">
              <a:solidFill>
                <a:prstClr val="black"/>
              </a:solidFill>
              <a:latin typeface="Microsoft Sans Serif"/>
              <a:cs typeface="Microsoft Sans Serif"/>
            </a:endParaRPr>
          </a:p>
          <a:p>
            <a:pPr marL="121070" defTabSz="1219170">
              <a:spcBef>
                <a:spcPts val="400"/>
              </a:spcBef>
            </a:pPr>
            <a:r>
              <a:rPr sz="1600" b="1" spc="-213" dirty="0">
                <a:solidFill>
                  <a:srgbClr val="404040"/>
                </a:solidFill>
                <a:latin typeface="Arial"/>
                <a:cs typeface="Arial"/>
              </a:rPr>
              <a:t>D</a:t>
            </a:r>
            <a:r>
              <a:rPr sz="1600" b="1" spc="-220" dirty="0">
                <a:solidFill>
                  <a:srgbClr val="404040"/>
                </a:solidFill>
                <a:latin typeface="Arial"/>
                <a:cs typeface="Arial"/>
              </a:rPr>
              <a:t>A</a:t>
            </a:r>
            <a:r>
              <a:rPr sz="1600" b="1" spc="-152" dirty="0">
                <a:solidFill>
                  <a:srgbClr val="404040"/>
                </a:solidFill>
                <a:latin typeface="Arial"/>
                <a:cs typeface="Arial"/>
              </a:rPr>
              <a:t>R:</a:t>
            </a:r>
            <a:r>
              <a:rPr sz="1600" b="1" spc="-73" dirty="0">
                <a:solidFill>
                  <a:srgbClr val="404040"/>
                </a:solidFill>
                <a:latin typeface="Arial"/>
                <a:cs typeface="Arial"/>
              </a:rPr>
              <a:t> </a:t>
            </a:r>
            <a:r>
              <a:rPr sz="1600" spc="-167" dirty="0">
                <a:solidFill>
                  <a:srgbClr val="404040"/>
                </a:solidFill>
                <a:latin typeface="Microsoft Sans Serif"/>
                <a:cs typeface="Microsoft Sans Serif"/>
              </a:rPr>
              <a:t>4</a:t>
            </a:r>
            <a:endParaRPr sz="1600" dirty="0">
              <a:solidFill>
                <a:prstClr val="black"/>
              </a:solidFill>
              <a:latin typeface="Microsoft Sans Serif"/>
              <a:cs typeface="Microsoft Sans Serif"/>
            </a:endParaRPr>
          </a:p>
        </p:txBody>
      </p:sp>
      <p:pic>
        <p:nvPicPr>
          <p:cNvPr id="10" name="object 10"/>
          <p:cNvPicPr/>
          <p:nvPr/>
        </p:nvPicPr>
        <p:blipFill>
          <a:blip r:embed="rId5" cstate="print"/>
          <a:stretch>
            <a:fillRect/>
          </a:stretch>
        </p:blipFill>
        <p:spPr>
          <a:xfrm>
            <a:off x="1532128" y="1869440"/>
            <a:ext cx="1505712" cy="1471168"/>
          </a:xfrm>
          <a:prstGeom prst="rect">
            <a:avLst/>
          </a:prstGeom>
        </p:spPr>
      </p:pic>
      <p:pic>
        <p:nvPicPr>
          <p:cNvPr id="11" name="object 11"/>
          <p:cNvPicPr/>
          <p:nvPr/>
        </p:nvPicPr>
        <p:blipFill>
          <a:blip r:embed="rId6" cstate="print"/>
          <a:stretch>
            <a:fillRect/>
          </a:stretch>
        </p:blipFill>
        <p:spPr>
          <a:xfrm>
            <a:off x="4289552" y="3625088"/>
            <a:ext cx="3946768" cy="2314448"/>
          </a:xfrm>
          <a:prstGeom prst="rect">
            <a:avLst/>
          </a:prstGeom>
        </p:spPr>
      </p:pic>
      <p:sp>
        <p:nvSpPr>
          <p:cNvPr id="12" name="object 12"/>
          <p:cNvSpPr txBox="1"/>
          <p:nvPr/>
        </p:nvSpPr>
        <p:spPr>
          <a:xfrm>
            <a:off x="4153408" y="1715007"/>
            <a:ext cx="4240953" cy="1587679"/>
          </a:xfrm>
          <a:prstGeom prst="rect">
            <a:avLst/>
          </a:prstGeom>
          <a:ln w="9525">
            <a:solidFill>
              <a:srgbClr val="1E315F"/>
            </a:solidFill>
          </a:ln>
        </p:spPr>
        <p:txBody>
          <a:bodyPr vert="horz" wrap="square" lIns="0" tIns="129540" rIns="0" bIns="0" rtlCol="0">
            <a:spAutoFit/>
          </a:bodyPr>
          <a:lstStyle/>
          <a:p>
            <a:pPr marL="135463" algn="ctr" defTabSz="1219170">
              <a:spcBef>
                <a:spcPts val="1020"/>
              </a:spcBef>
            </a:pPr>
            <a:r>
              <a:rPr sz="1867" b="1" spc="-260" dirty="0">
                <a:solidFill>
                  <a:prstClr val="black"/>
                </a:solidFill>
                <a:latin typeface="Arial"/>
                <a:cs typeface="Arial"/>
              </a:rPr>
              <a:t>MS</a:t>
            </a:r>
            <a:r>
              <a:rPr sz="1867" b="1" spc="-207" dirty="0">
                <a:solidFill>
                  <a:prstClr val="black"/>
                </a:solidFill>
                <a:latin typeface="Arial"/>
                <a:cs typeface="Arial"/>
              </a:rPr>
              <a:t>L</a:t>
            </a:r>
            <a:r>
              <a:rPr sz="1867" b="1" spc="-247" dirty="0">
                <a:solidFill>
                  <a:prstClr val="black"/>
                </a:solidFill>
                <a:latin typeface="Arial"/>
                <a:cs typeface="Arial"/>
              </a:rPr>
              <a:t>N</a:t>
            </a:r>
            <a:r>
              <a:rPr sz="1867" b="1" spc="-107" dirty="0">
                <a:solidFill>
                  <a:prstClr val="black"/>
                </a:solidFill>
                <a:latin typeface="Arial"/>
                <a:cs typeface="Arial"/>
              </a:rPr>
              <a:t> </a:t>
            </a:r>
            <a:r>
              <a:rPr sz="1867" b="1" spc="-193" dirty="0">
                <a:solidFill>
                  <a:prstClr val="black"/>
                </a:solidFill>
                <a:latin typeface="Arial"/>
                <a:cs typeface="Arial"/>
              </a:rPr>
              <a:t>ex</a:t>
            </a:r>
            <a:r>
              <a:rPr sz="1867" b="1" spc="-207" dirty="0">
                <a:solidFill>
                  <a:prstClr val="black"/>
                </a:solidFill>
                <a:latin typeface="Arial"/>
                <a:cs typeface="Arial"/>
              </a:rPr>
              <a:t>p</a:t>
            </a:r>
            <a:r>
              <a:rPr sz="1867" b="1" spc="-133" dirty="0">
                <a:solidFill>
                  <a:prstClr val="black"/>
                </a:solidFill>
                <a:latin typeface="Arial"/>
                <a:cs typeface="Arial"/>
              </a:rPr>
              <a:t>r</a:t>
            </a:r>
            <a:r>
              <a:rPr sz="1867" b="1" spc="-200" dirty="0">
                <a:solidFill>
                  <a:prstClr val="black"/>
                </a:solidFill>
                <a:latin typeface="Arial"/>
                <a:cs typeface="Arial"/>
              </a:rPr>
              <a:t>e</a:t>
            </a:r>
            <a:r>
              <a:rPr sz="1867" b="1" spc="-193" dirty="0">
                <a:solidFill>
                  <a:prstClr val="black"/>
                </a:solidFill>
                <a:latin typeface="Arial"/>
                <a:cs typeface="Arial"/>
              </a:rPr>
              <a:t>ss</a:t>
            </a:r>
            <a:r>
              <a:rPr sz="1867" b="1" spc="-93" dirty="0">
                <a:solidFill>
                  <a:prstClr val="black"/>
                </a:solidFill>
                <a:latin typeface="Arial"/>
                <a:cs typeface="Arial"/>
              </a:rPr>
              <a:t>i</a:t>
            </a:r>
            <a:r>
              <a:rPr sz="1867" b="1" spc="-200" dirty="0">
                <a:solidFill>
                  <a:prstClr val="black"/>
                </a:solidFill>
                <a:latin typeface="Arial"/>
                <a:cs typeface="Arial"/>
              </a:rPr>
              <a:t>o</a:t>
            </a:r>
            <a:r>
              <a:rPr sz="1867" b="1" spc="-207" dirty="0">
                <a:solidFill>
                  <a:prstClr val="black"/>
                </a:solidFill>
                <a:latin typeface="Arial"/>
                <a:cs typeface="Arial"/>
              </a:rPr>
              <a:t>n</a:t>
            </a:r>
            <a:r>
              <a:rPr sz="1867" b="1" spc="-93" dirty="0">
                <a:solidFill>
                  <a:prstClr val="black"/>
                </a:solidFill>
                <a:latin typeface="Arial"/>
                <a:cs typeface="Arial"/>
              </a:rPr>
              <a:t> </a:t>
            </a:r>
            <a:r>
              <a:rPr sz="1867" b="1" spc="-152" dirty="0">
                <a:solidFill>
                  <a:prstClr val="black"/>
                </a:solidFill>
                <a:latin typeface="Arial"/>
                <a:cs typeface="Arial"/>
              </a:rPr>
              <a:t>in</a:t>
            </a:r>
            <a:r>
              <a:rPr sz="1867" b="1" spc="-87" dirty="0">
                <a:solidFill>
                  <a:prstClr val="black"/>
                </a:solidFill>
                <a:latin typeface="Arial"/>
                <a:cs typeface="Arial"/>
              </a:rPr>
              <a:t> </a:t>
            </a:r>
            <a:r>
              <a:rPr sz="1867" b="1" spc="-253" dirty="0">
                <a:solidFill>
                  <a:prstClr val="black"/>
                </a:solidFill>
                <a:latin typeface="Arial"/>
                <a:cs typeface="Arial"/>
              </a:rPr>
              <a:t>O</a:t>
            </a:r>
            <a:r>
              <a:rPr sz="1867" b="1" spc="-180" dirty="0">
                <a:solidFill>
                  <a:prstClr val="black"/>
                </a:solidFill>
                <a:latin typeface="Arial"/>
                <a:cs typeface="Arial"/>
              </a:rPr>
              <a:t>C:</a:t>
            </a:r>
            <a:r>
              <a:rPr sz="1867" b="1" spc="-107" dirty="0">
                <a:solidFill>
                  <a:prstClr val="black"/>
                </a:solidFill>
                <a:latin typeface="Arial"/>
                <a:cs typeface="Arial"/>
              </a:rPr>
              <a:t> </a:t>
            </a:r>
            <a:r>
              <a:rPr sz="1867" b="1" spc="-193" dirty="0">
                <a:solidFill>
                  <a:prstClr val="black"/>
                </a:solidFill>
                <a:latin typeface="Arial"/>
                <a:cs typeface="Arial"/>
              </a:rPr>
              <a:t>98.8%</a:t>
            </a:r>
            <a:endParaRPr sz="1867" dirty="0">
              <a:solidFill>
                <a:prstClr val="black"/>
              </a:solidFill>
              <a:latin typeface="Arial"/>
              <a:cs typeface="Arial"/>
            </a:endParaRPr>
          </a:p>
          <a:p>
            <a:pPr defTabSz="1219170">
              <a:spcBef>
                <a:spcPts val="13"/>
              </a:spcBef>
            </a:pPr>
            <a:endParaRPr sz="1933" dirty="0">
              <a:solidFill>
                <a:prstClr val="black"/>
              </a:solidFill>
              <a:latin typeface="Arial"/>
              <a:cs typeface="Arial"/>
            </a:endParaRPr>
          </a:p>
          <a:p>
            <a:pPr marL="134617" algn="ctr" defTabSz="1219170"/>
            <a:r>
              <a:rPr sz="1867" b="1" spc="-193" dirty="0">
                <a:solidFill>
                  <a:srgbClr val="333333"/>
                </a:solidFill>
                <a:latin typeface="Arial"/>
                <a:cs typeface="Arial"/>
              </a:rPr>
              <a:t>16</a:t>
            </a:r>
            <a:r>
              <a:rPr sz="1867" b="1" spc="-187" dirty="0">
                <a:solidFill>
                  <a:srgbClr val="333333"/>
                </a:solidFill>
                <a:latin typeface="Arial"/>
                <a:cs typeface="Arial"/>
              </a:rPr>
              <a:t>4</a:t>
            </a:r>
            <a:r>
              <a:rPr sz="1867" b="1" spc="-100" dirty="0">
                <a:solidFill>
                  <a:srgbClr val="333333"/>
                </a:solidFill>
                <a:latin typeface="Arial"/>
                <a:cs typeface="Arial"/>
              </a:rPr>
              <a:t> </a:t>
            </a:r>
            <a:r>
              <a:rPr sz="1867" b="1" spc="-200" dirty="0">
                <a:solidFill>
                  <a:srgbClr val="333333"/>
                </a:solidFill>
                <a:latin typeface="Arial"/>
                <a:cs typeface="Arial"/>
              </a:rPr>
              <a:t>p</a:t>
            </a:r>
            <a:r>
              <a:rPr sz="1867" b="1" spc="-152" dirty="0">
                <a:solidFill>
                  <a:srgbClr val="333333"/>
                </a:solidFill>
                <a:latin typeface="Arial"/>
                <a:cs typeface="Arial"/>
              </a:rPr>
              <a:t>ts</a:t>
            </a:r>
            <a:r>
              <a:rPr sz="1867" b="1" spc="-93" dirty="0">
                <a:solidFill>
                  <a:srgbClr val="333333"/>
                </a:solidFill>
                <a:latin typeface="Arial"/>
                <a:cs typeface="Arial"/>
              </a:rPr>
              <a:t> </a:t>
            </a:r>
            <a:r>
              <a:rPr sz="1867" b="1" spc="-260" dirty="0">
                <a:solidFill>
                  <a:srgbClr val="333333"/>
                </a:solidFill>
                <a:latin typeface="Arial"/>
                <a:cs typeface="Arial"/>
              </a:rPr>
              <a:t>w</a:t>
            </a:r>
            <a:r>
              <a:rPr sz="1867" b="1" spc="-140" dirty="0">
                <a:solidFill>
                  <a:srgbClr val="333333"/>
                </a:solidFill>
                <a:latin typeface="Arial"/>
                <a:cs typeface="Arial"/>
              </a:rPr>
              <a:t>ith</a:t>
            </a:r>
            <a:r>
              <a:rPr sz="1867" b="1" spc="-100" dirty="0">
                <a:solidFill>
                  <a:srgbClr val="333333"/>
                </a:solidFill>
                <a:latin typeface="Arial"/>
                <a:cs typeface="Arial"/>
              </a:rPr>
              <a:t> </a:t>
            </a:r>
            <a:r>
              <a:rPr sz="1867" b="1" spc="-193" dirty="0">
                <a:solidFill>
                  <a:srgbClr val="333333"/>
                </a:solidFill>
                <a:latin typeface="Arial"/>
                <a:cs typeface="Arial"/>
              </a:rPr>
              <a:t>a</a:t>
            </a:r>
            <a:r>
              <a:rPr sz="1867" b="1" spc="-207" dirty="0">
                <a:solidFill>
                  <a:srgbClr val="333333"/>
                </a:solidFill>
                <a:latin typeface="Arial"/>
                <a:cs typeface="Arial"/>
              </a:rPr>
              <a:t>d</a:t>
            </a:r>
            <a:r>
              <a:rPr sz="1867" b="1" spc="-193" dirty="0">
                <a:solidFill>
                  <a:srgbClr val="333333"/>
                </a:solidFill>
                <a:latin typeface="Arial"/>
                <a:cs typeface="Arial"/>
              </a:rPr>
              <a:t>va</a:t>
            </a:r>
            <a:r>
              <a:rPr sz="1867" b="1" spc="-207" dirty="0">
                <a:solidFill>
                  <a:srgbClr val="333333"/>
                </a:solidFill>
                <a:latin typeface="Arial"/>
                <a:cs typeface="Arial"/>
              </a:rPr>
              <a:t>n</a:t>
            </a:r>
            <a:r>
              <a:rPr sz="1867" b="1" spc="-193" dirty="0">
                <a:solidFill>
                  <a:srgbClr val="333333"/>
                </a:solidFill>
                <a:latin typeface="Arial"/>
                <a:cs typeface="Arial"/>
              </a:rPr>
              <a:t>ce</a:t>
            </a:r>
            <a:r>
              <a:rPr sz="1867" b="1" spc="-207" dirty="0">
                <a:solidFill>
                  <a:srgbClr val="333333"/>
                </a:solidFill>
                <a:latin typeface="Arial"/>
                <a:cs typeface="Arial"/>
              </a:rPr>
              <a:t>d</a:t>
            </a:r>
            <a:r>
              <a:rPr sz="1867" b="1" spc="-100" dirty="0">
                <a:solidFill>
                  <a:srgbClr val="333333"/>
                </a:solidFill>
                <a:latin typeface="Arial"/>
                <a:cs typeface="Arial"/>
              </a:rPr>
              <a:t> </a:t>
            </a:r>
            <a:r>
              <a:rPr sz="1867" b="1" spc="-193" dirty="0">
                <a:solidFill>
                  <a:srgbClr val="333333"/>
                </a:solidFill>
                <a:latin typeface="Arial"/>
                <a:cs typeface="Arial"/>
              </a:rPr>
              <a:t>s</a:t>
            </a:r>
            <a:r>
              <a:rPr sz="1867" b="1" spc="-207" dirty="0">
                <a:solidFill>
                  <a:srgbClr val="333333"/>
                </a:solidFill>
                <a:latin typeface="Arial"/>
                <a:cs typeface="Arial"/>
              </a:rPr>
              <a:t>o</a:t>
            </a:r>
            <a:r>
              <a:rPr sz="1867" b="1" spc="-93" dirty="0">
                <a:solidFill>
                  <a:srgbClr val="333333"/>
                </a:solidFill>
                <a:latin typeface="Arial"/>
                <a:cs typeface="Arial"/>
              </a:rPr>
              <a:t>l</a:t>
            </a:r>
            <a:r>
              <a:rPr sz="1867" b="1" spc="-87" dirty="0">
                <a:solidFill>
                  <a:srgbClr val="333333"/>
                </a:solidFill>
                <a:latin typeface="Arial"/>
                <a:cs typeface="Arial"/>
              </a:rPr>
              <a:t>i</a:t>
            </a:r>
            <a:r>
              <a:rPr sz="1867" b="1" spc="-207" dirty="0">
                <a:solidFill>
                  <a:srgbClr val="333333"/>
                </a:solidFill>
                <a:latin typeface="Arial"/>
                <a:cs typeface="Arial"/>
              </a:rPr>
              <a:t>d</a:t>
            </a:r>
            <a:r>
              <a:rPr sz="1867" b="1" spc="-100" dirty="0">
                <a:solidFill>
                  <a:srgbClr val="333333"/>
                </a:solidFill>
                <a:latin typeface="Arial"/>
                <a:cs typeface="Arial"/>
              </a:rPr>
              <a:t> </a:t>
            </a:r>
            <a:r>
              <a:rPr sz="1867" b="1" spc="-160" dirty="0">
                <a:solidFill>
                  <a:srgbClr val="333333"/>
                </a:solidFill>
                <a:latin typeface="Arial"/>
                <a:cs typeface="Arial"/>
              </a:rPr>
              <a:t>tu</a:t>
            </a:r>
            <a:r>
              <a:rPr sz="1867" b="1" spc="-213" dirty="0">
                <a:solidFill>
                  <a:srgbClr val="333333"/>
                </a:solidFill>
                <a:latin typeface="Arial"/>
                <a:cs typeface="Arial"/>
              </a:rPr>
              <a:t>mor</a:t>
            </a:r>
            <a:endParaRPr sz="1867" dirty="0">
              <a:solidFill>
                <a:prstClr val="black"/>
              </a:solidFill>
              <a:latin typeface="Arial"/>
              <a:cs typeface="Arial"/>
            </a:endParaRPr>
          </a:p>
          <a:p>
            <a:pPr defTabSz="1219170">
              <a:spcBef>
                <a:spcPts val="20"/>
              </a:spcBef>
            </a:pPr>
            <a:endParaRPr sz="1933" dirty="0">
              <a:solidFill>
                <a:prstClr val="black"/>
              </a:solidFill>
              <a:latin typeface="Arial"/>
              <a:cs typeface="Arial"/>
            </a:endParaRPr>
          </a:p>
          <a:p>
            <a:pPr marL="136310" algn="ctr" defTabSz="1219170"/>
            <a:r>
              <a:rPr sz="1867" b="1" spc="-267" dirty="0">
                <a:solidFill>
                  <a:prstClr val="black"/>
                </a:solidFill>
                <a:latin typeface="Arial"/>
                <a:cs typeface="Arial"/>
              </a:rPr>
              <a:t>O</a:t>
            </a:r>
            <a:r>
              <a:rPr lang="en-US" sz="1867" b="1" spc="-267" dirty="0">
                <a:solidFill>
                  <a:prstClr val="black"/>
                </a:solidFill>
                <a:latin typeface="Arial"/>
                <a:cs typeface="Arial"/>
              </a:rPr>
              <a:t> </a:t>
            </a:r>
            <a:r>
              <a:rPr sz="1867" b="1" spc="-240" dirty="0">
                <a:solidFill>
                  <a:prstClr val="black"/>
                </a:solidFill>
                <a:latin typeface="Arial"/>
                <a:cs typeface="Arial"/>
              </a:rPr>
              <a:t>C</a:t>
            </a:r>
            <a:r>
              <a:rPr sz="1867" b="1" spc="-107" dirty="0">
                <a:solidFill>
                  <a:prstClr val="black"/>
                </a:solidFill>
                <a:latin typeface="Arial"/>
                <a:cs typeface="Arial"/>
              </a:rPr>
              <a:t> </a:t>
            </a:r>
            <a:r>
              <a:rPr sz="1867" b="1" spc="-147" dirty="0">
                <a:solidFill>
                  <a:prstClr val="black"/>
                </a:solidFill>
                <a:latin typeface="Arial"/>
                <a:cs typeface="Arial"/>
              </a:rPr>
              <a:t>Effic</a:t>
            </a:r>
            <a:r>
              <a:rPr sz="1867" b="1" spc="-200" dirty="0">
                <a:solidFill>
                  <a:prstClr val="black"/>
                </a:solidFill>
                <a:latin typeface="Arial"/>
                <a:cs typeface="Arial"/>
              </a:rPr>
              <a:t>acy</a:t>
            </a:r>
            <a:r>
              <a:rPr sz="1867" b="1" spc="-113" dirty="0">
                <a:solidFill>
                  <a:prstClr val="black"/>
                </a:solidFill>
                <a:latin typeface="Arial"/>
                <a:cs typeface="Arial"/>
              </a:rPr>
              <a:t>:</a:t>
            </a:r>
            <a:r>
              <a:rPr sz="1867" b="1" spc="-73" dirty="0">
                <a:solidFill>
                  <a:prstClr val="black"/>
                </a:solidFill>
                <a:latin typeface="Arial"/>
                <a:cs typeface="Arial"/>
              </a:rPr>
              <a:t> </a:t>
            </a:r>
            <a:r>
              <a:rPr sz="1867" b="1" spc="-260" dirty="0">
                <a:solidFill>
                  <a:prstClr val="black"/>
                </a:solidFill>
                <a:latin typeface="Arial"/>
                <a:cs typeface="Arial"/>
              </a:rPr>
              <a:t>OR</a:t>
            </a:r>
            <a:r>
              <a:rPr sz="1867" b="1" spc="-240" dirty="0">
                <a:solidFill>
                  <a:prstClr val="black"/>
                </a:solidFill>
                <a:latin typeface="Arial"/>
                <a:cs typeface="Arial"/>
              </a:rPr>
              <a:t>R</a:t>
            </a:r>
            <a:r>
              <a:rPr sz="1867" b="1" spc="-133" dirty="0">
                <a:solidFill>
                  <a:prstClr val="black"/>
                </a:solidFill>
                <a:latin typeface="Arial"/>
                <a:cs typeface="Arial"/>
              </a:rPr>
              <a:t> </a:t>
            </a:r>
            <a:r>
              <a:rPr sz="1867" b="1" spc="-200" dirty="0">
                <a:solidFill>
                  <a:prstClr val="black"/>
                </a:solidFill>
                <a:latin typeface="Arial"/>
                <a:cs typeface="Arial"/>
              </a:rPr>
              <a:t>41</a:t>
            </a:r>
            <a:r>
              <a:rPr sz="1867" b="1" spc="-193" dirty="0">
                <a:solidFill>
                  <a:prstClr val="black"/>
                </a:solidFill>
                <a:latin typeface="Arial"/>
                <a:cs typeface="Arial"/>
              </a:rPr>
              <a:t>.9%</a:t>
            </a:r>
            <a:endParaRPr sz="1867" dirty="0">
              <a:solidFill>
                <a:prstClr val="black"/>
              </a:solidFill>
              <a:latin typeface="Arial"/>
              <a:cs typeface="Arial"/>
            </a:endParaRPr>
          </a:p>
        </p:txBody>
      </p:sp>
      <p:sp>
        <p:nvSpPr>
          <p:cNvPr id="13" name="object 13"/>
          <p:cNvSpPr txBox="1"/>
          <p:nvPr/>
        </p:nvSpPr>
        <p:spPr>
          <a:xfrm>
            <a:off x="7830988" y="115484"/>
            <a:ext cx="3603413" cy="592598"/>
          </a:xfrm>
          <a:prstGeom prst="rect">
            <a:avLst/>
          </a:prstGeom>
        </p:spPr>
        <p:txBody>
          <a:bodyPr vert="horz" wrap="square" lIns="0" tIns="17780" rIns="0" bIns="0" rtlCol="0">
            <a:spAutoFit/>
          </a:bodyPr>
          <a:lstStyle/>
          <a:p>
            <a:pPr marL="270927" marR="6773" indent="-253994" defTabSz="1219170">
              <a:spcBef>
                <a:spcPts val="140"/>
              </a:spcBef>
            </a:pPr>
            <a:r>
              <a:rPr sz="1867" b="1" spc="-167" dirty="0">
                <a:solidFill>
                  <a:srgbClr val="5CC4D1"/>
                </a:solidFill>
                <a:latin typeface="Arial"/>
                <a:cs typeface="Arial"/>
              </a:rPr>
              <a:t>U.S.</a:t>
            </a:r>
            <a:r>
              <a:rPr sz="1867" b="1" spc="-93" dirty="0">
                <a:solidFill>
                  <a:srgbClr val="5CC4D1"/>
                </a:solidFill>
                <a:latin typeface="Arial"/>
                <a:cs typeface="Arial"/>
              </a:rPr>
              <a:t> </a:t>
            </a:r>
            <a:r>
              <a:rPr sz="1867" b="1" spc="-200" dirty="0">
                <a:solidFill>
                  <a:srgbClr val="5CC4D1"/>
                </a:solidFill>
                <a:latin typeface="Arial"/>
                <a:cs typeface="Arial"/>
              </a:rPr>
              <a:t>F</a:t>
            </a:r>
            <a:r>
              <a:rPr sz="1867" b="1" spc="-247" dirty="0">
                <a:solidFill>
                  <a:srgbClr val="5CC4D1"/>
                </a:solidFill>
                <a:latin typeface="Arial"/>
                <a:cs typeface="Arial"/>
              </a:rPr>
              <a:t>DA</a:t>
            </a:r>
            <a:r>
              <a:rPr sz="1867" b="1" spc="-120" dirty="0">
                <a:solidFill>
                  <a:srgbClr val="5CC4D1"/>
                </a:solidFill>
                <a:latin typeface="Arial"/>
                <a:cs typeface="Arial"/>
              </a:rPr>
              <a:t> </a:t>
            </a:r>
            <a:r>
              <a:rPr sz="1867" b="1" spc="-207" dirty="0">
                <a:solidFill>
                  <a:srgbClr val="5CC4D1"/>
                </a:solidFill>
                <a:latin typeface="Arial"/>
                <a:cs typeface="Arial"/>
              </a:rPr>
              <a:t>h</a:t>
            </a:r>
            <a:r>
              <a:rPr sz="1867" b="1" spc="-193" dirty="0">
                <a:solidFill>
                  <a:srgbClr val="5CC4D1"/>
                </a:solidFill>
                <a:latin typeface="Arial"/>
                <a:cs typeface="Arial"/>
              </a:rPr>
              <a:t>a</a:t>
            </a:r>
            <a:r>
              <a:rPr sz="1867" b="1" spc="-187" dirty="0">
                <a:solidFill>
                  <a:srgbClr val="5CC4D1"/>
                </a:solidFill>
                <a:latin typeface="Arial"/>
                <a:cs typeface="Arial"/>
              </a:rPr>
              <a:t>s</a:t>
            </a:r>
            <a:r>
              <a:rPr sz="1867" b="1" spc="-93" dirty="0">
                <a:solidFill>
                  <a:srgbClr val="5CC4D1"/>
                </a:solidFill>
                <a:latin typeface="Arial"/>
                <a:cs typeface="Arial"/>
              </a:rPr>
              <a:t> </a:t>
            </a:r>
            <a:r>
              <a:rPr sz="1867" b="1" spc="-207" dirty="0">
                <a:solidFill>
                  <a:srgbClr val="5CC4D1"/>
                </a:solidFill>
                <a:latin typeface="Arial"/>
                <a:cs typeface="Arial"/>
              </a:rPr>
              <a:t>g</a:t>
            </a:r>
            <a:r>
              <a:rPr sz="1867" b="1" spc="-133" dirty="0">
                <a:solidFill>
                  <a:srgbClr val="5CC4D1"/>
                </a:solidFill>
                <a:latin typeface="Arial"/>
                <a:cs typeface="Arial"/>
              </a:rPr>
              <a:t>r</a:t>
            </a:r>
            <a:r>
              <a:rPr sz="1867" b="1" spc="-200" dirty="0">
                <a:solidFill>
                  <a:srgbClr val="5CC4D1"/>
                </a:solidFill>
                <a:latin typeface="Arial"/>
                <a:cs typeface="Arial"/>
              </a:rPr>
              <a:t>a</a:t>
            </a:r>
            <a:r>
              <a:rPr sz="1867" b="1" spc="-207" dirty="0">
                <a:solidFill>
                  <a:srgbClr val="5CC4D1"/>
                </a:solidFill>
                <a:latin typeface="Arial"/>
                <a:cs typeface="Arial"/>
              </a:rPr>
              <a:t>n</a:t>
            </a:r>
            <a:r>
              <a:rPr sz="1867" b="1" spc="-167" dirty="0">
                <a:solidFill>
                  <a:srgbClr val="5CC4D1"/>
                </a:solidFill>
                <a:latin typeface="Arial"/>
                <a:cs typeface="Arial"/>
              </a:rPr>
              <a:t>ted</a:t>
            </a:r>
            <a:r>
              <a:rPr sz="1867" b="1" spc="-100" dirty="0">
                <a:solidFill>
                  <a:srgbClr val="5CC4D1"/>
                </a:solidFill>
                <a:latin typeface="Arial"/>
                <a:cs typeface="Arial"/>
              </a:rPr>
              <a:t> </a:t>
            </a:r>
            <a:r>
              <a:rPr sz="1867" b="1" spc="-247" dirty="0">
                <a:solidFill>
                  <a:srgbClr val="5CC4D1"/>
                </a:solidFill>
                <a:latin typeface="Arial"/>
                <a:cs typeface="Arial"/>
              </a:rPr>
              <a:t>R</a:t>
            </a:r>
            <a:r>
              <a:rPr sz="1867" b="1" spc="-260" dirty="0">
                <a:solidFill>
                  <a:srgbClr val="5CC4D1"/>
                </a:solidFill>
                <a:latin typeface="Arial"/>
                <a:cs typeface="Arial"/>
              </a:rPr>
              <a:t>C</a:t>
            </a:r>
            <a:r>
              <a:rPr sz="1867" b="1" spc="-193" dirty="0">
                <a:solidFill>
                  <a:srgbClr val="5CC4D1"/>
                </a:solidFill>
                <a:latin typeface="Arial"/>
                <a:cs typeface="Arial"/>
              </a:rPr>
              <a:t>8</a:t>
            </a:r>
            <a:r>
              <a:rPr sz="1867" b="1" spc="-187" dirty="0">
                <a:solidFill>
                  <a:srgbClr val="5CC4D1"/>
                </a:solidFill>
                <a:latin typeface="Arial"/>
                <a:cs typeface="Arial"/>
              </a:rPr>
              <a:t>8</a:t>
            </a:r>
            <a:r>
              <a:rPr sz="1867" b="1" spc="-100" dirty="0">
                <a:solidFill>
                  <a:srgbClr val="5CC4D1"/>
                </a:solidFill>
                <a:latin typeface="Arial"/>
                <a:cs typeface="Arial"/>
              </a:rPr>
              <a:t> </a:t>
            </a:r>
            <a:r>
              <a:rPr sz="1867" b="1" spc="-200" dirty="0">
                <a:solidFill>
                  <a:srgbClr val="5CC4D1"/>
                </a:solidFill>
                <a:latin typeface="Arial"/>
                <a:cs typeface="Arial"/>
              </a:rPr>
              <a:t>F</a:t>
            </a:r>
            <a:r>
              <a:rPr sz="1867" b="1" spc="-193" dirty="0">
                <a:solidFill>
                  <a:srgbClr val="5CC4D1"/>
                </a:solidFill>
                <a:latin typeface="Arial"/>
                <a:cs typeface="Arial"/>
              </a:rPr>
              <a:t>as</a:t>
            </a:r>
            <a:r>
              <a:rPr sz="1867" b="1" spc="-113" dirty="0">
                <a:solidFill>
                  <a:srgbClr val="5CC4D1"/>
                </a:solidFill>
                <a:latin typeface="Arial"/>
                <a:cs typeface="Arial"/>
              </a:rPr>
              <a:t>t</a:t>
            </a:r>
            <a:r>
              <a:rPr sz="1867" b="1" spc="-87" dirty="0">
                <a:solidFill>
                  <a:srgbClr val="5CC4D1"/>
                </a:solidFill>
                <a:latin typeface="Arial"/>
                <a:cs typeface="Arial"/>
              </a:rPr>
              <a:t> </a:t>
            </a:r>
            <a:r>
              <a:rPr sz="1867" b="1" spc="-207" dirty="0">
                <a:solidFill>
                  <a:srgbClr val="5CC4D1"/>
                </a:solidFill>
                <a:latin typeface="Arial"/>
                <a:cs typeface="Arial"/>
              </a:rPr>
              <a:t>T</a:t>
            </a:r>
            <a:r>
              <a:rPr sz="1867" b="1" spc="-133" dirty="0">
                <a:solidFill>
                  <a:srgbClr val="5CC4D1"/>
                </a:solidFill>
                <a:latin typeface="Arial"/>
                <a:cs typeface="Arial"/>
              </a:rPr>
              <a:t>r</a:t>
            </a:r>
            <a:r>
              <a:rPr sz="1867" b="1" spc="-200" dirty="0">
                <a:solidFill>
                  <a:srgbClr val="5CC4D1"/>
                </a:solidFill>
                <a:latin typeface="Arial"/>
                <a:cs typeface="Arial"/>
              </a:rPr>
              <a:t>a</a:t>
            </a:r>
            <a:r>
              <a:rPr sz="1867" b="1" spc="-193" dirty="0">
                <a:solidFill>
                  <a:srgbClr val="5CC4D1"/>
                </a:solidFill>
                <a:latin typeface="Arial"/>
                <a:cs typeface="Arial"/>
              </a:rPr>
              <a:t>c</a:t>
            </a:r>
            <a:r>
              <a:rPr sz="1867" b="1" spc="-127" dirty="0">
                <a:solidFill>
                  <a:srgbClr val="5CC4D1"/>
                </a:solidFill>
                <a:latin typeface="Arial"/>
                <a:cs typeface="Arial"/>
              </a:rPr>
              <a:t>k  </a:t>
            </a:r>
            <a:r>
              <a:rPr sz="1867" b="1" spc="-240" dirty="0">
                <a:solidFill>
                  <a:srgbClr val="5CC4D1"/>
                </a:solidFill>
                <a:latin typeface="Arial"/>
                <a:cs typeface="Arial"/>
              </a:rPr>
              <a:t>D</a:t>
            </a:r>
            <a:r>
              <a:rPr sz="1867" b="1" spc="-200" dirty="0">
                <a:solidFill>
                  <a:srgbClr val="5CC4D1"/>
                </a:solidFill>
                <a:latin typeface="Arial"/>
                <a:cs typeface="Arial"/>
              </a:rPr>
              <a:t>e</a:t>
            </a:r>
            <a:r>
              <a:rPr sz="1867" b="1" spc="-193" dirty="0">
                <a:solidFill>
                  <a:srgbClr val="5CC4D1"/>
                </a:solidFill>
                <a:latin typeface="Arial"/>
                <a:cs typeface="Arial"/>
              </a:rPr>
              <a:t>s</a:t>
            </a:r>
            <a:r>
              <a:rPr sz="1867" b="1" spc="-93" dirty="0">
                <a:solidFill>
                  <a:srgbClr val="5CC4D1"/>
                </a:solidFill>
                <a:latin typeface="Arial"/>
                <a:cs typeface="Arial"/>
              </a:rPr>
              <a:t>i</a:t>
            </a:r>
            <a:r>
              <a:rPr sz="1867" b="1" spc="-200" dirty="0">
                <a:solidFill>
                  <a:srgbClr val="5CC4D1"/>
                </a:solidFill>
                <a:latin typeface="Arial"/>
                <a:cs typeface="Arial"/>
              </a:rPr>
              <a:t>g</a:t>
            </a:r>
            <a:r>
              <a:rPr sz="1867" b="1" spc="-207" dirty="0">
                <a:solidFill>
                  <a:srgbClr val="5CC4D1"/>
                </a:solidFill>
                <a:latin typeface="Arial"/>
                <a:cs typeface="Arial"/>
              </a:rPr>
              <a:t>n</a:t>
            </a:r>
            <a:r>
              <a:rPr sz="1867" b="1" spc="-193" dirty="0">
                <a:solidFill>
                  <a:srgbClr val="5CC4D1"/>
                </a:solidFill>
                <a:latin typeface="Arial"/>
                <a:cs typeface="Arial"/>
              </a:rPr>
              <a:t>a</a:t>
            </a:r>
            <a:r>
              <a:rPr sz="1867" b="1" spc="-152" dirty="0">
                <a:solidFill>
                  <a:srgbClr val="5CC4D1"/>
                </a:solidFill>
                <a:latin typeface="Arial"/>
                <a:cs typeface="Arial"/>
              </a:rPr>
              <a:t>tion</a:t>
            </a:r>
            <a:r>
              <a:rPr sz="1867" b="1" spc="-107" dirty="0">
                <a:solidFill>
                  <a:srgbClr val="5CC4D1"/>
                </a:solidFill>
                <a:latin typeface="Arial"/>
                <a:cs typeface="Arial"/>
              </a:rPr>
              <a:t> </a:t>
            </a:r>
            <a:r>
              <a:rPr sz="1867" b="1" spc="-152" dirty="0">
                <a:solidFill>
                  <a:srgbClr val="5CC4D1"/>
                </a:solidFill>
                <a:latin typeface="Arial"/>
                <a:cs typeface="Arial"/>
              </a:rPr>
              <a:t>in</a:t>
            </a:r>
            <a:r>
              <a:rPr sz="1867" b="1" spc="-100" dirty="0">
                <a:solidFill>
                  <a:srgbClr val="5CC4D1"/>
                </a:solidFill>
                <a:latin typeface="Arial"/>
                <a:cs typeface="Arial"/>
              </a:rPr>
              <a:t> </a:t>
            </a:r>
            <a:r>
              <a:rPr sz="1867" b="1" spc="-240" dirty="0">
                <a:solidFill>
                  <a:srgbClr val="5CC4D1"/>
                </a:solidFill>
                <a:latin typeface="Arial"/>
                <a:cs typeface="Arial"/>
              </a:rPr>
              <a:t>PROC</a:t>
            </a:r>
            <a:r>
              <a:rPr sz="1867" b="1" spc="-107" dirty="0">
                <a:solidFill>
                  <a:srgbClr val="5CC4D1"/>
                </a:solidFill>
                <a:latin typeface="Arial"/>
                <a:cs typeface="Arial"/>
              </a:rPr>
              <a:t> </a:t>
            </a:r>
            <a:r>
              <a:rPr sz="1867" b="1" spc="-152" dirty="0">
                <a:solidFill>
                  <a:srgbClr val="5CC4D1"/>
                </a:solidFill>
                <a:latin typeface="Arial"/>
                <a:cs typeface="Arial"/>
              </a:rPr>
              <a:t>in</a:t>
            </a:r>
            <a:r>
              <a:rPr sz="1867" b="1" spc="-93" dirty="0">
                <a:solidFill>
                  <a:srgbClr val="5CC4D1"/>
                </a:solidFill>
                <a:latin typeface="Arial"/>
                <a:cs typeface="Arial"/>
              </a:rPr>
              <a:t> </a:t>
            </a:r>
            <a:r>
              <a:rPr sz="1867" b="1" spc="-193" dirty="0">
                <a:solidFill>
                  <a:srgbClr val="5CC4D1"/>
                </a:solidFill>
                <a:latin typeface="Arial"/>
                <a:cs typeface="Arial"/>
              </a:rPr>
              <a:t>Ja</a:t>
            </a:r>
            <a:r>
              <a:rPr sz="1867" b="1" spc="-207" dirty="0">
                <a:solidFill>
                  <a:srgbClr val="5CC4D1"/>
                </a:solidFill>
                <a:latin typeface="Arial"/>
                <a:cs typeface="Arial"/>
              </a:rPr>
              <a:t>n</a:t>
            </a:r>
            <a:r>
              <a:rPr sz="1867" b="1" spc="-87" dirty="0">
                <a:solidFill>
                  <a:srgbClr val="5CC4D1"/>
                </a:solidFill>
                <a:latin typeface="Arial"/>
                <a:cs typeface="Arial"/>
              </a:rPr>
              <a:t> </a:t>
            </a:r>
            <a:r>
              <a:rPr sz="1867" b="1" spc="-193" dirty="0">
                <a:solidFill>
                  <a:srgbClr val="5CC4D1"/>
                </a:solidFill>
                <a:latin typeface="Arial"/>
                <a:cs typeface="Arial"/>
              </a:rPr>
              <a:t>2024</a:t>
            </a:r>
            <a:endParaRPr sz="1867">
              <a:solidFill>
                <a:prstClr val="black"/>
              </a:solidFill>
              <a:latin typeface="Arial"/>
              <a:cs typeface="Arial"/>
            </a:endParaRPr>
          </a:p>
        </p:txBody>
      </p:sp>
      <p:sp>
        <p:nvSpPr>
          <p:cNvPr id="14" name="Frame 13">
            <a:extLst>
              <a:ext uri="{FF2B5EF4-FFF2-40B4-BE49-F238E27FC236}">
                <a16:creationId xmlns:a16="http://schemas.microsoft.com/office/drawing/2014/main" id="{D641EA09-8816-A654-BB63-846D7C8BCEE0}"/>
              </a:ext>
            </a:extLst>
          </p:cNvPr>
          <p:cNvSpPr/>
          <p:nvPr/>
        </p:nvSpPr>
        <p:spPr>
          <a:xfrm>
            <a:off x="7393696" y="-103074"/>
            <a:ext cx="4477996" cy="130750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B">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9113FDC-A5C9-1634-5BB8-416C62FA0148}"/>
              </a:ext>
            </a:extLst>
          </p:cNvPr>
          <p:cNvSpPr>
            <a:spLocks noGrp="1"/>
          </p:cNvSpPr>
          <p:nvPr>
            <p:ph type="ctrTitle"/>
          </p:nvPr>
        </p:nvSpPr>
        <p:spPr>
          <a:xfrm>
            <a:off x="268808" y="2567155"/>
            <a:ext cx="7199239" cy="1276349"/>
          </a:xfrm>
        </p:spPr>
        <p:txBody>
          <a:bodyPr/>
          <a:lstStyle/>
          <a:p>
            <a:r>
              <a:rPr lang="en-US" dirty="0"/>
              <a:t>Immunotherapy in OC</a:t>
            </a:r>
          </a:p>
        </p:txBody>
      </p:sp>
      <p:sp>
        <p:nvSpPr>
          <p:cNvPr id="10" name="Text Placeholder 2">
            <a:extLst>
              <a:ext uri="{FF2B5EF4-FFF2-40B4-BE49-F238E27FC236}">
                <a16:creationId xmlns:a16="http://schemas.microsoft.com/office/drawing/2014/main" id="{0E09C21A-F925-4A6A-F2C5-693C31674913}"/>
              </a:ext>
            </a:extLst>
          </p:cNvPr>
          <p:cNvSpPr>
            <a:spLocks noGrp="1"/>
          </p:cNvSpPr>
          <p:nvPr>
            <p:ph type="body" sz="quarter" idx="10"/>
          </p:nvPr>
        </p:nvSpPr>
        <p:spPr>
          <a:xfrm>
            <a:off x="268808" y="4471962"/>
            <a:ext cx="5724525" cy="2219377"/>
          </a:xfrm>
        </p:spPr>
        <p:txBody>
          <a:bodyPr/>
          <a:lstStyle/>
          <a:p>
            <a:r>
              <a:rPr lang="en-US" dirty="0"/>
              <a:t>ENGOT-Ov41/GEICO 69-O/ANITA Trial (ESMO 2023)</a:t>
            </a:r>
          </a:p>
          <a:p>
            <a:r>
              <a:rPr lang="en-US" dirty="0"/>
              <a:t>DUO-O trial (ESMO 2024)</a:t>
            </a:r>
          </a:p>
          <a:p>
            <a:r>
              <a:rPr lang="en-US" dirty="0"/>
              <a:t>ENGOT-GYN2/GOG-3051/BOUQUET (ESMO 2023)</a:t>
            </a:r>
          </a:p>
          <a:p>
            <a:endParaRPr lang="en-US" dirty="0"/>
          </a:p>
        </p:txBody>
      </p:sp>
    </p:spTree>
    <p:extLst>
      <p:ext uri="{BB962C8B-B14F-4D97-AF65-F5344CB8AC3E}">
        <p14:creationId xmlns:p14="http://schemas.microsoft.com/office/powerpoint/2010/main" val="355264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Yvette Drew (@YvetteDrew) / X">
            <a:extLst>
              <a:ext uri="{FF2B5EF4-FFF2-40B4-BE49-F238E27FC236}">
                <a16:creationId xmlns:a16="http://schemas.microsoft.com/office/drawing/2014/main" id="{C787E9C1-CF36-0E42-A400-3F4FC4067493}"/>
              </a:ext>
            </a:extLst>
          </p:cNvPr>
          <p:cNvPicPr>
            <a:picLocks noChangeAspect="1" noChangeArrowheads="1"/>
          </p:cNvPicPr>
          <p:nvPr/>
        </p:nvPicPr>
        <p:blipFill>
          <a:blip r:embed="rId3">
            <a:extLst>
              <a:ext uri="{28A0092B-C50C-407E-A947-70E740481C1C}">
                <a14:useLocalDpi xmlns:a14="http://schemas.microsoft.com/office/drawing/2010/main"/>
              </a:ext>
            </a:extLst>
          </a:blip>
          <a:srcRect b="261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033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A1C694-1F98-DE41-AAF3-73A4183978DC}"/>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2AFF8697-44F4-984E-B915-8C662B849BA6}"/>
              </a:ext>
            </a:extLst>
          </p:cNvPr>
          <p:cNvSpPr>
            <a:spLocks noGrp="1"/>
          </p:cNvSpPr>
          <p:nvPr>
            <p:ph type="title"/>
          </p:nvPr>
        </p:nvSpPr>
        <p:spPr/>
        <p:txBody>
          <a:bodyPr/>
          <a:lstStyle/>
          <a:p>
            <a:r>
              <a:rPr lang="en-US" sz="2400" b="0" i="0" u="none" strike="noStrike" dirty="0">
                <a:effectLst/>
                <a:latin typeface="-apple-system"/>
              </a:rPr>
              <a:t>Combining atezolizumab with CT and maintenance niraparib for late-relapsing recurrent ovarian cancer did </a:t>
            </a:r>
            <a:r>
              <a:rPr lang="en-US" sz="2400" i="0" u="none" strike="noStrike" dirty="0">
                <a:effectLst/>
                <a:latin typeface="-apple-system"/>
              </a:rPr>
              <a:t>NOT</a:t>
            </a:r>
            <a:r>
              <a:rPr lang="en-US" sz="2400" b="0" i="0" u="none" strike="noStrike" dirty="0">
                <a:effectLst/>
                <a:latin typeface="-apple-system"/>
              </a:rPr>
              <a:t> improve PFS or the ORR</a:t>
            </a:r>
            <a:endParaRPr lang="en-LB" dirty="0"/>
          </a:p>
        </p:txBody>
      </p:sp>
      <p:pic>
        <p:nvPicPr>
          <p:cNvPr id="4" name="Content Placeholder 4" descr="A graph of a number of events&#10;&#10;Description automatically generated">
            <a:extLst>
              <a:ext uri="{FF2B5EF4-FFF2-40B4-BE49-F238E27FC236}">
                <a16:creationId xmlns:a16="http://schemas.microsoft.com/office/drawing/2014/main" id="{1144D300-E6EE-524F-9983-A9A7B4677648}"/>
              </a:ext>
            </a:extLst>
          </p:cNvPr>
          <p:cNvPicPr>
            <a:picLocks noChangeAspect="1"/>
          </p:cNvPicPr>
          <p:nvPr/>
        </p:nvPicPr>
        <p:blipFill>
          <a:blip r:embed="rId2"/>
          <a:stretch>
            <a:fillRect/>
          </a:stretch>
        </p:blipFill>
        <p:spPr>
          <a:xfrm>
            <a:off x="299259" y="1504604"/>
            <a:ext cx="11478964" cy="5176787"/>
          </a:xfrm>
          <a:prstGeom prst="rect">
            <a:avLst/>
          </a:prstGeom>
        </p:spPr>
      </p:pic>
      <p:sp>
        <p:nvSpPr>
          <p:cNvPr id="5" name="Oval 4">
            <a:extLst>
              <a:ext uri="{FF2B5EF4-FFF2-40B4-BE49-F238E27FC236}">
                <a16:creationId xmlns:a16="http://schemas.microsoft.com/office/drawing/2014/main" id="{C3AA1E11-8B0B-F943-BD66-A6EA156A29E8}"/>
              </a:ext>
            </a:extLst>
          </p:cNvPr>
          <p:cNvSpPr/>
          <p:nvPr/>
        </p:nvSpPr>
        <p:spPr>
          <a:xfrm>
            <a:off x="3469341" y="4410635"/>
            <a:ext cx="1479177" cy="5916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Tree>
    <p:extLst>
      <p:ext uri="{BB962C8B-B14F-4D97-AF65-F5344CB8AC3E}">
        <p14:creationId xmlns:p14="http://schemas.microsoft.com/office/powerpoint/2010/main" val="27011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008DB7-DD7E-9F45-A8AE-A776E6527E76}"/>
              </a:ext>
            </a:extLst>
          </p:cNvPr>
          <p:cNvSpPr>
            <a:spLocks noGrp="1"/>
          </p:cNvSpPr>
          <p:nvPr>
            <p:ph type="body" sz="quarter" idx="10"/>
          </p:nvPr>
        </p:nvSpPr>
        <p:spPr>
          <a:xfrm>
            <a:off x="358774" y="6391270"/>
            <a:ext cx="11461751" cy="404812"/>
          </a:xfrm>
        </p:spPr>
        <p:txBody>
          <a:bodyPr/>
          <a:lstStyle/>
          <a:p>
            <a:r>
              <a:rPr lang="en-US" sz="800" b="0" strike="noStrike" spc="-1" dirty="0">
                <a:solidFill>
                  <a:srgbClr val="000000"/>
                </a:solidFill>
                <a:latin typeface="Arial"/>
              </a:rPr>
              <a:t>Published in: Antonio González-Martín; María Jesús Rubio; Florian </a:t>
            </a:r>
            <a:r>
              <a:rPr lang="en-US" sz="800" b="0" strike="noStrike" spc="-1" dirty="0" err="1">
                <a:solidFill>
                  <a:srgbClr val="000000"/>
                </a:solidFill>
                <a:latin typeface="Arial"/>
              </a:rPr>
              <a:t>Heitz</a:t>
            </a:r>
            <a:r>
              <a:rPr lang="en-US" sz="800" b="0" strike="noStrike" spc="-1" dirty="0">
                <a:solidFill>
                  <a:srgbClr val="000000"/>
                </a:solidFill>
                <a:latin typeface="Arial"/>
              </a:rPr>
              <a:t>; René </a:t>
            </a:r>
            <a:r>
              <a:rPr lang="en-US" sz="800" b="0" strike="noStrike" spc="-1" dirty="0" err="1">
                <a:solidFill>
                  <a:srgbClr val="000000"/>
                </a:solidFill>
                <a:latin typeface="Arial"/>
              </a:rPr>
              <a:t>Depont</a:t>
            </a:r>
            <a:r>
              <a:rPr lang="en-US" sz="800" b="0" strike="noStrike" spc="-1" dirty="0">
                <a:solidFill>
                  <a:srgbClr val="000000"/>
                </a:solidFill>
                <a:latin typeface="Arial"/>
              </a:rPr>
              <a:t> Christensen; Nicoletta Colombo; Toon Van </a:t>
            </a:r>
            <a:r>
              <a:rPr lang="en-US" sz="800" b="0" strike="noStrike" spc="-1" dirty="0" err="1">
                <a:solidFill>
                  <a:srgbClr val="000000"/>
                </a:solidFill>
                <a:latin typeface="Arial"/>
              </a:rPr>
              <a:t>Gorp</a:t>
            </a:r>
            <a:r>
              <a:rPr lang="en-US" sz="800" b="0" strike="noStrike" spc="-1" dirty="0">
                <a:solidFill>
                  <a:srgbClr val="000000"/>
                </a:solidFill>
                <a:latin typeface="Arial"/>
              </a:rPr>
              <a:t>; Margarita Romeo; Isabelle Ray-</a:t>
            </a:r>
            <a:r>
              <a:rPr lang="en-US" sz="800" b="0" strike="noStrike" spc="-1" dirty="0" err="1">
                <a:solidFill>
                  <a:srgbClr val="000000"/>
                </a:solidFill>
                <a:latin typeface="Arial"/>
              </a:rPr>
              <a:t>Coquard</a:t>
            </a:r>
            <a:r>
              <a:rPr lang="en-US" sz="800" b="0" strike="noStrike" spc="-1" dirty="0">
                <a:solidFill>
                  <a:srgbClr val="000000"/>
                </a:solidFill>
                <a:latin typeface="Arial"/>
              </a:rPr>
              <a:t>; Lydia Gaba; Alexandra Leary; Luis Miguel De Sande; </a:t>
            </a:r>
            <a:r>
              <a:rPr lang="en-US" sz="800" b="0" strike="noStrike" spc="-1" dirty="0" err="1">
                <a:solidFill>
                  <a:srgbClr val="000000"/>
                </a:solidFill>
                <a:latin typeface="Arial"/>
              </a:rPr>
              <a:t>Coriolan</a:t>
            </a:r>
            <a:r>
              <a:rPr lang="en-US" sz="800" b="0" strike="noStrike" spc="-1" dirty="0">
                <a:solidFill>
                  <a:srgbClr val="000000"/>
                </a:solidFill>
                <a:latin typeface="Arial"/>
              </a:rPr>
              <a:t> </a:t>
            </a:r>
            <a:r>
              <a:rPr lang="en-US" sz="800" b="0" strike="noStrike" spc="-1" dirty="0" err="1">
                <a:solidFill>
                  <a:srgbClr val="000000"/>
                </a:solidFill>
                <a:latin typeface="Arial"/>
              </a:rPr>
              <a:t>Lebreton</a:t>
            </a:r>
            <a:r>
              <a:rPr lang="en-US" sz="800" b="0" strike="noStrike" spc="-1" dirty="0">
                <a:solidFill>
                  <a:srgbClr val="000000"/>
                </a:solidFill>
                <a:latin typeface="Arial"/>
              </a:rPr>
              <a:t>; Andrés Redondo; Michel </a:t>
            </a:r>
            <a:r>
              <a:rPr lang="en-US" sz="800" b="0" strike="noStrike" spc="-1" dirty="0" err="1">
                <a:solidFill>
                  <a:srgbClr val="000000"/>
                </a:solidFill>
                <a:latin typeface="Arial"/>
              </a:rPr>
              <a:t>Fabbro</a:t>
            </a:r>
            <a:r>
              <a:rPr lang="en-US" sz="800" b="0" strike="noStrike" spc="-1" dirty="0">
                <a:solidFill>
                  <a:srgbClr val="000000"/>
                </a:solidFill>
                <a:latin typeface="Arial"/>
              </a:rPr>
              <a:t>; Maria-Pilar </a:t>
            </a:r>
            <a:r>
              <a:rPr lang="en-US" sz="800" b="0" strike="noStrike" spc="-1" dirty="0" err="1">
                <a:solidFill>
                  <a:srgbClr val="000000"/>
                </a:solidFill>
                <a:latin typeface="Arial"/>
              </a:rPr>
              <a:t>Barretina</a:t>
            </a:r>
            <a:r>
              <a:rPr lang="en-US" sz="800" b="0" strike="noStrike" spc="-1" dirty="0">
                <a:solidFill>
                  <a:srgbClr val="000000"/>
                </a:solidFill>
                <a:latin typeface="Arial"/>
              </a:rPr>
              <a:t> </a:t>
            </a:r>
            <a:r>
              <a:rPr lang="en-US" sz="800" b="0" strike="noStrike" spc="-1" dirty="0" err="1">
                <a:solidFill>
                  <a:srgbClr val="000000"/>
                </a:solidFill>
                <a:latin typeface="Arial"/>
              </a:rPr>
              <a:t>Ginesta</a:t>
            </a:r>
            <a:r>
              <a:rPr lang="en-US" sz="800" b="0" strike="noStrike" spc="-1" dirty="0">
                <a:solidFill>
                  <a:srgbClr val="000000"/>
                </a:solidFill>
                <a:latin typeface="Arial"/>
              </a:rPr>
              <a:t>; Philippe </a:t>
            </a:r>
            <a:r>
              <a:rPr lang="en-US" sz="800" b="0" strike="noStrike" spc="-1" dirty="0" err="1">
                <a:solidFill>
                  <a:srgbClr val="000000"/>
                </a:solidFill>
                <a:latin typeface="Arial"/>
              </a:rPr>
              <a:t>Follana</a:t>
            </a:r>
            <a:r>
              <a:rPr lang="en-US" sz="800" b="0" strike="noStrike" spc="-1" dirty="0">
                <a:solidFill>
                  <a:srgbClr val="000000"/>
                </a:solidFill>
                <a:latin typeface="Arial"/>
              </a:rPr>
              <a:t>; J. Alejandro Pérez-</a:t>
            </a:r>
            <a:r>
              <a:rPr lang="en-US" sz="800" b="0" strike="noStrike" spc="-1" dirty="0" err="1">
                <a:solidFill>
                  <a:srgbClr val="000000"/>
                </a:solidFill>
                <a:latin typeface="Arial"/>
              </a:rPr>
              <a:t>Fidalgo</a:t>
            </a:r>
            <a:r>
              <a:rPr lang="en-US" sz="800" b="0" strike="noStrike" spc="-1" dirty="0">
                <a:solidFill>
                  <a:srgbClr val="000000"/>
                </a:solidFill>
                <a:latin typeface="Arial"/>
              </a:rPr>
              <a:t>; Manuel Rodrigues; Ana </a:t>
            </a:r>
            <a:r>
              <a:rPr lang="en-US" sz="800" b="0" strike="noStrike" spc="-1" dirty="0" err="1">
                <a:solidFill>
                  <a:srgbClr val="000000"/>
                </a:solidFill>
                <a:latin typeface="Arial"/>
              </a:rPr>
              <a:t>Santaballa</a:t>
            </a:r>
            <a:r>
              <a:rPr lang="en-US" sz="800" b="0" strike="noStrike" spc="-1" dirty="0">
                <a:solidFill>
                  <a:srgbClr val="000000"/>
                </a:solidFill>
                <a:latin typeface="Arial"/>
              </a:rPr>
              <a:t>; Renaud Sabatier; Maria José Bermejo-Pérez; Jean-Pierre </a:t>
            </a:r>
            <a:r>
              <a:rPr lang="en-US" sz="800" b="0" strike="noStrike" spc="-1" dirty="0" err="1">
                <a:solidFill>
                  <a:srgbClr val="000000"/>
                </a:solidFill>
                <a:latin typeface="Arial"/>
              </a:rPr>
              <a:t>Lotz</a:t>
            </a:r>
            <a:r>
              <a:rPr lang="en-US" sz="800" b="0" strike="noStrike" spc="-1" dirty="0">
                <a:solidFill>
                  <a:srgbClr val="000000"/>
                </a:solidFill>
                <a:latin typeface="Arial"/>
              </a:rPr>
              <a:t>; Beatriz Pardo; Gloria </a:t>
            </a:r>
            <a:r>
              <a:rPr lang="en-US" sz="800" b="0" strike="noStrike" spc="-1" dirty="0" err="1">
                <a:solidFill>
                  <a:srgbClr val="000000"/>
                </a:solidFill>
                <a:latin typeface="Arial"/>
              </a:rPr>
              <a:t>Marquina</a:t>
            </a:r>
            <a:r>
              <a:rPr lang="en-US" sz="800" b="0" strike="noStrike" spc="-1" dirty="0">
                <a:solidFill>
                  <a:srgbClr val="000000"/>
                </a:solidFill>
                <a:latin typeface="Arial"/>
              </a:rPr>
              <a:t>; Luisa Sánchez-Lorenzo; María </a:t>
            </a:r>
            <a:r>
              <a:rPr lang="en-US" sz="800" b="0" strike="noStrike" spc="-1" dirty="0" err="1">
                <a:solidFill>
                  <a:srgbClr val="000000"/>
                </a:solidFill>
                <a:latin typeface="Arial"/>
              </a:rPr>
              <a:t>Quindós</a:t>
            </a:r>
            <a:r>
              <a:rPr lang="en-US" sz="800" b="0" strike="noStrike" spc="-1" dirty="0">
                <a:solidFill>
                  <a:srgbClr val="000000"/>
                </a:solidFill>
                <a:latin typeface="Arial"/>
              </a:rPr>
              <a:t>; </a:t>
            </a:r>
            <a:r>
              <a:rPr lang="en-US" sz="800" b="0" strike="noStrike" spc="-1" dirty="0" err="1">
                <a:solidFill>
                  <a:srgbClr val="000000"/>
                </a:solidFill>
                <a:latin typeface="Arial"/>
              </a:rPr>
              <a:t>Purificación</a:t>
            </a:r>
            <a:r>
              <a:rPr lang="en-US" sz="800" b="0" strike="noStrike" spc="-1" dirty="0">
                <a:solidFill>
                  <a:srgbClr val="000000"/>
                </a:solidFill>
                <a:latin typeface="Arial"/>
              </a:rPr>
              <a:t> </a:t>
            </a:r>
            <a:r>
              <a:rPr lang="en-US" sz="800" b="0" strike="noStrike" spc="-1" dirty="0" err="1">
                <a:solidFill>
                  <a:srgbClr val="000000"/>
                </a:solidFill>
                <a:latin typeface="Arial"/>
              </a:rPr>
              <a:t>Estévez</a:t>
            </a:r>
            <a:r>
              <a:rPr lang="en-US" sz="800" b="0" strike="noStrike" spc="-1" dirty="0">
                <a:solidFill>
                  <a:srgbClr val="000000"/>
                </a:solidFill>
                <a:latin typeface="Arial"/>
              </a:rPr>
              <a:t>-García; Eva Guerra </a:t>
            </a:r>
            <a:r>
              <a:rPr lang="en-US" sz="800" b="0" strike="noStrike" spc="-1" dirty="0" err="1">
                <a:solidFill>
                  <a:srgbClr val="000000"/>
                </a:solidFill>
                <a:latin typeface="Arial"/>
              </a:rPr>
              <a:t>Alía</a:t>
            </a:r>
            <a:r>
              <a:rPr lang="en-US" sz="800" b="0" strike="noStrike" spc="-1" dirty="0">
                <a:solidFill>
                  <a:srgbClr val="000000"/>
                </a:solidFill>
                <a:latin typeface="Arial"/>
              </a:rPr>
              <a:t>; Luis </a:t>
            </a:r>
            <a:r>
              <a:rPr lang="en-US" sz="800" b="0" strike="noStrike" spc="-1" dirty="0" err="1">
                <a:solidFill>
                  <a:srgbClr val="000000"/>
                </a:solidFill>
                <a:latin typeface="Arial"/>
              </a:rPr>
              <a:t>Manso</a:t>
            </a:r>
            <a:r>
              <a:rPr lang="en-US" sz="800" b="0" strike="noStrike" spc="-1" dirty="0">
                <a:solidFill>
                  <a:srgbClr val="000000"/>
                </a:solidFill>
                <a:latin typeface="Arial"/>
              </a:rPr>
              <a:t>; Victoria Casado; Stefan </a:t>
            </a:r>
            <a:r>
              <a:rPr lang="en-US" sz="800" b="0" strike="noStrike" spc="-1" dirty="0" err="1">
                <a:solidFill>
                  <a:srgbClr val="000000"/>
                </a:solidFill>
                <a:latin typeface="Arial"/>
              </a:rPr>
              <a:t>Kommoss</a:t>
            </a:r>
            <a:r>
              <a:rPr lang="en-US" sz="800" b="0" strike="noStrike" spc="-1" dirty="0">
                <a:solidFill>
                  <a:srgbClr val="000000"/>
                </a:solidFill>
                <a:latin typeface="Arial"/>
              </a:rPr>
              <a:t>; </a:t>
            </a:r>
            <a:r>
              <a:rPr lang="en-US" sz="800" b="0" strike="noStrike" spc="-1" dirty="0" err="1">
                <a:solidFill>
                  <a:srgbClr val="000000"/>
                </a:solidFill>
                <a:latin typeface="Arial"/>
              </a:rPr>
              <a:t>Germana</a:t>
            </a:r>
            <a:r>
              <a:rPr lang="en-US" sz="800" b="0" strike="noStrike" spc="-1" dirty="0">
                <a:solidFill>
                  <a:srgbClr val="000000"/>
                </a:solidFill>
                <a:latin typeface="Arial"/>
              </a:rPr>
              <a:t> </a:t>
            </a:r>
            <a:r>
              <a:rPr lang="en-US" sz="800" b="0" strike="noStrike" spc="-1" dirty="0" err="1">
                <a:solidFill>
                  <a:srgbClr val="000000"/>
                </a:solidFill>
                <a:latin typeface="Arial"/>
              </a:rPr>
              <a:t>Tognon</a:t>
            </a:r>
            <a:r>
              <a:rPr lang="en-US" sz="800" b="0" strike="noStrike" spc="-1" dirty="0">
                <a:solidFill>
                  <a:srgbClr val="000000"/>
                </a:solidFill>
                <a:latin typeface="Arial"/>
              </a:rPr>
              <a:t>; </a:t>
            </a:r>
            <a:r>
              <a:rPr lang="en-US" sz="800" b="0" strike="noStrike" spc="-1" dirty="0" err="1">
                <a:solidFill>
                  <a:srgbClr val="000000"/>
                </a:solidFill>
                <a:latin typeface="Arial"/>
              </a:rPr>
              <a:t>Stéphanie</a:t>
            </a:r>
            <a:r>
              <a:rPr lang="en-US" sz="800" b="0" strike="noStrike" spc="-1" dirty="0">
                <a:solidFill>
                  <a:srgbClr val="000000"/>
                </a:solidFill>
                <a:latin typeface="Arial"/>
              </a:rPr>
              <a:t> Henry; </a:t>
            </a:r>
            <a:r>
              <a:rPr lang="en-US" sz="800" b="0" strike="noStrike" spc="-1" dirty="0" err="1">
                <a:solidFill>
                  <a:srgbClr val="000000"/>
                </a:solidFill>
                <a:latin typeface="Arial"/>
              </a:rPr>
              <a:t>Ilan</a:t>
            </a:r>
            <a:r>
              <a:rPr lang="en-US" sz="800" b="0" strike="noStrike" spc="-1" dirty="0">
                <a:solidFill>
                  <a:srgbClr val="000000"/>
                </a:solidFill>
                <a:latin typeface="Arial"/>
              </a:rPr>
              <a:t> </a:t>
            </a:r>
            <a:r>
              <a:rPr lang="en-US" sz="800" b="0" strike="noStrike" spc="-1" dirty="0" err="1">
                <a:solidFill>
                  <a:srgbClr val="000000"/>
                </a:solidFill>
                <a:latin typeface="Arial"/>
              </a:rPr>
              <a:t>Bruchim</a:t>
            </a:r>
            <a:r>
              <a:rPr lang="en-US" sz="800" b="0" strike="noStrike" spc="-1" dirty="0">
                <a:solidFill>
                  <a:srgbClr val="000000"/>
                </a:solidFill>
                <a:latin typeface="Arial"/>
              </a:rPr>
              <a:t>; Ana </a:t>
            </a:r>
            <a:r>
              <a:rPr lang="en-US" sz="800" b="0" strike="noStrike" spc="-1" dirty="0" err="1">
                <a:solidFill>
                  <a:srgbClr val="000000"/>
                </a:solidFill>
                <a:latin typeface="Arial"/>
              </a:rPr>
              <a:t>Oaknin</a:t>
            </a:r>
            <a:r>
              <a:rPr lang="en-US" sz="800" b="0" strike="noStrike" spc="-1" dirty="0">
                <a:solidFill>
                  <a:srgbClr val="000000"/>
                </a:solidFill>
                <a:latin typeface="Arial"/>
              </a:rPr>
              <a:t>; Frédéric </a:t>
            </a:r>
            <a:r>
              <a:rPr lang="en-US" sz="800" b="0" strike="noStrike" spc="-1" dirty="0" err="1">
                <a:solidFill>
                  <a:srgbClr val="000000"/>
                </a:solidFill>
                <a:latin typeface="Arial"/>
              </a:rPr>
              <a:t>Selle</a:t>
            </a:r>
            <a:r>
              <a:rPr lang="en-US" sz="800" b="0" strike="noStrike" spc="-1" dirty="0">
                <a:solidFill>
                  <a:srgbClr val="000000"/>
                </a:solidFill>
                <a:latin typeface="Arial"/>
              </a:rPr>
              <a:t> JCO 2024 09-18</a:t>
            </a:r>
          </a:p>
          <a:p>
            <a:r>
              <a:rPr lang="en-US" sz="800" b="0" strike="noStrike" spc="-1" dirty="0">
                <a:solidFill>
                  <a:srgbClr val="000000"/>
                </a:solidFill>
                <a:latin typeface="Arial"/>
              </a:rPr>
              <a:t>DOI: 10.1200/JCO.24.00668</a:t>
            </a:r>
          </a:p>
          <a:p>
            <a:r>
              <a:rPr lang="en-US" sz="800" b="0" strike="noStrike" spc="-1" dirty="0">
                <a:solidFill>
                  <a:srgbClr val="000000"/>
                </a:solidFill>
                <a:latin typeface="Arial"/>
              </a:rPr>
              <a:t>Copyright © 2024 American Society of Clinical Oncology</a:t>
            </a:r>
          </a:p>
          <a:p>
            <a:endParaRPr lang="en-LB" dirty="0"/>
          </a:p>
        </p:txBody>
      </p:sp>
      <p:sp>
        <p:nvSpPr>
          <p:cNvPr id="3" name="Title 2">
            <a:extLst>
              <a:ext uri="{FF2B5EF4-FFF2-40B4-BE49-F238E27FC236}">
                <a16:creationId xmlns:a16="http://schemas.microsoft.com/office/drawing/2014/main" id="{763F6683-9F0A-3D4D-B816-C0BECDA8AFB6}"/>
              </a:ext>
            </a:extLst>
          </p:cNvPr>
          <p:cNvSpPr>
            <a:spLocks noGrp="1"/>
          </p:cNvSpPr>
          <p:nvPr>
            <p:ph type="title"/>
          </p:nvPr>
        </p:nvSpPr>
        <p:spPr/>
        <p:txBody>
          <a:bodyPr/>
          <a:lstStyle/>
          <a:p>
            <a:r>
              <a:rPr lang="en-LB" dirty="0"/>
              <a:t>Median Maintenance PFS</a:t>
            </a:r>
          </a:p>
        </p:txBody>
      </p:sp>
      <p:pic>
        <p:nvPicPr>
          <p:cNvPr id="5" name="Picture 4">
            <a:extLst>
              <a:ext uri="{FF2B5EF4-FFF2-40B4-BE49-F238E27FC236}">
                <a16:creationId xmlns:a16="http://schemas.microsoft.com/office/drawing/2014/main" id="{F9EC2BBE-3696-CE41-91A9-4E9FD6077914}"/>
              </a:ext>
            </a:extLst>
          </p:cNvPr>
          <p:cNvPicPr>
            <a:picLocks noChangeAspect="1"/>
          </p:cNvPicPr>
          <p:nvPr/>
        </p:nvPicPr>
        <p:blipFill>
          <a:blip r:embed="rId2"/>
          <a:stretch>
            <a:fillRect/>
          </a:stretch>
        </p:blipFill>
        <p:spPr>
          <a:xfrm>
            <a:off x="-6350" y="620353"/>
            <a:ext cx="12192000" cy="5356144"/>
          </a:xfrm>
          <a:prstGeom prst="rect">
            <a:avLst/>
          </a:prstGeom>
        </p:spPr>
      </p:pic>
      <p:sp>
        <p:nvSpPr>
          <p:cNvPr id="6" name="Oval 5">
            <a:extLst>
              <a:ext uri="{FF2B5EF4-FFF2-40B4-BE49-F238E27FC236}">
                <a16:creationId xmlns:a16="http://schemas.microsoft.com/office/drawing/2014/main" id="{291FF258-E4D2-5A4D-86E3-3205AA8BB7C8}"/>
              </a:ext>
            </a:extLst>
          </p:cNvPr>
          <p:cNvSpPr/>
          <p:nvPr/>
        </p:nvSpPr>
        <p:spPr>
          <a:xfrm>
            <a:off x="2770094" y="3590365"/>
            <a:ext cx="1479177" cy="5916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Tree>
    <p:extLst>
      <p:ext uri="{BB962C8B-B14F-4D97-AF65-F5344CB8AC3E}">
        <p14:creationId xmlns:p14="http://schemas.microsoft.com/office/powerpoint/2010/main" val="4280176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screen with text and orange circles&#10;&#10;Description automatically generated">
            <a:extLst>
              <a:ext uri="{FF2B5EF4-FFF2-40B4-BE49-F238E27FC236}">
                <a16:creationId xmlns:a16="http://schemas.microsoft.com/office/drawing/2014/main" id="{11E72F90-C170-E84F-B15C-72845CC53C20}"/>
              </a:ext>
            </a:extLst>
          </p:cNvPr>
          <p:cNvPicPr>
            <a:picLocks noChangeAspect="1"/>
          </p:cNvPicPr>
          <p:nvPr/>
        </p:nvPicPr>
        <p:blipFill>
          <a:blip r:embed="rId3"/>
          <a:stretch>
            <a:fillRect/>
          </a:stretch>
        </p:blipFill>
        <p:spPr>
          <a:xfrm>
            <a:off x="2133599" y="457200"/>
            <a:ext cx="7924801" cy="5943600"/>
          </a:xfrm>
          <a:prstGeom prst="rect">
            <a:avLst/>
          </a:prstGeom>
        </p:spPr>
      </p:pic>
    </p:spTree>
    <p:extLst>
      <p:ext uri="{BB962C8B-B14F-4D97-AF65-F5344CB8AC3E}">
        <p14:creationId xmlns:p14="http://schemas.microsoft.com/office/powerpoint/2010/main" val="1222664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35BDA3D-921C-A246-B47D-A2E3F2B3DA0C}"/>
              </a:ext>
            </a:extLst>
          </p:cNvPr>
          <p:cNvPicPr>
            <a:picLocks noChangeAspect="1"/>
          </p:cNvPicPr>
          <p:nvPr/>
        </p:nvPicPr>
        <p:blipFill>
          <a:blip r:embed="rId3"/>
          <a:stretch>
            <a:fillRect/>
          </a:stretch>
        </p:blipFill>
        <p:spPr>
          <a:xfrm>
            <a:off x="2005688" y="359983"/>
            <a:ext cx="8180623" cy="6138033"/>
          </a:xfrm>
          <a:prstGeom prst="rect">
            <a:avLst/>
          </a:prstGeom>
        </p:spPr>
      </p:pic>
      <p:sp>
        <p:nvSpPr>
          <p:cNvPr id="8" name="Oval 7">
            <a:extLst>
              <a:ext uri="{FF2B5EF4-FFF2-40B4-BE49-F238E27FC236}">
                <a16:creationId xmlns:a16="http://schemas.microsoft.com/office/drawing/2014/main" id="{BDABB159-FFAB-394A-82F7-07E452ADD450}"/>
              </a:ext>
            </a:extLst>
          </p:cNvPr>
          <p:cNvSpPr/>
          <p:nvPr/>
        </p:nvSpPr>
        <p:spPr>
          <a:xfrm>
            <a:off x="5338482" y="2888353"/>
            <a:ext cx="1169894" cy="376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9" name="Oval 8">
            <a:extLst>
              <a:ext uri="{FF2B5EF4-FFF2-40B4-BE49-F238E27FC236}">
                <a16:creationId xmlns:a16="http://schemas.microsoft.com/office/drawing/2014/main" id="{75D9F953-F9F4-654E-9C7F-17E97986AAE7}"/>
              </a:ext>
            </a:extLst>
          </p:cNvPr>
          <p:cNvSpPr/>
          <p:nvPr/>
        </p:nvSpPr>
        <p:spPr>
          <a:xfrm>
            <a:off x="5356412" y="3686209"/>
            <a:ext cx="1169894" cy="376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0" name="Oval 9">
            <a:extLst>
              <a:ext uri="{FF2B5EF4-FFF2-40B4-BE49-F238E27FC236}">
                <a16:creationId xmlns:a16="http://schemas.microsoft.com/office/drawing/2014/main" id="{3727A057-5F6D-B84F-B05B-52B8DD1C1E03}"/>
              </a:ext>
            </a:extLst>
          </p:cNvPr>
          <p:cNvSpPr/>
          <p:nvPr/>
        </p:nvSpPr>
        <p:spPr>
          <a:xfrm>
            <a:off x="5374342" y="4551300"/>
            <a:ext cx="1169894" cy="376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2" name="Rectangle 1">
            <a:extLst>
              <a:ext uri="{FF2B5EF4-FFF2-40B4-BE49-F238E27FC236}">
                <a16:creationId xmlns:a16="http://schemas.microsoft.com/office/drawing/2014/main" id="{8A160D2C-3D3E-7444-ACCC-6466A1A4A251}"/>
              </a:ext>
            </a:extLst>
          </p:cNvPr>
          <p:cNvSpPr/>
          <p:nvPr/>
        </p:nvSpPr>
        <p:spPr>
          <a:xfrm>
            <a:off x="3666565" y="5269706"/>
            <a:ext cx="4585447" cy="79337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5.3 months PFS in ANITA</a:t>
            </a:r>
          </a:p>
        </p:txBody>
      </p:sp>
    </p:spTree>
    <p:extLst>
      <p:ext uri="{BB962C8B-B14F-4D97-AF65-F5344CB8AC3E}">
        <p14:creationId xmlns:p14="http://schemas.microsoft.com/office/powerpoint/2010/main" val="26515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9" grpId="1" animBg="1"/>
      <p:bldP spid="10" grpId="1"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35BDA3D-921C-A246-B47D-A2E3F2B3DA0C}"/>
              </a:ext>
            </a:extLst>
          </p:cNvPr>
          <p:cNvPicPr>
            <a:picLocks noChangeAspect="1"/>
          </p:cNvPicPr>
          <p:nvPr/>
        </p:nvPicPr>
        <p:blipFill>
          <a:blip r:embed="rId3"/>
          <a:stretch>
            <a:fillRect/>
          </a:stretch>
        </p:blipFill>
        <p:spPr>
          <a:xfrm>
            <a:off x="2005688" y="359983"/>
            <a:ext cx="8180623" cy="6138033"/>
          </a:xfrm>
          <a:prstGeom prst="rect">
            <a:avLst/>
          </a:prstGeom>
        </p:spPr>
      </p:pic>
      <p:sp>
        <p:nvSpPr>
          <p:cNvPr id="8" name="Oval 7">
            <a:extLst>
              <a:ext uri="{FF2B5EF4-FFF2-40B4-BE49-F238E27FC236}">
                <a16:creationId xmlns:a16="http://schemas.microsoft.com/office/drawing/2014/main" id="{BDABB159-FFAB-394A-82F7-07E452ADD450}"/>
              </a:ext>
            </a:extLst>
          </p:cNvPr>
          <p:cNvSpPr/>
          <p:nvPr/>
        </p:nvSpPr>
        <p:spPr>
          <a:xfrm>
            <a:off x="5338482" y="2888353"/>
            <a:ext cx="1169894" cy="376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9" name="Oval 8">
            <a:extLst>
              <a:ext uri="{FF2B5EF4-FFF2-40B4-BE49-F238E27FC236}">
                <a16:creationId xmlns:a16="http://schemas.microsoft.com/office/drawing/2014/main" id="{75D9F953-F9F4-654E-9C7F-17E97986AAE7}"/>
              </a:ext>
            </a:extLst>
          </p:cNvPr>
          <p:cNvSpPr/>
          <p:nvPr/>
        </p:nvSpPr>
        <p:spPr>
          <a:xfrm>
            <a:off x="5356412" y="3686209"/>
            <a:ext cx="1169894" cy="376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0" name="Oval 9">
            <a:extLst>
              <a:ext uri="{FF2B5EF4-FFF2-40B4-BE49-F238E27FC236}">
                <a16:creationId xmlns:a16="http://schemas.microsoft.com/office/drawing/2014/main" id="{3727A057-5F6D-B84F-B05B-52B8DD1C1E03}"/>
              </a:ext>
            </a:extLst>
          </p:cNvPr>
          <p:cNvSpPr/>
          <p:nvPr/>
        </p:nvSpPr>
        <p:spPr>
          <a:xfrm>
            <a:off x="5374342" y="4551300"/>
            <a:ext cx="1169894" cy="376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2" name="Rectangle 1">
            <a:extLst>
              <a:ext uri="{FF2B5EF4-FFF2-40B4-BE49-F238E27FC236}">
                <a16:creationId xmlns:a16="http://schemas.microsoft.com/office/drawing/2014/main" id="{8A160D2C-3D3E-7444-ACCC-6466A1A4A251}"/>
              </a:ext>
            </a:extLst>
          </p:cNvPr>
          <p:cNvSpPr/>
          <p:nvPr/>
        </p:nvSpPr>
        <p:spPr>
          <a:xfrm>
            <a:off x="3666565" y="5269706"/>
            <a:ext cx="4585447" cy="79337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5.3 months PFS in ANITA</a:t>
            </a:r>
          </a:p>
        </p:txBody>
      </p:sp>
      <p:grpSp>
        <p:nvGrpSpPr>
          <p:cNvPr id="6" name="Group 5">
            <a:extLst>
              <a:ext uri="{FF2B5EF4-FFF2-40B4-BE49-F238E27FC236}">
                <a16:creationId xmlns:a16="http://schemas.microsoft.com/office/drawing/2014/main" id="{CE535C97-CC5B-0F40-A366-F1C1043C7410}"/>
              </a:ext>
            </a:extLst>
          </p:cNvPr>
          <p:cNvGrpSpPr/>
          <p:nvPr/>
        </p:nvGrpSpPr>
        <p:grpSpPr>
          <a:xfrm>
            <a:off x="-2311" y="0"/>
            <a:ext cx="12193545" cy="6858000"/>
            <a:chOff x="-2311" y="0"/>
            <a:chExt cx="12193545" cy="6858000"/>
          </a:xfrm>
        </p:grpSpPr>
        <p:sp>
          <p:nvSpPr>
            <p:cNvPr id="4" name="Rectangle 3">
              <a:extLst>
                <a:ext uri="{FF2B5EF4-FFF2-40B4-BE49-F238E27FC236}">
                  <a16:creationId xmlns:a16="http://schemas.microsoft.com/office/drawing/2014/main" id="{DCBCEA2C-2BBA-5F4A-8AAF-1635DB5BCBAC}"/>
                </a:ext>
              </a:extLst>
            </p:cNvPr>
            <p:cNvSpPr/>
            <p:nvPr/>
          </p:nvSpPr>
          <p:spPr>
            <a:xfrm>
              <a:off x="-2311" y="0"/>
              <a:ext cx="12193545" cy="6858000"/>
            </a:xfrm>
            <a:prstGeom prst="rect">
              <a:avLst/>
            </a:prstGeom>
            <a:solidFill>
              <a:schemeClr val="tx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sz="2400" dirty="0"/>
            </a:p>
          </p:txBody>
        </p:sp>
        <p:sp>
          <p:nvSpPr>
            <p:cNvPr id="5" name="Rectangle 4">
              <a:extLst>
                <a:ext uri="{FF2B5EF4-FFF2-40B4-BE49-F238E27FC236}">
                  <a16:creationId xmlns:a16="http://schemas.microsoft.com/office/drawing/2014/main" id="{7E30EEDF-8901-E042-95B9-F21110E294A5}"/>
                </a:ext>
              </a:extLst>
            </p:cNvPr>
            <p:cNvSpPr/>
            <p:nvPr/>
          </p:nvSpPr>
          <p:spPr>
            <a:xfrm>
              <a:off x="3577917" y="2914015"/>
              <a:ext cx="4778188" cy="8606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sz="2800" dirty="0"/>
                <a:t>WHY THE DISCREPENCY ?</a:t>
              </a:r>
            </a:p>
          </p:txBody>
        </p:sp>
      </p:grpSp>
    </p:spTree>
    <p:extLst>
      <p:ext uri="{BB962C8B-B14F-4D97-AF65-F5344CB8AC3E}">
        <p14:creationId xmlns:p14="http://schemas.microsoft.com/office/powerpoint/2010/main" val="326139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35BDA3D-921C-A246-B47D-A2E3F2B3DA0C}"/>
              </a:ext>
            </a:extLst>
          </p:cNvPr>
          <p:cNvPicPr>
            <a:picLocks noChangeAspect="1"/>
          </p:cNvPicPr>
          <p:nvPr/>
        </p:nvPicPr>
        <p:blipFill>
          <a:blip r:embed="rId3"/>
          <a:stretch>
            <a:fillRect/>
          </a:stretch>
        </p:blipFill>
        <p:spPr>
          <a:xfrm>
            <a:off x="2005688" y="359983"/>
            <a:ext cx="8180623" cy="6138033"/>
          </a:xfrm>
          <a:prstGeom prst="rect">
            <a:avLst/>
          </a:prstGeom>
        </p:spPr>
      </p:pic>
      <p:sp>
        <p:nvSpPr>
          <p:cNvPr id="8" name="Oval 7">
            <a:extLst>
              <a:ext uri="{FF2B5EF4-FFF2-40B4-BE49-F238E27FC236}">
                <a16:creationId xmlns:a16="http://schemas.microsoft.com/office/drawing/2014/main" id="{BDABB159-FFAB-394A-82F7-07E452ADD450}"/>
              </a:ext>
            </a:extLst>
          </p:cNvPr>
          <p:cNvSpPr/>
          <p:nvPr/>
        </p:nvSpPr>
        <p:spPr>
          <a:xfrm>
            <a:off x="5338482" y="2888353"/>
            <a:ext cx="1169894" cy="376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9" name="Oval 8">
            <a:extLst>
              <a:ext uri="{FF2B5EF4-FFF2-40B4-BE49-F238E27FC236}">
                <a16:creationId xmlns:a16="http://schemas.microsoft.com/office/drawing/2014/main" id="{75D9F953-F9F4-654E-9C7F-17E97986AAE7}"/>
              </a:ext>
            </a:extLst>
          </p:cNvPr>
          <p:cNvSpPr/>
          <p:nvPr/>
        </p:nvSpPr>
        <p:spPr>
          <a:xfrm>
            <a:off x="5356412" y="3686209"/>
            <a:ext cx="1169894" cy="376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0" name="Oval 9">
            <a:extLst>
              <a:ext uri="{FF2B5EF4-FFF2-40B4-BE49-F238E27FC236}">
                <a16:creationId xmlns:a16="http://schemas.microsoft.com/office/drawing/2014/main" id="{3727A057-5F6D-B84F-B05B-52B8DD1C1E03}"/>
              </a:ext>
            </a:extLst>
          </p:cNvPr>
          <p:cNvSpPr/>
          <p:nvPr/>
        </p:nvSpPr>
        <p:spPr>
          <a:xfrm>
            <a:off x="5374342" y="4551300"/>
            <a:ext cx="1169894" cy="376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2" name="Rectangle 1">
            <a:extLst>
              <a:ext uri="{FF2B5EF4-FFF2-40B4-BE49-F238E27FC236}">
                <a16:creationId xmlns:a16="http://schemas.microsoft.com/office/drawing/2014/main" id="{8A160D2C-3D3E-7444-ACCC-6466A1A4A251}"/>
              </a:ext>
            </a:extLst>
          </p:cNvPr>
          <p:cNvSpPr/>
          <p:nvPr/>
        </p:nvSpPr>
        <p:spPr>
          <a:xfrm>
            <a:off x="3666565" y="5269706"/>
            <a:ext cx="4585447" cy="79337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5.3 months PFS in ANITA</a:t>
            </a:r>
          </a:p>
        </p:txBody>
      </p:sp>
      <p:sp>
        <p:nvSpPr>
          <p:cNvPr id="4" name="Rectangle 3">
            <a:extLst>
              <a:ext uri="{FF2B5EF4-FFF2-40B4-BE49-F238E27FC236}">
                <a16:creationId xmlns:a16="http://schemas.microsoft.com/office/drawing/2014/main" id="{DCBCEA2C-2BBA-5F4A-8AAF-1635DB5BCBAC}"/>
              </a:ext>
            </a:extLst>
          </p:cNvPr>
          <p:cNvSpPr/>
          <p:nvPr/>
        </p:nvSpPr>
        <p:spPr>
          <a:xfrm>
            <a:off x="-2311" y="0"/>
            <a:ext cx="12193545" cy="6858000"/>
          </a:xfrm>
          <a:prstGeom prst="rect">
            <a:avLst/>
          </a:prstGeom>
          <a:solidFill>
            <a:schemeClr val="tx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sz="2400" dirty="0"/>
          </a:p>
        </p:txBody>
      </p:sp>
      <p:sp>
        <p:nvSpPr>
          <p:cNvPr id="5" name="Rectangle 4">
            <a:extLst>
              <a:ext uri="{FF2B5EF4-FFF2-40B4-BE49-F238E27FC236}">
                <a16:creationId xmlns:a16="http://schemas.microsoft.com/office/drawing/2014/main" id="{7E30EEDF-8901-E042-95B9-F21110E294A5}"/>
              </a:ext>
            </a:extLst>
          </p:cNvPr>
          <p:cNvSpPr/>
          <p:nvPr/>
        </p:nvSpPr>
        <p:spPr>
          <a:xfrm>
            <a:off x="3577917" y="2914015"/>
            <a:ext cx="4778188" cy="8606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sz="2800" dirty="0"/>
              <a:t>WHY THE DISCREPENCY ?</a:t>
            </a:r>
          </a:p>
        </p:txBody>
      </p:sp>
      <p:graphicFrame>
        <p:nvGraphicFramePr>
          <p:cNvPr id="3" name="Diagram 2">
            <a:extLst>
              <a:ext uri="{FF2B5EF4-FFF2-40B4-BE49-F238E27FC236}">
                <a16:creationId xmlns:a16="http://schemas.microsoft.com/office/drawing/2014/main" id="{E84F28B2-F380-D949-80AC-3B00484D0984}"/>
              </a:ext>
            </a:extLst>
          </p:cNvPr>
          <p:cNvGraphicFramePr/>
          <p:nvPr>
            <p:extLst>
              <p:ext uri="{D42A27DB-BD31-4B8C-83A1-F6EECF244321}">
                <p14:modId xmlns:p14="http://schemas.microsoft.com/office/powerpoint/2010/main" val="3791403814"/>
              </p:ext>
            </p:extLst>
          </p:nvPr>
        </p:nvGraphicFramePr>
        <p:xfrm>
          <a:off x="1877359" y="116513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978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1.48148E-6 L 0.00026 -0.37176 " pathEditMode="relative" rAng="0" ptsTypes="AA">
                                      <p:cBhvr>
                                        <p:cTn id="6" dur="750" fill="hold"/>
                                        <p:tgtEl>
                                          <p:spTgt spid="5"/>
                                        </p:tgtEl>
                                        <p:attrNameLst>
                                          <p:attrName>ppt_x</p:attrName>
                                          <p:attrName>ppt_y</p:attrName>
                                        </p:attrNameLst>
                                      </p:cBhvr>
                                      <p:rCtr x="13" y="-18588"/>
                                    </p:animMotion>
                                  </p:childTnLst>
                                </p:cTn>
                              </p:par>
                              <p:par>
                                <p:cTn id="7" presetID="9"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3"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D84F47-592E-4D49-B47B-6F0E53670343}"/>
              </a:ext>
            </a:extLst>
          </p:cNvPr>
          <p:cNvSpPr>
            <a:spLocks noGrp="1"/>
          </p:cNvSpPr>
          <p:nvPr>
            <p:ph type="title"/>
          </p:nvPr>
        </p:nvSpPr>
        <p:spPr/>
        <p:txBody>
          <a:bodyPr/>
          <a:lstStyle/>
          <a:p>
            <a:r>
              <a:rPr lang="en-LB" dirty="0"/>
              <a:t>DUO-O TRIAL ESMO 2024</a:t>
            </a:r>
          </a:p>
        </p:txBody>
      </p:sp>
      <p:sp>
        <p:nvSpPr>
          <p:cNvPr id="4" name="Rectangle 3">
            <a:extLst>
              <a:ext uri="{FF2B5EF4-FFF2-40B4-BE49-F238E27FC236}">
                <a16:creationId xmlns:a16="http://schemas.microsoft.com/office/drawing/2014/main" id="{9AC7B20B-0947-6B41-B6C9-4DE086461DA3}"/>
              </a:ext>
            </a:extLst>
          </p:cNvPr>
          <p:cNvSpPr/>
          <p:nvPr/>
        </p:nvSpPr>
        <p:spPr>
          <a:xfrm>
            <a:off x="1315570" y="2837331"/>
            <a:ext cx="9560859" cy="1748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DUO-O trial - Frontline CT + Bev ± </a:t>
            </a:r>
            <a:r>
              <a:rPr lang="en-US" dirty="0" err="1"/>
              <a:t>Durva</a:t>
            </a:r>
            <a:r>
              <a:rPr lang="en-US" dirty="0"/>
              <a:t> </a:t>
            </a:r>
            <a:r>
              <a:rPr lang="en-US" dirty="0">
                <a:sym typeface="Wingdings" pitchFamily="2" charset="2"/>
              </a:rPr>
              <a:t></a:t>
            </a:r>
            <a:r>
              <a:rPr lang="en-US" dirty="0"/>
              <a:t> Maintenance Bev ± </a:t>
            </a:r>
            <a:r>
              <a:rPr lang="en-US" dirty="0" err="1"/>
              <a:t>Durva</a:t>
            </a:r>
            <a:r>
              <a:rPr lang="en-US" dirty="0"/>
              <a:t> ± Ola in OC With </a:t>
            </a:r>
            <a:r>
              <a:rPr lang="en-US" b="1" dirty="0"/>
              <a:t>NO</a:t>
            </a:r>
            <a:r>
              <a:rPr lang="en-US" dirty="0"/>
              <a:t>-</a:t>
            </a:r>
            <a:r>
              <a:rPr lang="en-US" dirty="0" err="1"/>
              <a:t>BRCAm</a:t>
            </a:r>
            <a:endParaRPr lang="en-US" dirty="0"/>
          </a:p>
          <a:p>
            <a:pPr algn="ctr"/>
            <a:endParaRPr lang="en-US" dirty="0"/>
          </a:p>
          <a:p>
            <a:pPr algn="ctr"/>
            <a:r>
              <a:rPr lang="en-US" dirty="0"/>
              <a:t>POSITIVE TRIAL</a:t>
            </a:r>
          </a:p>
        </p:txBody>
      </p:sp>
    </p:spTree>
    <p:extLst>
      <p:ext uri="{BB962C8B-B14F-4D97-AF65-F5344CB8AC3E}">
        <p14:creationId xmlns:p14="http://schemas.microsoft.com/office/powerpoint/2010/main" val="2564989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DF588F-46A4-41AB-BCDE-3F24DEB7210A}"/>
              </a:ext>
            </a:extLst>
          </p:cNvPr>
          <p:cNvSpPr>
            <a:spLocks noGrp="1"/>
          </p:cNvSpPr>
          <p:nvPr>
            <p:ph type="title"/>
          </p:nvPr>
        </p:nvSpPr>
        <p:spPr/>
        <p:txBody>
          <a:bodyPr>
            <a:noAutofit/>
          </a:bodyPr>
          <a:lstStyle/>
          <a:p>
            <a:r>
              <a:rPr lang="en-US" sz="2300" dirty="0"/>
              <a:t>Advanced Ovarian Cancer Is Associated With Poor Survival Outcomes </a:t>
            </a:r>
          </a:p>
        </p:txBody>
      </p:sp>
      <p:sp>
        <p:nvSpPr>
          <p:cNvPr id="5" name="Slide Number Placeholder 4">
            <a:extLst>
              <a:ext uri="{FF2B5EF4-FFF2-40B4-BE49-F238E27FC236}">
                <a16:creationId xmlns:a16="http://schemas.microsoft.com/office/drawing/2014/main" id="{730B1530-820F-4C37-9587-2B3984D092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35B64-C4CC-4BCA-B5DA-C997F2C2E20E}" type="slidenum">
              <a:rPr kumimoji="0" lang="en-US" sz="1400" b="0" i="0" u="none" strike="noStrike" kern="1200" cap="none" spc="0" normalizeH="0" baseline="0" noProof="0" smtClean="0">
                <a:ln>
                  <a:noFill/>
                </a:ln>
                <a:solidFill>
                  <a:srgbClr val="FFFFFF"/>
                </a:solidFill>
                <a:effectLst/>
                <a:uLnTx/>
                <a:uFillTx/>
                <a:latin typeface="Arial Narrow"/>
                <a:ea typeface="+mn-ea"/>
                <a:cs typeface="Arial Narrow"/>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srgbClr val="FFFFFF"/>
              </a:solidFill>
              <a:effectLst/>
              <a:uLnTx/>
              <a:uFillTx/>
              <a:latin typeface="Arial Narrow"/>
              <a:ea typeface="+mn-ea"/>
              <a:cs typeface="Arial Narrow"/>
            </a:endParaRPr>
          </a:p>
        </p:txBody>
      </p:sp>
      <p:sp>
        <p:nvSpPr>
          <p:cNvPr id="4" name="Text Placeholder 3">
            <a:extLst>
              <a:ext uri="{FF2B5EF4-FFF2-40B4-BE49-F238E27FC236}">
                <a16:creationId xmlns:a16="http://schemas.microsoft.com/office/drawing/2014/main" id="{153AE0B9-7C6C-48D2-AF04-903AF63AA325}"/>
              </a:ext>
            </a:extLst>
          </p:cNvPr>
          <p:cNvSpPr>
            <a:spLocks noGrp="1"/>
          </p:cNvSpPr>
          <p:nvPr>
            <p:ph type="body" sz="quarter" idx="4294967295"/>
          </p:nvPr>
        </p:nvSpPr>
        <p:spPr>
          <a:xfrm>
            <a:off x="223493" y="5976569"/>
            <a:ext cx="10541000" cy="712788"/>
          </a:xfrm>
        </p:spPr>
        <p:txBody>
          <a:bodyPr/>
          <a:lstStyle/>
          <a:p>
            <a:pPr marL="0" indent="0">
              <a:buNone/>
            </a:pPr>
            <a:r>
              <a:rPr lang="en-US" sz="800" dirty="0">
                <a:solidFill>
                  <a:prstClr val="black"/>
                </a:solidFill>
                <a:latin typeface="Arial Narrow" panose="020B0606020202030204" pitchFamily="34" charset="0"/>
                <a:cs typeface="Arial" panose="020B0604020202020204" pitchFamily="34" charset="0"/>
              </a:rPr>
              <a:t>Surveillance, Epidemiology, and End Results Program. https://seer.cancer.gov/statfacts/html/</a:t>
            </a:r>
            <a:r>
              <a:rPr lang="en-US" sz="800" dirty="0" err="1">
                <a:solidFill>
                  <a:prstClr val="black"/>
                </a:solidFill>
                <a:latin typeface="Arial Narrow" panose="020B0606020202030204" pitchFamily="34" charset="0"/>
                <a:cs typeface="Arial" panose="020B0604020202020204" pitchFamily="34" charset="0"/>
              </a:rPr>
              <a:t>ovary.html</a:t>
            </a:r>
            <a:r>
              <a:rPr lang="en-US" sz="800" dirty="0">
                <a:solidFill>
                  <a:prstClr val="black"/>
                </a:solidFill>
                <a:latin typeface="Arial Narrow" panose="020B0606020202030204" pitchFamily="34" charset="0"/>
                <a:cs typeface="Arial" panose="020B0604020202020204" pitchFamily="34" charset="0"/>
              </a:rPr>
              <a:t>.</a:t>
            </a:r>
            <a:r>
              <a:rPr lang="en-US" sz="800" dirty="0">
                <a:solidFill>
                  <a:srgbClr val="000000"/>
                </a:solidFill>
                <a:latin typeface="Arial Narrow" panose="020B0606020202030204" pitchFamily="34" charset="0"/>
                <a:cs typeface="Arial" panose="020B0604020202020204" pitchFamily="34" charset="0"/>
              </a:rPr>
              <a:t> 2022</a:t>
            </a:r>
            <a:r>
              <a:rPr lang="en-US" sz="800" dirty="0">
                <a:solidFill>
                  <a:prstClr val="black"/>
                </a:solidFill>
                <a:latin typeface="Arial Narrow" panose="020B0606020202030204" pitchFamily="34" charset="0"/>
                <a:cs typeface="Arial" panose="020B0604020202020204" pitchFamily="34" charset="0"/>
              </a:rPr>
              <a:t>.</a:t>
            </a:r>
          </a:p>
        </p:txBody>
      </p:sp>
      <p:sp>
        <p:nvSpPr>
          <p:cNvPr id="48" name="TextBox 47">
            <a:extLst>
              <a:ext uri="{FF2B5EF4-FFF2-40B4-BE49-F238E27FC236}">
                <a16:creationId xmlns:a16="http://schemas.microsoft.com/office/drawing/2014/main" id="{E30F1CDE-39AF-4AFA-9007-FCFA620A4DC1}"/>
              </a:ext>
            </a:extLst>
          </p:cNvPr>
          <p:cNvSpPr txBox="1"/>
          <p:nvPr/>
        </p:nvSpPr>
        <p:spPr>
          <a:xfrm>
            <a:off x="515627" y="1346065"/>
            <a:ext cx="39905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Stage at Diagnosis, %</a:t>
            </a:r>
          </a:p>
        </p:txBody>
      </p:sp>
      <p:sp>
        <p:nvSpPr>
          <p:cNvPr id="49" name="TextBox 48">
            <a:extLst>
              <a:ext uri="{FF2B5EF4-FFF2-40B4-BE49-F238E27FC236}">
                <a16:creationId xmlns:a16="http://schemas.microsoft.com/office/drawing/2014/main" id="{5C2C8173-BA2A-4143-8709-D3BEB5ACAA86}"/>
              </a:ext>
            </a:extLst>
          </p:cNvPr>
          <p:cNvSpPr txBox="1"/>
          <p:nvPr/>
        </p:nvSpPr>
        <p:spPr>
          <a:xfrm>
            <a:off x="2510917" y="2805567"/>
            <a:ext cx="1473200" cy="6731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Arial" charset="0"/>
                <a:cs typeface="Arial" charset="0"/>
              </a:rPr>
              <a:t>Localized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Arial" charset="0"/>
                <a:cs typeface="Arial" charset="0"/>
              </a:rPr>
              <a:t>19%</a:t>
            </a:r>
          </a:p>
        </p:txBody>
      </p:sp>
      <p:sp>
        <p:nvSpPr>
          <p:cNvPr id="50" name="TextBox 49">
            <a:extLst>
              <a:ext uri="{FF2B5EF4-FFF2-40B4-BE49-F238E27FC236}">
                <a16:creationId xmlns:a16="http://schemas.microsoft.com/office/drawing/2014/main" id="{284762D0-F3FC-4DDD-A0B8-B9F50D72E85A}"/>
              </a:ext>
            </a:extLst>
          </p:cNvPr>
          <p:cNvSpPr txBox="1"/>
          <p:nvPr/>
        </p:nvSpPr>
        <p:spPr>
          <a:xfrm>
            <a:off x="2743654" y="3715883"/>
            <a:ext cx="1914187" cy="3175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Arial" charset="0"/>
                <a:cs typeface="Arial" charset="0"/>
              </a:rPr>
              <a:t>Regional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Arial" charset="0"/>
                <a:cs typeface="Arial" charset="0"/>
              </a:rPr>
              <a:t>20%</a:t>
            </a:r>
          </a:p>
        </p:txBody>
      </p:sp>
      <p:sp>
        <p:nvSpPr>
          <p:cNvPr id="51" name="TextBox 50">
            <a:extLst>
              <a:ext uri="{FF2B5EF4-FFF2-40B4-BE49-F238E27FC236}">
                <a16:creationId xmlns:a16="http://schemas.microsoft.com/office/drawing/2014/main" id="{FF766701-1B33-4A73-9A55-C49989785132}"/>
              </a:ext>
            </a:extLst>
          </p:cNvPr>
          <p:cNvSpPr txBox="1"/>
          <p:nvPr/>
        </p:nvSpPr>
        <p:spPr>
          <a:xfrm>
            <a:off x="1069368" y="4033383"/>
            <a:ext cx="1727200" cy="3175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Arial" charset="0"/>
                <a:cs typeface="Arial" charset="0"/>
              </a:rPr>
              <a:t>Distant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Arial" charset="0"/>
                <a:cs typeface="Arial" charset="0"/>
              </a:rPr>
              <a:t>55%</a:t>
            </a:r>
          </a:p>
        </p:txBody>
      </p:sp>
      <p:sp>
        <p:nvSpPr>
          <p:cNvPr id="19" name="Diamond 18">
            <a:extLst>
              <a:ext uri="{FF2B5EF4-FFF2-40B4-BE49-F238E27FC236}">
                <a16:creationId xmlns:a16="http://schemas.microsoft.com/office/drawing/2014/main" id="{915B1DEF-3935-4666-B8F8-ADA3AF22309E}"/>
              </a:ext>
            </a:extLst>
          </p:cNvPr>
          <p:cNvSpPr/>
          <p:nvPr/>
        </p:nvSpPr>
        <p:spPr>
          <a:xfrm>
            <a:off x="107805" y="79236"/>
            <a:ext cx="228600" cy="228600"/>
          </a:xfrm>
          <a:prstGeom prst="diamond">
            <a:avLst/>
          </a:prstGeom>
          <a:gradFill rotWithShape="1">
            <a:gsLst>
              <a:gs pos="0">
                <a:srgbClr val="860052">
                  <a:tint val="100000"/>
                  <a:shade val="100000"/>
                  <a:satMod val="130000"/>
                </a:srgbClr>
              </a:gs>
              <a:gs pos="100000">
                <a:srgbClr val="860052">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00045E9-26ED-2F41-8868-25F28B0459FD}"/>
              </a:ext>
            </a:extLst>
          </p:cNvPr>
          <p:cNvPicPr>
            <a:picLocks noChangeAspect="1"/>
          </p:cNvPicPr>
          <p:nvPr/>
        </p:nvPicPr>
        <p:blipFill>
          <a:blip r:embed="rId3"/>
          <a:stretch>
            <a:fillRect/>
          </a:stretch>
        </p:blipFill>
        <p:spPr>
          <a:xfrm>
            <a:off x="108346" y="1908394"/>
            <a:ext cx="5752139" cy="3222890"/>
          </a:xfrm>
          <a:prstGeom prst="rect">
            <a:avLst/>
          </a:prstGeom>
        </p:spPr>
      </p:pic>
      <p:pic>
        <p:nvPicPr>
          <p:cNvPr id="6" name="Picture 5">
            <a:extLst>
              <a:ext uri="{FF2B5EF4-FFF2-40B4-BE49-F238E27FC236}">
                <a16:creationId xmlns:a16="http://schemas.microsoft.com/office/drawing/2014/main" id="{BF604918-E6A7-D04D-A75F-5400FD0AA938}"/>
              </a:ext>
            </a:extLst>
          </p:cNvPr>
          <p:cNvPicPr>
            <a:picLocks noChangeAspect="1"/>
          </p:cNvPicPr>
          <p:nvPr/>
        </p:nvPicPr>
        <p:blipFill>
          <a:blip r:embed="rId4"/>
          <a:stretch>
            <a:fillRect/>
          </a:stretch>
        </p:blipFill>
        <p:spPr>
          <a:xfrm>
            <a:off x="5173363" y="1613226"/>
            <a:ext cx="6644859" cy="4205313"/>
          </a:xfrm>
          <a:prstGeom prst="rect">
            <a:avLst/>
          </a:prstGeom>
        </p:spPr>
      </p:pic>
    </p:spTree>
    <p:extLst>
      <p:ext uri="{BB962C8B-B14F-4D97-AF65-F5344CB8AC3E}">
        <p14:creationId xmlns:p14="http://schemas.microsoft.com/office/powerpoint/2010/main" val="340908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6EC88E-E63B-F64E-8EE1-DB277DE6156B}"/>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C3250D6F-32FD-1A4C-8588-10BF0CFA2859}"/>
              </a:ext>
            </a:extLst>
          </p:cNvPr>
          <p:cNvSpPr>
            <a:spLocks noGrp="1"/>
          </p:cNvSpPr>
          <p:nvPr>
            <p:ph type="title"/>
          </p:nvPr>
        </p:nvSpPr>
        <p:spPr/>
        <p:txBody>
          <a:bodyPr/>
          <a:lstStyle/>
          <a:p>
            <a:r>
              <a:rPr lang="en-LB" dirty="0"/>
              <a:t>DUO-O TRIAL ESMO 2024</a:t>
            </a:r>
          </a:p>
        </p:txBody>
      </p:sp>
      <p:sp>
        <p:nvSpPr>
          <p:cNvPr id="4" name="TextBox 3">
            <a:extLst>
              <a:ext uri="{FF2B5EF4-FFF2-40B4-BE49-F238E27FC236}">
                <a16:creationId xmlns:a16="http://schemas.microsoft.com/office/drawing/2014/main" id="{558BDBAF-BFBB-D74B-90BB-E9B81D07EA69}"/>
              </a:ext>
            </a:extLst>
          </p:cNvPr>
          <p:cNvSpPr txBox="1"/>
          <p:nvPr/>
        </p:nvSpPr>
        <p:spPr>
          <a:xfrm>
            <a:off x="224626" y="1193800"/>
            <a:ext cx="11357773" cy="646331"/>
          </a:xfrm>
          <a:prstGeom prst="rect">
            <a:avLst/>
          </a:prstGeom>
          <a:noFill/>
        </p:spPr>
        <p:txBody>
          <a:bodyPr wrap="square" rtlCol="0">
            <a:spAutoFit/>
          </a:bodyPr>
          <a:lstStyle/>
          <a:p>
            <a:endParaRPr lang="en-US" dirty="0"/>
          </a:p>
          <a:p>
            <a:endParaRPr lang="en-LB" dirty="0"/>
          </a:p>
        </p:txBody>
      </p:sp>
      <p:pic>
        <p:nvPicPr>
          <p:cNvPr id="6" name="Content Placeholder 4" descr="A diagram of a patient's flow&#10;&#10;Description automatically generated">
            <a:extLst>
              <a:ext uri="{FF2B5EF4-FFF2-40B4-BE49-F238E27FC236}">
                <a16:creationId xmlns:a16="http://schemas.microsoft.com/office/drawing/2014/main" id="{F2476AE9-3874-BA47-8C5A-34626D546C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1" y="1126370"/>
            <a:ext cx="10680698" cy="5097761"/>
          </a:xfrm>
          <a:prstGeom prst="rect">
            <a:avLst/>
          </a:prstGeom>
        </p:spPr>
      </p:pic>
    </p:spTree>
    <p:extLst>
      <p:ext uri="{BB962C8B-B14F-4D97-AF65-F5344CB8AC3E}">
        <p14:creationId xmlns:p14="http://schemas.microsoft.com/office/powerpoint/2010/main" val="3051890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4" descr="A graph of a positive patient&#10;&#10;Description automatically generated with medium confidence">
            <a:extLst>
              <a:ext uri="{FF2B5EF4-FFF2-40B4-BE49-F238E27FC236}">
                <a16:creationId xmlns:a16="http://schemas.microsoft.com/office/drawing/2014/main" id="{4A239FC0-EFCC-5D44-B3CC-919EC3A32972}"/>
              </a:ext>
            </a:extLst>
          </p:cNvPr>
          <p:cNvPicPr>
            <a:picLocks noChangeAspect="1"/>
          </p:cNvPicPr>
          <p:nvPr/>
        </p:nvPicPr>
        <p:blipFill>
          <a:blip r:embed="rId2" cstate="screen">
            <a:extLst>
              <a:ext uri="{28A0092B-C50C-407E-A947-70E740481C1C}">
                <a14:useLocalDpi xmlns:a14="http://schemas.microsoft.com/office/drawing/2010/main"/>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164837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4" descr="A close-up of a graph&#10;&#10;Description automatically generated">
            <a:extLst>
              <a:ext uri="{FF2B5EF4-FFF2-40B4-BE49-F238E27FC236}">
                <a16:creationId xmlns:a16="http://schemas.microsoft.com/office/drawing/2014/main" id="{808F818A-6F58-EC46-B8AE-D6A0EE480204}"/>
              </a:ext>
            </a:extLst>
          </p:cNvPr>
          <p:cNvPicPr>
            <a:picLocks noChangeAspect="1"/>
          </p:cNvPicPr>
          <p:nvPr/>
        </p:nvPicPr>
        <p:blipFill>
          <a:blip r:embed="rId2" cstate="screen">
            <a:extLst>
              <a:ext uri="{28A0092B-C50C-407E-A947-70E740481C1C}">
                <a14:useLocalDpi xmlns:a14="http://schemas.microsoft.com/office/drawing/2010/main"/>
              </a:ext>
            </a:extLst>
          </a:blip>
          <a:srcRect b="19"/>
          <a:stretch/>
        </p:blipFill>
        <p:spPr>
          <a:xfrm>
            <a:off x="20" y="1282"/>
            <a:ext cx="12191980" cy="6234418"/>
          </a:xfrm>
          <a:prstGeom prst="rect">
            <a:avLst/>
          </a:prstGeom>
        </p:spPr>
      </p:pic>
      <p:sp>
        <p:nvSpPr>
          <p:cNvPr id="5" name="Rectangle 4">
            <a:extLst>
              <a:ext uri="{FF2B5EF4-FFF2-40B4-BE49-F238E27FC236}">
                <a16:creationId xmlns:a16="http://schemas.microsoft.com/office/drawing/2014/main" id="{CD91E6D8-3DC4-C042-8312-A21B35B87E5F}"/>
              </a:ext>
            </a:extLst>
          </p:cNvPr>
          <p:cNvSpPr/>
          <p:nvPr/>
        </p:nvSpPr>
        <p:spPr>
          <a:xfrm>
            <a:off x="-1504" y="6235700"/>
            <a:ext cx="12191980" cy="622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PFS BENEFIT</a:t>
            </a:r>
          </a:p>
        </p:txBody>
      </p:sp>
    </p:spTree>
    <p:extLst>
      <p:ext uri="{BB962C8B-B14F-4D97-AF65-F5344CB8AC3E}">
        <p14:creationId xmlns:p14="http://schemas.microsoft.com/office/powerpoint/2010/main" val="3417189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7EE4E8-AFA4-7A49-A854-97F94BA265D8}"/>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D0B2ED95-9F63-1846-9495-F0E1F77A5DA6}"/>
              </a:ext>
            </a:extLst>
          </p:cNvPr>
          <p:cNvSpPr>
            <a:spLocks noGrp="1"/>
          </p:cNvSpPr>
          <p:nvPr>
            <p:ph type="title"/>
          </p:nvPr>
        </p:nvSpPr>
        <p:spPr/>
        <p:txBody>
          <a:bodyPr/>
          <a:lstStyle/>
          <a:p>
            <a:endParaRPr lang="en-LB"/>
          </a:p>
        </p:txBody>
      </p:sp>
      <p:pic>
        <p:nvPicPr>
          <p:cNvPr id="5" name="Content Placeholder 4" descr="A screenshot of a medical report&#10;&#10;Description automatically generated">
            <a:extLst>
              <a:ext uri="{FF2B5EF4-FFF2-40B4-BE49-F238E27FC236}">
                <a16:creationId xmlns:a16="http://schemas.microsoft.com/office/drawing/2014/main" id="{7EA5C472-DC67-2342-8353-480FD4865E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235700"/>
          </a:xfrm>
          <a:prstGeom prst="rect">
            <a:avLst/>
          </a:prstGeom>
        </p:spPr>
      </p:pic>
      <p:sp>
        <p:nvSpPr>
          <p:cNvPr id="6" name="Rectangle 5">
            <a:extLst>
              <a:ext uri="{FF2B5EF4-FFF2-40B4-BE49-F238E27FC236}">
                <a16:creationId xmlns:a16="http://schemas.microsoft.com/office/drawing/2014/main" id="{C4F21759-05C5-B24F-8AC6-3366C4FDF840}"/>
              </a:ext>
            </a:extLst>
          </p:cNvPr>
          <p:cNvSpPr/>
          <p:nvPr/>
        </p:nvSpPr>
        <p:spPr>
          <a:xfrm>
            <a:off x="-1504" y="6235700"/>
            <a:ext cx="12191980" cy="622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PFS BENEFIT</a:t>
            </a:r>
          </a:p>
        </p:txBody>
      </p:sp>
    </p:spTree>
    <p:extLst>
      <p:ext uri="{BB962C8B-B14F-4D97-AF65-F5344CB8AC3E}">
        <p14:creationId xmlns:p14="http://schemas.microsoft.com/office/powerpoint/2010/main" val="2581286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7E93D1-0998-864C-A498-DBCEAE488AE1}"/>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B3A3D19C-2AD9-FF46-BAFC-3C6666FF709D}"/>
              </a:ext>
            </a:extLst>
          </p:cNvPr>
          <p:cNvSpPr>
            <a:spLocks noGrp="1"/>
          </p:cNvSpPr>
          <p:nvPr>
            <p:ph type="title"/>
          </p:nvPr>
        </p:nvSpPr>
        <p:spPr/>
        <p:txBody>
          <a:bodyPr/>
          <a:lstStyle/>
          <a:p>
            <a:endParaRPr lang="en-LB"/>
          </a:p>
        </p:txBody>
      </p:sp>
      <p:pic>
        <p:nvPicPr>
          <p:cNvPr id="4" name="Content Placeholder 4">
            <a:extLst>
              <a:ext uri="{FF2B5EF4-FFF2-40B4-BE49-F238E27FC236}">
                <a16:creationId xmlns:a16="http://schemas.microsoft.com/office/drawing/2014/main" id="{F48F8DFE-5647-2545-898F-D396AA1F41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0" y="0"/>
            <a:ext cx="12192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11B0B6F-0724-D948-96E2-AB76E9ED8D4E}"/>
              </a:ext>
            </a:extLst>
          </p:cNvPr>
          <p:cNvSpPr/>
          <p:nvPr/>
        </p:nvSpPr>
        <p:spPr>
          <a:xfrm>
            <a:off x="-1504" y="6235700"/>
            <a:ext cx="12191980" cy="622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PFS BENEFIT</a:t>
            </a:r>
          </a:p>
        </p:txBody>
      </p:sp>
    </p:spTree>
    <p:extLst>
      <p:ext uri="{BB962C8B-B14F-4D97-AF65-F5344CB8AC3E}">
        <p14:creationId xmlns:p14="http://schemas.microsoft.com/office/powerpoint/2010/main" val="1217458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7E93D1-0998-864C-A498-DBCEAE488AE1}"/>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B3A3D19C-2AD9-FF46-BAFC-3C6666FF709D}"/>
              </a:ext>
            </a:extLst>
          </p:cNvPr>
          <p:cNvSpPr>
            <a:spLocks noGrp="1"/>
          </p:cNvSpPr>
          <p:nvPr>
            <p:ph type="title"/>
          </p:nvPr>
        </p:nvSpPr>
        <p:spPr/>
        <p:txBody>
          <a:bodyPr/>
          <a:lstStyle/>
          <a:p>
            <a:endParaRPr lang="en-LB"/>
          </a:p>
        </p:txBody>
      </p:sp>
      <p:sp>
        <p:nvSpPr>
          <p:cNvPr id="5" name="Rectangle 4">
            <a:extLst>
              <a:ext uri="{FF2B5EF4-FFF2-40B4-BE49-F238E27FC236}">
                <a16:creationId xmlns:a16="http://schemas.microsoft.com/office/drawing/2014/main" id="{911B0B6F-0724-D948-96E2-AB76E9ED8D4E}"/>
              </a:ext>
            </a:extLst>
          </p:cNvPr>
          <p:cNvSpPr/>
          <p:nvPr/>
        </p:nvSpPr>
        <p:spPr>
          <a:xfrm>
            <a:off x="-1504" y="6235700"/>
            <a:ext cx="12191980" cy="622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PFS2 FAVORS ARM3</a:t>
            </a:r>
          </a:p>
        </p:txBody>
      </p:sp>
      <p:pic>
        <p:nvPicPr>
          <p:cNvPr id="6" name="Content Placeholder 4" descr="A screenshot of a graph&#10;&#10;Description automatically generated">
            <a:extLst>
              <a:ext uri="{FF2B5EF4-FFF2-40B4-BE49-F238E27FC236}">
                <a16:creationId xmlns:a16="http://schemas.microsoft.com/office/drawing/2014/main" id="{A643F9EC-D541-CC42-A78B-714D87592B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75" y="-1"/>
            <a:ext cx="12203175" cy="6235701"/>
          </a:xfrm>
          <a:prstGeom prst="rect">
            <a:avLst/>
          </a:prstGeom>
        </p:spPr>
      </p:pic>
    </p:spTree>
    <p:extLst>
      <p:ext uri="{BB962C8B-B14F-4D97-AF65-F5344CB8AC3E}">
        <p14:creationId xmlns:p14="http://schemas.microsoft.com/office/powerpoint/2010/main" val="1164323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BDA3CD-4F37-F24E-9802-8F71386784D1}"/>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4DE239E1-E297-9849-A073-CF84DB3491F3}"/>
              </a:ext>
            </a:extLst>
          </p:cNvPr>
          <p:cNvSpPr>
            <a:spLocks noGrp="1"/>
          </p:cNvSpPr>
          <p:nvPr>
            <p:ph type="title"/>
          </p:nvPr>
        </p:nvSpPr>
        <p:spPr/>
        <p:txBody>
          <a:bodyPr/>
          <a:lstStyle/>
          <a:p>
            <a:endParaRPr lang="en-LB"/>
          </a:p>
        </p:txBody>
      </p:sp>
      <p:pic>
        <p:nvPicPr>
          <p:cNvPr id="4" name="Content Placeholder 4">
            <a:extLst>
              <a:ext uri="{FF2B5EF4-FFF2-40B4-BE49-F238E27FC236}">
                <a16:creationId xmlns:a16="http://schemas.microsoft.com/office/drawing/2014/main" id="{F3D0C553-E727-9F4A-9A3C-D9DFC545E0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0476" cy="6224132"/>
          </a:xfrm>
          <a:prstGeom prst="rect">
            <a:avLst/>
          </a:prstGeom>
        </p:spPr>
      </p:pic>
      <p:sp>
        <p:nvSpPr>
          <p:cNvPr id="5" name="Rectangle 4">
            <a:extLst>
              <a:ext uri="{FF2B5EF4-FFF2-40B4-BE49-F238E27FC236}">
                <a16:creationId xmlns:a16="http://schemas.microsoft.com/office/drawing/2014/main" id="{730FE1E9-0085-7A41-90B9-4DA1BBAEE323}"/>
              </a:ext>
            </a:extLst>
          </p:cNvPr>
          <p:cNvSpPr/>
          <p:nvPr/>
        </p:nvSpPr>
        <p:spPr>
          <a:xfrm>
            <a:off x="-1504" y="6235700"/>
            <a:ext cx="12191980" cy="622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NO OS BENEFIT AT THIS INTERIM</a:t>
            </a:r>
          </a:p>
        </p:txBody>
      </p:sp>
    </p:spTree>
    <p:extLst>
      <p:ext uri="{BB962C8B-B14F-4D97-AF65-F5344CB8AC3E}">
        <p14:creationId xmlns:p14="http://schemas.microsoft.com/office/powerpoint/2010/main" val="142392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CF3AD1-37F0-7245-8A50-E3176EFC4EA9}"/>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AD69E1AC-9295-CE44-8A0B-45831090E6D9}"/>
              </a:ext>
            </a:extLst>
          </p:cNvPr>
          <p:cNvSpPr>
            <a:spLocks noGrp="1"/>
          </p:cNvSpPr>
          <p:nvPr>
            <p:ph type="title"/>
          </p:nvPr>
        </p:nvSpPr>
        <p:spPr/>
        <p:txBody>
          <a:bodyPr/>
          <a:lstStyle/>
          <a:p>
            <a:endParaRPr lang="en-LB"/>
          </a:p>
        </p:txBody>
      </p:sp>
      <p:pic>
        <p:nvPicPr>
          <p:cNvPr id="4" name="Content Placeholder 4" descr="A screenshot of a medical report&#10;&#10;Description automatically generated">
            <a:extLst>
              <a:ext uri="{FF2B5EF4-FFF2-40B4-BE49-F238E27FC236}">
                <a16:creationId xmlns:a16="http://schemas.microsoft.com/office/drawing/2014/main" id="{EF22B32B-6D14-D842-9983-009032E6B6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204380" cy="6224131"/>
          </a:xfrm>
          <a:prstGeom prst="rect">
            <a:avLst/>
          </a:prstGeom>
        </p:spPr>
      </p:pic>
      <p:sp>
        <p:nvSpPr>
          <p:cNvPr id="5" name="Rectangle 4">
            <a:extLst>
              <a:ext uri="{FF2B5EF4-FFF2-40B4-BE49-F238E27FC236}">
                <a16:creationId xmlns:a16="http://schemas.microsoft.com/office/drawing/2014/main" id="{020300B6-AAEB-4544-A571-EDF435AB437C}"/>
              </a:ext>
            </a:extLst>
          </p:cNvPr>
          <p:cNvSpPr/>
          <p:nvPr/>
        </p:nvSpPr>
        <p:spPr>
          <a:xfrm>
            <a:off x="-1504" y="6235700"/>
            <a:ext cx="12191980" cy="622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SAFETY ???</a:t>
            </a:r>
          </a:p>
        </p:txBody>
      </p:sp>
      <p:sp>
        <p:nvSpPr>
          <p:cNvPr id="6" name="Oval 5">
            <a:extLst>
              <a:ext uri="{FF2B5EF4-FFF2-40B4-BE49-F238E27FC236}">
                <a16:creationId xmlns:a16="http://schemas.microsoft.com/office/drawing/2014/main" id="{33F9E0EA-92BA-C046-B2B7-7B38004735DA}"/>
              </a:ext>
            </a:extLst>
          </p:cNvPr>
          <p:cNvSpPr/>
          <p:nvPr/>
        </p:nvSpPr>
        <p:spPr>
          <a:xfrm>
            <a:off x="7086600" y="4639235"/>
            <a:ext cx="1075765" cy="3227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Tree>
    <p:extLst>
      <p:ext uri="{BB962C8B-B14F-4D97-AF65-F5344CB8AC3E}">
        <p14:creationId xmlns:p14="http://schemas.microsoft.com/office/powerpoint/2010/main" val="1729545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58B950-F934-4B46-B0A8-B6BF1AF97706}"/>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9A0416A1-DF30-1348-9161-F83A05998103}"/>
              </a:ext>
            </a:extLst>
          </p:cNvPr>
          <p:cNvSpPr>
            <a:spLocks noGrp="1"/>
          </p:cNvSpPr>
          <p:nvPr>
            <p:ph type="title"/>
          </p:nvPr>
        </p:nvSpPr>
        <p:spPr/>
        <p:txBody>
          <a:bodyPr/>
          <a:lstStyle/>
          <a:p>
            <a:r>
              <a:rPr lang="en-LB" dirty="0"/>
              <a:t>IN CONCLUSION</a:t>
            </a:r>
          </a:p>
        </p:txBody>
      </p:sp>
      <p:graphicFrame>
        <p:nvGraphicFramePr>
          <p:cNvPr id="5" name="Diagram 4">
            <a:extLst>
              <a:ext uri="{FF2B5EF4-FFF2-40B4-BE49-F238E27FC236}">
                <a16:creationId xmlns:a16="http://schemas.microsoft.com/office/drawing/2014/main" id="{335139D4-D5A0-4F4D-A287-B60E52D25DFB}"/>
              </a:ext>
            </a:extLst>
          </p:cNvPr>
          <p:cNvGraphicFramePr/>
          <p:nvPr>
            <p:extLst>
              <p:ext uri="{D42A27DB-BD31-4B8C-83A1-F6EECF244321}">
                <p14:modId xmlns:p14="http://schemas.microsoft.com/office/powerpoint/2010/main" val="538390429"/>
              </p:ext>
            </p:extLst>
          </p:nvPr>
        </p:nvGraphicFramePr>
        <p:xfrm>
          <a:off x="2032000" y="1257300"/>
          <a:ext cx="8128000" cy="488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xplosion 1 6">
            <a:extLst>
              <a:ext uri="{FF2B5EF4-FFF2-40B4-BE49-F238E27FC236}">
                <a16:creationId xmlns:a16="http://schemas.microsoft.com/office/drawing/2014/main" id="{578B5DF6-9A99-9743-BA70-EA72A82B7525}"/>
              </a:ext>
            </a:extLst>
          </p:cNvPr>
          <p:cNvSpPr/>
          <p:nvPr/>
        </p:nvSpPr>
        <p:spPr>
          <a:xfrm>
            <a:off x="2032000" y="889293"/>
            <a:ext cx="7886700" cy="488103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sz="3600" dirty="0"/>
              <a:t>TOXIC COST !!!!!!</a:t>
            </a:r>
          </a:p>
        </p:txBody>
      </p:sp>
    </p:spTree>
    <p:extLst>
      <p:ext uri="{BB962C8B-B14F-4D97-AF65-F5344CB8AC3E}">
        <p14:creationId xmlns:p14="http://schemas.microsoft.com/office/powerpoint/2010/main" val="17672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1172C5-29F3-8445-A85D-09B964A011BB}"/>
              </a:ext>
            </a:extLst>
          </p:cNvPr>
          <p:cNvSpPr txBox="1"/>
          <p:nvPr/>
        </p:nvSpPr>
        <p:spPr bwMode="auto">
          <a:xfrm>
            <a:off x="368301" y="2716306"/>
            <a:ext cx="11461751" cy="1843878"/>
          </a:xfrm>
          <a:prstGeom prst="rect">
            <a:avLst/>
          </a:prstGeom>
          <a:solidFill>
            <a:schemeClr val="accent2">
              <a:lumMod val="40000"/>
              <a:lumOff val="60000"/>
            </a:schemeClr>
          </a:solidFill>
        </p:spPr>
        <p:txBody>
          <a:bodyPr lIns="0" tIns="36000" bIns="0" rtlCol="0" anchor="b" anchorCtr="0">
            <a:noAutofit/>
          </a:bodyPr>
          <a:lstStyle/>
          <a:p>
            <a:pPr algn="ctr" defTabSz="914354">
              <a:lnSpc>
                <a:spcPct val="90000"/>
              </a:lnSpc>
              <a:spcAft>
                <a:spcPts val="600"/>
              </a:spcAft>
              <a:buClr>
                <a:schemeClr val="accent2"/>
              </a:buClr>
              <a:buSzPct val="100000"/>
            </a:pPr>
            <a:r>
              <a:rPr kumimoji="0" lang="en-US" sz="4000" b="1" i="0" u="none" strike="noStrike" kern="1200" cap="none" spc="0" normalizeH="0" baseline="0" noProof="0" dirty="0">
                <a:ln>
                  <a:noFill/>
                </a:ln>
                <a:effectLst/>
                <a:uLnTx/>
                <a:uFillTx/>
                <a:latin typeface="Arial Narrow" panose="020B0606020202030204" pitchFamily="34" charset="0"/>
                <a:ea typeface="Verdana" panose="020B0604030504040204" pitchFamily="34" charset="0"/>
                <a:cs typeface="Arial Narrow" panose="020B0606020202030204" pitchFamily="34" charset="0"/>
              </a:rPr>
              <a:t>IMPORTANCE OF BOUQUET TRIAL</a:t>
            </a:r>
          </a:p>
          <a:p>
            <a:pPr algn="ctr" defTabSz="914354">
              <a:lnSpc>
                <a:spcPct val="90000"/>
              </a:lnSpc>
              <a:spcAft>
                <a:spcPts val="600"/>
              </a:spcAft>
              <a:buClr>
                <a:schemeClr val="accent2"/>
              </a:buClr>
              <a:buSzPct val="100000"/>
            </a:pPr>
            <a:r>
              <a:rPr kumimoji="0" lang="en-US" sz="4000" b="1" i="0" u="none" strike="noStrike" kern="1200" cap="none" spc="0" normalizeH="0" baseline="0" noProof="0" dirty="0">
                <a:ln>
                  <a:noFill/>
                </a:ln>
                <a:effectLst/>
                <a:uLnTx/>
                <a:uFillTx/>
                <a:latin typeface="Arial Narrow" panose="020B0606020202030204" pitchFamily="34" charset="0"/>
                <a:ea typeface="Verdana" panose="020B0604030504040204" pitchFamily="34" charset="0"/>
                <a:cs typeface="Arial Narrow" panose="020B0606020202030204" pitchFamily="34" charset="0"/>
              </a:rPr>
              <a:t>A PROOF OF CONCEPT OF BIOMARKER DIRECTED THERAPY FOR FUTURE STUDIES </a:t>
            </a:r>
          </a:p>
        </p:txBody>
      </p:sp>
      <p:sp>
        <p:nvSpPr>
          <p:cNvPr id="9" name="Title 2">
            <a:extLst>
              <a:ext uri="{FF2B5EF4-FFF2-40B4-BE49-F238E27FC236}">
                <a16:creationId xmlns:a16="http://schemas.microsoft.com/office/drawing/2014/main" id="{32B3833B-9B88-78EB-1F8D-23A981030170}"/>
              </a:ext>
            </a:extLst>
          </p:cNvPr>
          <p:cNvSpPr>
            <a:spLocks noGrp="1"/>
          </p:cNvSpPr>
          <p:nvPr>
            <p:ph type="title"/>
          </p:nvPr>
        </p:nvSpPr>
        <p:spPr>
          <a:xfrm>
            <a:off x="368301" y="3174"/>
            <a:ext cx="11452225" cy="886119"/>
          </a:xfrm>
        </p:spPr>
        <p:txBody>
          <a:bodyPr/>
          <a:lstStyle/>
          <a:p>
            <a:r>
              <a:rPr lang="en-US" dirty="0"/>
              <a:t>BOUQUET TRIAL</a:t>
            </a:r>
          </a:p>
        </p:txBody>
      </p:sp>
      <p:sp>
        <p:nvSpPr>
          <p:cNvPr id="12" name="5-Point Star 11">
            <a:extLst>
              <a:ext uri="{FF2B5EF4-FFF2-40B4-BE49-F238E27FC236}">
                <a16:creationId xmlns:a16="http://schemas.microsoft.com/office/drawing/2014/main" id="{FF965933-CDA4-2F49-A610-CB11D241C973}"/>
              </a:ext>
            </a:extLst>
          </p:cNvPr>
          <p:cNvSpPr/>
          <p:nvPr/>
        </p:nvSpPr>
        <p:spPr>
          <a:xfrm>
            <a:off x="10248900" y="139700"/>
            <a:ext cx="1943100" cy="1612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NEW</a:t>
            </a:r>
          </a:p>
        </p:txBody>
      </p:sp>
    </p:spTree>
    <p:extLst>
      <p:ext uri="{BB962C8B-B14F-4D97-AF65-F5344CB8AC3E}">
        <p14:creationId xmlns:p14="http://schemas.microsoft.com/office/powerpoint/2010/main" val="35042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655B2132-B1F1-41C7-BB74-8B0D190F5E82}"/>
              </a:ext>
            </a:extLst>
          </p:cNvPr>
          <p:cNvSpPr/>
          <p:nvPr/>
        </p:nvSpPr>
        <p:spPr>
          <a:xfrm>
            <a:off x="371475" y="1126843"/>
            <a:ext cx="11449051" cy="5015339"/>
          </a:xfrm>
          <a:prstGeom prst="roundRect">
            <a:avLst>
              <a:gd name="adj" fmla="val 0"/>
            </a:avLst>
          </a:prstGeom>
          <a:gradFill>
            <a:gsLst>
              <a:gs pos="0">
                <a:schemeClr val="bg1">
                  <a:lumMod val="95000"/>
                  <a:alpha val="80000"/>
                </a:schemeClr>
              </a:gs>
              <a:gs pos="100000">
                <a:schemeClr val="bg1">
                  <a:lumMod val="85000"/>
                  <a:alpha val="80000"/>
                </a:schemeClr>
              </a:gs>
            </a:gsLst>
            <a:lin ang="5400000" scaled="0"/>
          </a:gra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27" name="Text Placeholder 26">
            <a:extLst>
              <a:ext uri="{FF2B5EF4-FFF2-40B4-BE49-F238E27FC236}">
                <a16:creationId xmlns:a16="http://schemas.microsoft.com/office/drawing/2014/main" id="{BC587E08-FC96-4900-9CB1-648955F51BB8}"/>
              </a:ext>
            </a:extLst>
          </p:cNvPr>
          <p:cNvSpPr>
            <a:spLocks noGrp="1"/>
          </p:cNvSpPr>
          <p:nvPr>
            <p:ph type="body" sz="quarter" idx="10"/>
          </p:nvPr>
        </p:nvSpPr>
        <p:spPr>
          <a:prstGeom prst="rect">
            <a:avLst/>
          </a:prstGeom>
        </p:spPr>
        <p:txBody>
          <a:bodyPr/>
          <a:lstStyle/>
          <a:p>
            <a:r>
              <a:rPr lang="en-GB" dirty="0"/>
              <a:t>CA-125, cancer antigen 125; PFI, progression-free interval</a:t>
            </a:r>
            <a:br>
              <a:rPr lang="en-GB" dirty="0"/>
            </a:br>
            <a:r>
              <a:rPr lang="en-GB" dirty="0"/>
              <a:t>Adapted from: </a:t>
            </a:r>
            <a:r>
              <a:rPr lang="en-GB" dirty="0" err="1"/>
              <a:t>Giornelli</a:t>
            </a:r>
            <a:r>
              <a:rPr lang="en-GB" dirty="0"/>
              <a:t> GH. </a:t>
            </a:r>
            <a:r>
              <a:rPr lang="en-GB" dirty="0" err="1"/>
              <a:t>Springerplus</a:t>
            </a:r>
            <a:r>
              <a:rPr lang="en-GB" dirty="0"/>
              <a:t> 2016;5:1197​</a:t>
            </a:r>
          </a:p>
        </p:txBody>
      </p:sp>
      <p:sp>
        <p:nvSpPr>
          <p:cNvPr id="3" name="Title 2"/>
          <p:cNvSpPr>
            <a:spLocks noGrp="1"/>
          </p:cNvSpPr>
          <p:nvPr>
            <p:ph type="title"/>
          </p:nvPr>
        </p:nvSpPr>
        <p:spPr>
          <a:prstGeom prst="rect">
            <a:avLst/>
          </a:prstGeom>
        </p:spPr>
        <p:txBody>
          <a:bodyPr/>
          <a:lstStyle/>
          <a:p>
            <a:pPr algn="ctr"/>
            <a:r>
              <a:rPr lang="en-GB" sz="4400" dirty="0">
                <a:solidFill>
                  <a:schemeClr val="accent2"/>
                </a:solidFill>
              </a:rPr>
              <a:t>Natural history of advanced ovarian cancer</a:t>
            </a:r>
          </a:p>
        </p:txBody>
      </p:sp>
      <p:grpSp>
        <p:nvGrpSpPr>
          <p:cNvPr id="2" name="Group 1">
            <a:extLst>
              <a:ext uri="{FF2B5EF4-FFF2-40B4-BE49-F238E27FC236}">
                <a16:creationId xmlns:a16="http://schemas.microsoft.com/office/drawing/2014/main" id="{2876222B-3E3A-48DF-8345-8D95615DDE94}"/>
              </a:ext>
            </a:extLst>
          </p:cNvPr>
          <p:cNvGrpSpPr/>
          <p:nvPr/>
        </p:nvGrpSpPr>
        <p:grpSpPr>
          <a:xfrm>
            <a:off x="647766" y="1178923"/>
            <a:ext cx="10926152" cy="4777932"/>
            <a:chOff x="459622" y="1511310"/>
            <a:chExt cx="10389676" cy="4543335"/>
          </a:xfrm>
        </p:grpSpPr>
        <p:sp>
          <p:nvSpPr>
            <p:cNvPr id="7" name="Freeform 5"/>
            <p:cNvSpPr>
              <a:spLocks/>
            </p:cNvSpPr>
            <p:nvPr/>
          </p:nvSpPr>
          <p:spPr bwMode="auto">
            <a:xfrm>
              <a:off x="1189179" y="3058503"/>
              <a:ext cx="9660119" cy="2509812"/>
            </a:xfrm>
            <a:custGeom>
              <a:avLst/>
              <a:gdLst>
                <a:gd name="T0" fmla="*/ 0 w 14357"/>
                <a:gd name="T1" fmla="*/ 380 h 3625"/>
                <a:gd name="T2" fmla="*/ 1628 w 14357"/>
                <a:gd name="T3" fmla="*/ 3625 h 3625"/>
                <a:gd name="T4" fmla="*/ 2724 w 14357"/>
                <a:gd name="T5" fmla="*/ 3505 h 3625"/>
                <a:gd name="T6" fmla="*/ 3650 w 14357"/>
                <a:gd name="T7" fmla="*/ 3625 h 3625"/>
                <a:gd name="T8" fmla="*/ 4915 w 14357"/>
                <a:gd name="T9" fmla="*/ 2512 h 3625"/>
                <a:gd name="T10" fmla="*/ 5464 w 14357"/>
                <a:gd name="T11" fmla="*/ 3547 h 3625"/>
                <a:gd name="T12" fmla="*/ 6054 w 14357"/>
                <a:gd name="T13" fmla="*/ 3403 h 3625"/>
                <a:gd name="T14" fmla="*/ 6580 w 14357"/>
                <a:gd name="T15" fmla="*/ 3403 h 3625"/>
                <a:gd name="T16" fmla="*/ 7079 w 14357"/>
                <a:gd name="T17" fmla="*/ 3168 h 3625"/>
                <a:gd name="T18" fmla="*/ 7988 w 14357"/>
                <a:gd name="T19" fmla="*/ 1792 h 3625"/>
                <a:gd name="T20" fmla="*/ 8501 w 14357"/>
                <a:gd name="T21" fmla="*/ 3103 h 3625"/>
                <a:gd name="T22" fmla="*/ 9029 w 14357"/>
                <a:gd name="T23" fmla="*/ 3103 h 3625"/>
                <a:gd name="T24" fmla="*/ 10139 w 14357"/>
                <a:gd name="T25" fmla="*/ 1305 h 3625"/>
                <a:gd name="T26" fmla="*/ 10630 w 14357"/>
                <a:gd name="T27" fmla="*/ 1862 h 3625"/>
                <a:gd name="T28" fmla="*/ 11326 w 14357"/>
                <a:gd name="T29" fmla="*/ 971 h 3625"/>
                <a:gd name="T30" fmla="*/ 12039 w 14357"/>
                <a:gd name="T31" fmla="*/ 1771 h 3625"/>
                <a:gd name="T32" fmla="*/ 12671 w 14357"/>
                <a:gd name="T33" fmla="*/ 958 h 3625"/>
                <a:gd name="T34" fmla="*/ 14357 w 14357"/>
                <a:gd name="T35" fmla="*/ 0 h 3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57" h="3625">
                  <a:moveTo>
                    <a:pt x="0" y="380"/>
                  </a:moveTo>
                  <a:lnTo>
                    <a:pt x="1628" y="3625"/>
                  </a:lnTo>
                  <a:lnTo>
                    <a:pt x="2724" y="3505"/>
                  </a:lnTo>
                  <a:lnTo>
                    <a:pt x="3650" y="3625"/>
                  </a:lnTo>
                  <a:lnTo>
                    <a:pt x="4915" y="2512"/>
                  </a:lnTo>
                  <a:lnTo>
                    <a:pt x="5464" y="3547"/>
                  </a:lnTo>
                  <a:lnTo>
                    <a:pt x="6054" y="3403"/>
                  </a:lnTo>
                  <a:lnTo>
                    <a:pt x="6580" y="3403"/>
                  </a:lnTo>
                  <a:lnTo>
                    <a:pt x="7079" y="3168"/>
                  </a:lnTo>
                  <a:lnTo>
                    <a:pt x="7988" y="1792"/>
                  </a:lnTo>
                  <a:lnTo>
                    <a:pt x="8501" y="3103"/>
                  </a:lnTo>
                  <a:lnTo>
                    <a:pt x="9029" y="3103"/>
                  </a:lnTo>
                  <a:lnTo>
                    <a:pt x="10139" y="1305"/>
                  </a:lnTo>
                  <a:lnTo>
                    <a:pt x="10630" y="1862"/>
                  </a:lnTo>
                  <a:lnTo>
                    <a:pt x="11326" y="971"/>
                  </a:lnTo>
                  <a:lnTo>
                    <a:pt x="12039" y="1771"/>
                  </a:lnTo>
                  <a:lnTo>
                    <a:pt x="12671" y="958"/>
                  </a:lnTo>
                  <a:lnTo>
                    <a:pt x="14357" y="0"/>
                  </a:lnTo>
                </a:path>
              </a:pathLst>
            </a:custGeom>
            <a:noFill/>
            <a:ln w="38100" cap="flat">
              <a:solidFill>
                <a:srgbClr val="2848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8" name="TextBox 7"/>
            <p:cNvSpPr txBox="1"/>
            <p:nvPr/>
          </p:nvSpPr>
          <p:spPr>
            <a:xfrm rot="16200000">
              <a:off x="-1068625" y="3532261"/>
              <a:ext cx="3671090" cy="614596"/>
            </a:xfrm>
            <a:prstGeom prst="rect">
              <a:avLst/>
            </a:prstGeom>
            <a:noFill/>
          </p:spPr>
          <p:txBody>
            <a:bodyPr wrap="square" rtlCol="0">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22C5D"/>
                  </a:solidFill>
                  <a:effectLst/>
                  <a:uLnTx/>
                  <a:uFillTx/>
                  <a:latin typeface="Arial Narrow" panose="020B0606020202030204" pitchFamily="34" charset="0"/>
                  <a:ea typeface="+mn-ea"/>
                  <a:cs typeface="Arial" panose="020B0604020202020204" pitchFamily="34" charset="0"/>
                </a:rPr>
                <a:t>Tumour volume expressed in CA -125 level (MU/mL)</a:t>
              </a:r>
            </a:p>
          </p:txBody>
        </p:sp>
        <p:sp>
          <p:nvSpPr>
            <p:cNvPr id="9" name="TextBox 8"/>
            <p:cNvSpPr txBox="1"/>
            <p:nvPr/>
          </p:nvSpPr>
          <p:spPr>
            <a:xfrm>
              <a:off x="1186558" y="5703447"/>
              <a:ext cx="9614261" cy="351198"/>
            </a:xfrm>
            <a:prstGeom prst="rect">
              <a:avLst/>
            </a:prstGeom>
            <a:noFill/>
          </p:spPr>
          <p:txBody>
            <a:bodyPr wrap="square" rtlCol="0">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22C5D"/>
                  </a:solidFill>
                  <a:effectLst/>
                  <a:uLnTx/>
                  <a:uFillTx/>
                  <a:latin typeface="Arial Narrow" panose="020B0606020202030204" pitchFamily="34" charset="0"/>
                  <a:ea typeface="+mn-ea"/>
                  <a:cs typeface="Arial" panose="020B0604020202020204" pitchFamily="34" charset="0"/>
                </a:rPr>
                <a:t>Disease-free survival (months)</a:t>
              </a:r>
            </a:p>
          </p:txBody>
        </p:sp>
        <p:cxnSp>
          <p:nvCxnSpPr>
            <p:cNvPr id="10" name="Straight Arrow Connector 9"/>
            <p:cNvCxnSpPr>
              <a:cxnSpLocks/>
            </p:cNvCxnSpPr>
            <p:nvPr/>
          </p:nvCxnSpPr>
          <p:spPr>
            <a:xfrm>
              <a:off x="2153145" y="4625793"/>
              <a:ext cx="1682672" cy="0"/>
            </a:xfrm>
            <a:prstGeom prst="straightConnector1">
              <a:avLst/>
            </a:prstGeom>
            <a:noFill/>
            <a:ln w="19050" cap="flat" cmpd="sng" algn="ctr">
              <a:solidFill>
                <a:schemeClr val="accent3"/>
              </a:solidFill>
              <a:prstDash val="solid"/>
              <a:miter lim="800000"/>
              <a:headEnd type="triangle" w="lg" len="lg"/>
              <a:tailEnd type="triangle" w="lg" len="lg"/>
            </a:ln>
            <a:effectLst/>
          </p:spPr>
        </p:cxnSp>
        <p:cxnSp>
          <p:nvCxnSpPr>
            <p:cNvPr id="11" name="Straight Arrow Connector 10"/>
            <p:cNvCxnSpPr>
              <a:cxnSpLocks/>
            </p:cNvCxnSpPr>
            <p:nvPr/>
          </p:nvCxnSpPr>
          <p:spPr>
            <a:xfrm>
              <a:off x="1557276" y="3023824"/>
              <a:ext cx="828667" cy="0"/>
            </a:xfrm>
            <a:prstGeom prst="straightConnector1">
              <a:avLst/>
            </a:prstGeom>
            <a:noFill/>
            <a:ln w="19050" cap="flat" cmpd="sng" algn="ctr">
              <a:solidFill>
                <a:schemeClr val="accent4"/>
              </a:solidFill>
              <a:prstDash val="solid"/>
              <a:miter lim="800000"/>
              <a:headEnd type="triangle" w="lg" len="lg"/>
              <a:tailEnd type="triangle" w="lg" len="lg"/>
            </a:ln>
            <a:effectLst/>
          </p:spPr>
        </p:cxnSp>
        <p:cxnSp>
          <p:nvCxnSpPr>
            <p:cNvPr id="14" name="Straight Arrow Connector 13"/>
            <p:cNvCxnSpPr>
              <a:cxnSpLocks/>
            </p:cNvCxnSpPr>
            <p:nvPr/>
          </p:nvCxnSpPr>
          <p:spPr>
            <a:xfrm>
              <a:off x="4787673" y="4523237"/>
              <a:ext cx="1201912" cy="0"/>
            </a:xfrm>
            <a:prstGeom prst="straightConnector1">
              <a:avLst/>
            </a:prstGeom>
            <a:noFill/>
            <a:ln w="19050" cap="flat" cmpd="sng" algn="ctr">
              <a:solidFill>
                <a:schemeClr val="accent3"/>
              </a:solidFill>
              <a:prstDash val="solid"/>
              <a:miter lim="800000"/>
              <a:headEnd type="triangle" w="lg" len="lg"/>
              <a:tailEnd type="triangle" w="lg" len="lg"/>
            </a:ln>
            <a:effectLst/>
          </p:spPr>
        </p:cxnSp>
        <p:cxnSp>
          <p:nvCxnSpPr>
            <p:cNvPr id="15" name="Straight Arrow Connector 14"/>
            <p:cNvCxnSpPr>
              <a:cxnSpLocks/>
            </p:cNvCxnSpPr>
            <p:nvPr/>
          </p:nvCxnSpPr>
          <p:spPr>
            <a:xfrm>
              <a:off x="6746408" y="4315139"/>
              <a:ext cx="692285" cy="0"/>
            </a:xfrm>
            <a:prstGeom prst="straightConnector1">
              <a:avLst/>
            </a:prstGeom>
            <a:noFill/>
            <a:ln w="19050" cap="flat" cmpd="sng" algn="ctr">
              <a:solidFill>
                <a:schemeClr val="accent3"/>
              </a:solidFill>
              <a:prstDash val="solid"/>
              <a:miter lim="800000"/>
              <a:headEnd type="triangle" w="lg" len="lg"/>
              <a:tailEnd type="triangle" w="lg" len="lg"/>
            </a:ln>
            <a:effectLst/>
          </p:spPr>
        </p:cxnSp>
        <p:cxnSp>
          <p:nvCxnSpPr>
            <p:cNvPr id="16" name="Straight Arrow Connector 15"/>
            <p:cNvCxnSpPr/>
            <p:nvPr/>
          </p:nvCxnSpPr>
          <p:spPr>
            <a:xfrm>
              <a:off x="4196388" y="4149571"/>
              <a:ext cx="0" cy="360512"/>
            </a:xfrm>
            <a:prstGeom prst="straightConnector1">
              <a:avLst/>
            </a:prstGeom>
            <a:noFill/>
            <a:ln w="19050" cap="flat" cmpd="sng" algn="ctr">
              <a:solidFill>
                <a:schemeClr val="accent2"/>
              </a:solidFill>
              <a:prstDash val="solid"/>
              <a:miter lim="800000"/>
              <a:tailEnd type="triangle" w="lg" len="lg"/>
            </a:ln>
            <a:effectLst/>
          </p:spPr>
        </p:cxnSp>
        <p:cxnSp>
          <p:nvCxnSpPr>
            <p:cNvPr id="17" name="Straight Arrow Connector 16"/>
            <p:cNvCxnSpPr/>
            <p:nvPr/>
          </p:nvCxnSpPr>
          <p:spPr>
            <a:xfrm>
              <a:off x="6242879" y="4076269"/>
              <a:ext cx="0" cy="360512"/>
            </a:xfrm>
            <a:prstGeom prst="straightConnector1">
              <a:avLst/>
            </a:prstGeom>
            <a:noFill/>
            <a:ln w="19050" cap="flat" cmpd="sng" algn="ctr">
              <a:solidFill>
                <a:schemeClr val="accent2"/>
              </a:solidFill>
              <a:prstDash val="solid"/>
              <a:miter lim="800000"/>
              <a:tailEnd type="triangle" w="lg" len="lg"/>
            </a:ln>
            <a:effectLst/>
          </p:spPr>
        </p:cxnSp>
        <p:cxnSp>
          <p:nvCxnSpPr>
            <p:cNvPr id="18" name="Straight Arrow Connector 17"/>
            <p:cNvCxnSpPr/>
            <p:nvPr/>
          </p:nvCxnSpPr>
          <p:spPr>
            <a:xfrm>
              <a:off x="7684753" y="3657373"/>
              <a:ext cx="0" cy="360512"/>
            </a:xfrm>
            <a:prstGeom prst="straightConnector1">
              <a:avLst/>
            </a:prstGeom>
            <a:noFill/>
            <a:ln w="19050" cap="flat" cmpd="sng" algn="ctr">
              <a:solidFill>
                <a:schemeClr val="accent2"/>
              </a:solidFill>
              <a:prstDash val="solid"/>
              <a:miter lim="800000"/>
              <a:tailEnd type="triangle" w="lg" len="lg"/>
            </a:ln>
            <a:effectLst/>
          </p:spPr>
        </p:cxnSp>
        <p:cxnSp>
          <p:nvCxnSpPr>
            <p:cNvPr id="19" name="Straight Arrow Connector 18"/>
            <p:cNvCxnSpPr>
              <a:cxnSpLocks/>
            </p:cNvCxnSpPr>
            <p:nvPr/>
          </p:nvCxnSpPr>
          <p:spPr>
            <a:xfrm>
              <a:off x="8564471" y="3461513"/>
              <a:ext cx="0" cy="282167"/>
            </a:xfrm>
            <a:prstGeom prst="straightConnector1">
              <a:avLst/>
            </a:prstGeom>
            <a:noFill/>
            <a:ln w="19050" cap="flat" cmpd="sng" algn="ctr">
              <a:solidFill>
                <a:schemeClr val="accent2"/>
              </a:solidFill>
              <a:prstDash val="solid"/>
              <a:miter lim="800000"/>
              <a:tailEnd type="triangle" w="lg" len="lg"/>
            </a:ln>
            <a:effectLst/>
          </p:spPr>
        </p:cxnSp>
        <p:cxnSp>
          <p:nvCxnSpPr>
            <p:cNvPr id="20" name="Straight Arrow Connector 19"/>
            <p:cNvCxnSpPr/>
            <p:nvPr/>
          </p:nvCxnSpPr>
          <p:spPr>
            <a:xfrm>
              <a:off x="9493715" y="3240647"/>
              <a:ext cx="0" cy="360512"/>
            </a:xfrm>
            <a:prstGeom prst="straightConnector1">
              <a:avLst/>
            </a:prstGeom>
            <a:noFill/>
            <a:ln w="19050" cap="flat" cmpd="sng" algn="ctr">
              <a:solidFill>
                <a:schemeClr val="accent2"/>
              </a:solidFill>
              <a:prstDash val="solid"/>
              <a:miter lim="800000"/>
              <a:tailEnd type="triangle" w="lg" len="lg"/>
            </a:ln>
            <a:effectLst/>
          </p:spPr>
        </p:cxnSp>
        <p:sp>
          <p:nvSpPr>
            <p:cNvPr id="23" name="TextBox 22"/>
            <p:cNvSpPr txBox="1"/>
            <p:nvPr/>
          </p:nvSpPr>
          <p:spPr>
            <a:xfrm>
              <a:off x="10292319" y="3510947"/>
              <a:ext cx="495701" cy="292665"/>
            </a:xfrm>
            <a:prstGeom prst="rect">
              <a:avLst/>
            </a:prstGeom>
            <a:noFill/>
          </p:spPr>
          <p:txBody>
            <a:bodyPr wrap="none" rtlCol="0">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C33087"/>
                  </a:solidFill>
                  <a:effectLst/>
                  <a:uLnTx/>
                  <a:uFillTx/>
                  <a:latin typeface="Arial Narrow" panose="020B0606020202030204" pitchFamily="34" charset="0"/>
                  <a:ea typeface="+mn-ea"/>
                  <a:cs typeface="Arial" panose="020B0604020202020204" pitchFamily="34" charset="0"/>
                </a:rPr>
                <a:t>Ileus</a:t>
              </a:r>
            </a:p>
          </p:txBody>
        </p:sp>
        <p:sp>
          <p:nvSpPr>
            <p:cNvPr id="24" name="TextBox 23"/>
            <p:cNvSpPr txBox="1"/>
            <p:nvPr/>
          </p:nvSpPr>
          <p:spPr>
            <a:xfrm>
              <a:off x="3752935" y="3811140"/>
              <a:ext cx="892017" cy="292665"/>
            </a:xfrm>
            <a:prstGeom prst="rect">
              <a:avLst/>
            </a:prstGeom>
            <a:noFill/>
          </p:spPr>
          <p:txBody>
            <a:bodyPr wrap="none" rtlCol="0">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C33087"/>
                  </a:solidFill>
                  <a:effectLst/>
                  <a:uLnTx/>
                  <a:uFillTx/>
                  <a:latin typeface="Arial Narrow" panose="020B0606020202030204" pitchFamily="34" charset="0"/>
                  <a:ea typeface="+mn-ea"/>
                  <a:cs typeface="Arial" panose="020B0604020202020204" pitchFamily="34" charset="0"/>
                </a:rPr>
                <a:t>Symptoms</a:t>
              </a:r>
            </a:p>
          </p:txBody>
        </p:sp>
        <p:sp>
          <p:nvSpPr>
            <p:cNvPr id="25" name="TextBox 24"/>
            <p:cNvSpPr txBox="1"/>
            <p:nvPr/>
          </p:nvSpPr>
          <p:spPr>
            <a:xfrm>
              <a:off x="1971612" y="4252165"/>
              <a:ext cx="2045753" cy="1112126"/>
            </a:xfrm>
            <a:prstGeom prst="rect">
              <a:avLst/>
            </a:prstGeom>
            <a:noFill/>
          </p:spPr>
          <p:txBody>
            <a:bodyPr wrap="square" rtlCol="0">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rPr>
                <a:t>PFI: median </a:t>
              </a:r>
              <a:r>
                <a:rPr kumimoji="0" lang="en-GB" sz="1400"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Arial" panose="020B0604020202020204" pitchFamily="34" charset="0"/>
                </a:rPr>
                <a:t>12–24 months</a:t>
              </a:r>
            </a:p>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endParaRPr>
            </a:p>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rPr>
                <a:t>Mainly depending </a:t>
              </a:r>
              <a:br>
                <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rPr>
              </a:br>
              <a:r>
                <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rPr>
                <a:t>on outcome of </a:t>
              </a:r>
              <a:br>
                <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rPr>
              </a:br>
              <a:r>
                <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rPr>
                <a:t>first surgery</a:t>
              </a:r>
            </a:p>
          </p:txBody>
        </p:sp>
        <p:sp>
          <p:nvSpPr>
            <p:cNvPr id="28" name="TextBox 27"/>
            <p:cNvSpPr txBox="1"/>
            <p:nvPr/>
          </p:nvSpPr>
          <p:spPr>
            <a:xfrm>
              <a:off x="4583649" y="4135435"/>
              <a:ext cx="1609961" cy="1112126"/>
            </a:xfrm>
            <a:prstGeom prst="rect">
              <a:avLst/>
            </a:prstGeom>
            <a:noFill/>
          </p:spPr>
          <p:txBody>
            <a:bodyPr wrap="none" rtlCol="0">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rPr>
                <a:t>Median </a:t>
              </a:r>
              <a:r>
                <a:rPr kumimoji="0" lang="en-GB" sz="1400"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Arial" panose="020B0604020202020204" pitchFamily="34" charset="0"/>
                </a:rPr>
                <a:t>8–20 months</a:t>
              </a:r>
            </a:p>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endParaRPr>
            </a:p>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rPr>
                <a:t>Mainly depending on </a:t>
              </a:r>
            </a:p>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rPr>
                <a:t>PFI1 and surgery</a:t>
              </a:r>
            </a:p>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AA699"/>
                  </a:solidFill>
                  <a:effectLst/>
                  <a:uLnTx/>
                  <a:uFillTx/>
                  <a:latin typeface="Arial Narrow" panose="020B0606020202030204" pitchFamily="34" charset="0"/>
                  <a:ea typeface="+mn-ea"/>
                  <a:cs typeface="Arial" panose="020B0604020202020204" pitchFamily="34" charset="0"/>
                </a:rPr>
                <a:t>(DESKTOP)</a:t>
              </a:r>
            </a:p>
          </p:txBody>
        </p:sp>
        <p:sp>
          <p:nvSpPr>
            <p:cNvPr id="29" name="TextBox 28"/>
            <p:cNvSpPr txBox="1"/>
            <p:nvPr/>
          </p:nvSpPr>
          <p:spPr>
            <a:xfrm>
              <a:off x="6660843" y="3923244"/>
              <a:ext cx="881348" cy="292665"/>
            </a:xfrm>
            <a:prstGeom prst="rect">
              <a:avLst/>
            </a:prstGeom>
            <a:noFill/>
          </p:spPr>
          <p:txBody>
            <a:bodyPr wrap="none" rtlCol="0">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Arial" panose="020B0604020202020204" pitchFamily="34" charset="0"/>
                </a:rPr>
                <a:t>4+ months</a:t>
              </a:r>
            </a:p>
          </p:txBody>
        </p:sp>
        <p:sp>
          <p:nvSpPr>
            <p:cNvPr id="32" name="Freeform 5"/>
            <p:cNvSpPr>
              <a:spLocks/>
            </p:cNvSpPr>
            <p:nvPr/>
          </p:nvSpPr>
          <p:spPr bwMode="auto">
            <a:xfrm>
              <a:off x="1186557" y="1881975"/>
              <a:ext cx="9651979" cy="3793131"/>
            </a:xfrm>
            <a:custGeom>
              <a:avLst/>
              <a:gdLst>
                <a:gd name="T0" fmla="*/ 0 w 6269"/>
                <a:gd name="T1" fmla="*/ 0 h 2162"/>
                <a:gd name="T2" fmla="*/ 0 w 6269"/>
                <a:gd name="T3" fmla="*/ 2162 h 2162"/>
                <a:gd name="T4" fmla="*/ 6269 w 6269"/>
                <a:gd name="T5" fmla="*/ 2162 h 2162"/>
              </a:gdLst>
              <a:ahLst/>
              <a:cxnLst>
                <a:cxn ang="0">
                  <a:pos x="T0" y="T1"/>
                </a:cxn>
                <a:cxn ang="0">
                  <a:pos x="T2" y="T3"/>
                </a:cxn>
                <a:cxn ang="0">
                  <a:pos x="T4" y="T5"/>
                </a:cxn>
              </a:cxnLst>
              <a:rect l="0" t="0" r="r" b="b"/>
              <a:pathLst>
                <a:path w="6269" h="2162">
                  <a:moveTo>
                    <a:pt x="0" y="0"/>
                  </a:moveTo>
                  <a:lnTo>
                    <a:pt x="0" y="2162"/>
                  </a:lnTo>
                  <a:lnTo>
                    <a:pt x="6269" y="2162"/>
                  </a:lnTo>
                </a:path>
              </a:pathLst>
            </a:custGeom>
            <a:noFill/>
            <a:ln w="19050" cap="sq">
              <a:solidFill>
                <a:schemeClr val="tx1"/>
              </a:solidFill>
              <a:prstDash val="solid"/>
              <a:miter lim="800000"/>
              <a:headEnd type="triangle" w="lg" len="lg"/>
              <a:tailEnd type="triangle" w="lg" len="lg"/>
            </a:ln>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33" name="TextBox 32"/>
            <p:cNvSpPr txBox="1"/>
            <p:nvPr/>
          </p:nvSpPr>
          <p:spPr>
            <a:xfrm>
              <a:off x="1619344" y="3092400"/>
              <a:ext cx="704529" cy="292665"/>
            </a:xfrm>
            <a:prstGeom prst="rect">
              <a:avLst/>
            </a:prstGeom>
            <a:noFill/>
          </p:spPr>
          <p:txBody>
            <a:bodyPr wrap="none" rtlCol="0">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lumMod val="65000"/>
                      <a:lumOff val="35000"/>
                    </a:prstClr>
                  </a:solidFill>
                  <a:effectLst/>
                  <a:uLnTx/>
                  <a:uFillTx/>
                  <a:latin typeface="Arial Narrow" panose="020B0606020202030204" pitchFamily="34" charset="0"/>
                  <a:ea typeface="+mn-ea"/>
                  <a:cs typeface="Arial" panose="020B0604020202020204" pitchFamily="34" charset="0"/>
                </a:rPr>
                <a:t>Surgery</a:t>
              </a:r>
            </a:p>
          </p:txBody>
        </p:sp>
        <p:sp>
          <p:nvSpPr>
            <p:cNvPr id="34" name="TextBox 33"/>
            <p:cNvSpPr txBox="1"/>
            <p:nvPr/>
          </p:nvSpPr>
          <p:spPr>
            <a:xfrm>
              <a:off x="10224057" y="3113313"/>
              <a:ext cx="300591" cy="556062"/>
            </a:xfrm>
            <a:prstGeom prst="rect">
              <a:avLst/>
            </a:prstGeom>
            <a:noFill/>
          </p:spPr>
          <p:txBody>
            <a:bodyPr wrap="none" rtlCol="0">
              <a:spAutoFit/>
            </a:bodyPr>
            <a:lstStyle/>
            <a:p>
              <a:pPr marL="0" marR="0" lvl="0" indent="0" algn="l" defTabSz="121899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C33087"/>
                  </a:solidFill>
                  <a:effectLst/>
                  <a:uLnTx/>
                  <a:uFillTx/>
                  <a:latin typeface="Arial Narrow" panose="020B0606020202030204" pitchFamily="34" charset="0"/>
                  <a:ea typeface="+mn-ea"/>
                  <a:cs typeface="Arial" panose="020B0604020202020204" pitchFamily="34" charset="0"/>
                </a:rPr>
                <a:t>*</a:t>
              </a:r>
            </a:p>
          </p:txBody>
        </p:sp>
        <p:sp>
          <p:nvSpPr>
            <p:cNvPr id="42" name="TextBox 41"/>
            <p:cNvSpPr txBox="1"/>
            <p:nvPr/>
          </p:nvSpPr>
          <p:spPr>
            <a:xfrm>
              <a:off x="6022936" y="1511310"/>
              <a:ext cx="1847943" cy="351198"/>
            </a:xfrm>
            <a:prstGeom prst="rect">
              <a:avLst/>
            </a:prstGeom>
            <a:noFill/>
          </p:spPr>
          <p:txBody>
            <a:bodyPr wrap="square" rtlCol="0">
              <a:spAutoFit/>
            </a:bodyPr>
            <a:lstStyle/>
            <a:p>
              <a:pPr marL="0" marR="0" lvl="0" indent="0" algn="ctr" defTabSz="914265"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22C5D"/>
                  </a:solidFill>
                  <a:effectLst/>
                  <a:uLnTx/>
                  <a:uFillTx/>
                  <a:latin typeface="Arial Narrow" panose="020B0606020202030204" pitchFamily="34" charset="0"/>
                  <a:ea typeface="+mn-ea"/>
                  <a:cs typeface="+mn-cs"/>
                </a:rPr>
                <a:t>Disease relapse</a:t>
              </a:r>
            </a:p>
          </p:txBody>
        </p:sp>
        <p:cxnSp>
          <p:nvCxnSpPr>
            <p:cNvPr id="43" name="Straight Arrow Connector 42"/>
            <p:cNvCxnSpPr>
              <a:cxnSpLocks/>
            </p:cNvCxnSpPr>
            <p:nvPr/>
          </p:nvCxnSpPr>
          <p:spPr>
            <a:xfrm>
              <a:off x="4281036" y="3000409"/>
              <a:ext cx="505491" cy="0"/>
            </a:xfrm>
            <a:prstGeom prst="straightConnector1">
              <a:avLst/>
            </a:prstGeom>
            <a:ln w="19050">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cxnSpLocks/>
            </p:cNvCxnSpPr>
            <p:nvPr/>
          </p:nvCxnSpPr>
          <p:spPr>
            <a:xfrm>
              <a:off x="6164624" y="2648718"/>
              <a:ext cx="505491" cy="0"/>
            </a:xfrm>
            <a:prstGeom prst="straightConnector1">
              <a:avLst/>
            </a:prstGeom>
            <a:ln w="19050">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cxnSpLocks/>
            </p:cNvCxnSpPr>
            <p:nvPr/>
          </p:nvCxnSpPr>
          <p:spPr>
            <a:xfrm>
              <a:off x="7778657" y="2648718"/>
              <a:ext cx="505491" cy="0"/>
            </a:xfrm>
            <a:prstGeom prst="straightConnector1">
              <a:avLst/>
            </a:prstGeom>
            <a:ln w="19050">
              <a:solidFill>
                <a:schemeClr val="accent6"/>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cxnSpLocks/>
            </p:cNvCxnSpPr>
            <p:nvPr/>
          </p:nvCxnSpPr>
          <p:spPr>
            <a:xfrm>
              <a:off x="8620789" y="2648718"/>
              <a:ext cx="505491" cy="0"/>
            </a:xfrm>
            <a:prstGeom prst="straightConnector1">
              <a:avLst/>
            </a:prstGeom>
            <a:ln w="19050">
              <a:solidFill>
                <a:schemeClr val="accent6"/>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p:cNvCxnSpPr>
            <p:nvPr/>
          </p:nvCxnSpPr>
          <p:spPr>
            <a:xfrm>
              <a:off x="9527152" y="2648718"/>
              <a:ext cx="505491" cy="0"/>
            </a:xfrm>
            <a:prstGeom prst="straightConnector1">
              <a:avLst/>
            </a:prstGeom>
            <a:ln w="19050">
              <a:solidFill>
                <a:schemeClr val="accent6"/>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666150" y="2004017"/>
              <a:ext cx="1502436" cy="497530"/>
            </a:xfrm>
            <a:prstGeom prst="rect">
              <a:avLst/>
            </a:prstGeom>
            <a:noFill/>
          </p:spPr>
          <p:txBody>
            <a:bodyPr wrap="square" rtlCol="0">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84B65"/>
                  </a:solidFill>
                  <a:effectLst/>
                  <a:uLnTx/>
                  <a:uFillTx/>
                  <a:latin typeface="Arial Narrow" panose="020B0606020202030204" pitchFamily="34" charset="0"/>
                  <a:ea typeface="+mn-ea"/>
                  <a:cs typeface="Arial" panose="020B0604020202020204" pitchFamily="34" charset="0"/>
                </a:rPr>
                <a:t>Third-line platinum</a:t>
              </a:r>
              <a:br>
                <a:rPr kumimoji="0" lang="en-GB" sz="1400" b="1" i="0" u="none" strike="noStrike" kern="1200" cap="none" spc="0" normalizeH="0" baseline="0" noProof="0">
                  <a:ln>
                    <a:noFill/>
                  </a:ln>
                  <a:solidFill>
                    <a:srgbClr val="484B65"/>
                  </a:solidFill>
                  <a:effectLst/>
                  <a:uLnTx/>
                  <a:uFillTx/>
                  <a:latin typeface="Arial Narrow" panose="020B0606020202030204" pitchFamily="34" charset="0"/>
                  <a:ea typeface="+mn-ea"/>
                  <a:cs typeface="Arial" panose="020B0604020202020204" pitchFamily="34" charset="0"/>
                </a:rPr>
              </a:br>
              <a:r>
                <a:rPr kumimoji="0" lang="en-GB" sz="1400" b="1" i="0" u="none" strike="noStrike" kern="1200" cap="none" spc="0" normalizeH="0" baseline="0" noProof="0">
                  <a:ln>
                    <a:noFill/>
                  </a:ln>
                  <a:solidFill>
                    <a:srgbClr val="484B65"/>
                  </a:solidFill>
                  <a:effectLst/>
                  <a:uLnTx/>
                  <a:uFillTx/>
                  <a:latin typeface="Arial Narrow" panose="020B0606020202030204" pitchFamily="34" charset="0"/>
                  <a:ea typeface="+mn-ea"/>
                  <a:cs typeface="Arial" panose="020B0604020202020204" pitchFamily="34" charset="0"/>
                </a:rPr>
                <a:t>chemotherapy</a:t>
              </a:r>
            </a:p>
          </p:txBody>
        </p:sp>
        <p:sp>
          <p:nvSpPr>
            <p:cNvPr id="67" name="TextBox 66"/>
            <p:cNvSpPr txBox="1"/>
            <p:nvPr/>
          </p:nvSpPr>
          <p:spPr>
            <a:xfrm>
              <a:off x="7778658" y="2004017"/>
              <a:ext cx="2301389" cy="497530"/>
            </a:xfrm>
            <a:prstGeom prst="rect">
              <a:avLst/>
            </a:prstGeom>
            <a:noFill/>
          </p:spPr>
          <p:txBody>
            <a:bodyPr wrap="square" rtlCol="0">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D14E75"/>
                  </a:solidFill>
                  <a:effectLst/>
                  <a:uLnTx/>
                  <a:uFillTx/>
                  <a:latin typeface="Arial Narrow" panose="020B0606020202030204" pitchFamily="34" charset="0"/>
                  <a:ea typeface="+mn-ea"/>
                  <a:cs typeface="Arial" panose="020B0604020202020204" pitchFamily="34" charset="0"/>
                </a:rPr>
                <a:t>Non-platinum chemotherapy ± bevacizumab</a:t>
              </a:r>
            </a:p>
          </p:txBody>
        </p:sp>
        <p:sp>
          <p:nvSpPr>
            <p:cNvPr id="6" name="TextBox 5">
              <a:extLst>
                <a:ext uri="{FF2B5EF4-FFF2-40B4-BE49-F238E27FC236}">
                  <a16:creationId xmlns:a16="http://schemas.microsoft.com/office/drawing/2014/main" id="{BCD61802-6722-47C9-8214-4A513A41E166}"/>
                </a:ext>
              </a:extLst>
            </p:cNvPr>
            <p:cNvSpPr txBox="1"/>
            <p:nvPr/>
          </p:nvSpPr>
          <p:spPr>
            <a:xfrm>
              <a:off x="1311416" y="1895122"/>
              <a:ext cx="1534646" cy="1112126"/>
            </a:xfrm>
            <a:prstGeom prst="rect">
              <a:avLst/>
            </a:prstGeom>
            <a:noFill/>
          </p:spPr>
          <p:txBody>
            <a:bodyPr wrap="square" rtlCol="0">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panose="020B0604020202020204" pitchFamily="34" charset="0"/>
                </a:rPr>
                <a:t>First-line</a:t>
              </a:r>
              <a:br>
                <a:rPr kumimoji="0" lang="en-GB" sz="1400" b="1"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panose="020B0604020202020204" pitchFamily="34" charset="0"/>
                </a:rPr>
              </a:br>
              <a:r>
                <a:rPr kumimoji="0" lang="en-GB" sz="1400" b="1"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panose="020B0604020202020204" pitchFamily="34" charset="0"/>
                </a:rPr>
                <a:t>chemotherapy </a:t>
              </a:r>
            </a:p>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panose="020B0604020202020204" pitchFamily="34" charset="0"/>
                </a:rPr>
                <a:t>± bevacizumab maintenance</a:t>
              </a:r>
            </a:p>
            <a:p>
              <a:pPr marL="0" marR="0" lvl="0" indent="0" algn="ctr" defTabSz="121899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panose="020B0604020202020204" pitchFamily="34" charset="0"/>
                </a:rPr>
                <a:t>± </a:t>
              </a:r>
              <a:r>
                <a:rPr lang="en-GB" sz="1400" b="1" dirty="0">
                  <a:solidFill>
                    <a:prstClr val="black">
                      <a:lumMod val="65000"/>
                      <a:lumOff val="35000"/>
                    </a:prstClr>
                  </a:solidFill>
                  <a:latin typeface="Arial Narrow" panose="020B0606020202030204" pitchFamily="34" charset="0"/>
                  <a:cs typeface="Arial" panose="020B0604020202020204" pitchFamily="34" charset="0"/>
                </a:rPr>
                <a:t>PARP inhibitor</a:t>
              </a:r>
              <a:endParaRPr kumimoji="0" lang="en-US" sz="1400" b="0" i="0" u="none" strike="noStrike" kern="1200" cap="none" spc="0" normalizeH="0" baseline="0" noProof="0" dirty="0">
                <a:ln>
                  <a:noFill/>
                </a:ln>
                <a:solidFill>
                  <a:srgbClr val="595959"/>
                </a:solidFill>
                <a:effectLst/>
                <a:uLnTx/>
                <a:uFillTx/>
                <a:latin typeface="Arial Narrow" panose="020B0606020202030204" pitchFamily="34" charset="0"/>
                <a:ea typeface="+mn-ea"/>
                <a:cs typeface="+mn-cs"/>
              </a:endParaRPr>
            </a:p>
          </p:txBody>
        </p:sp>
        <p:sp>
          <p:nvSpPr>
            <p:cNvPr id="12" name="TextBox 11">
              <a:extLst>
                <a:ext uri="{FF2B5EF4-FFF2-40B4-BE49-F238E27FC236}">
                  <a16:creationId xmlns:a16="http://schemas.microsoft.com/office/drawing/2014/main" id="{45218DD6-AC36-4660-A6D1-86A43378BF4F}"/>
                </a:ext>
              </a:extLst>
            </p:cNvPr>
            <p:cNvSpPr txBox="1"/>
            <p:nvPr/>
          </p:nvSpPr>
          <p:spPr>
            <a:xfrm>
              <a:off x="3520690" y="2004017"/>
              <a:ext cx="2026182" cy="702396"/>
            </a:xfrm>
            <a:prstGeom prst="rect">
              <a:avLst/>
            </a:prstGeom>
            <a:noFill/>
          </p:spPr>
          <p:txBody>
            <a:bodyPr wrap="squar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84B65"/>
                  </a:solidFill>
                  <a:effectLst/>
                  <a:uLnTx/>
                  <a:uFillTx/>
                  <a:latin typeface="Arial Narrow" panose="020B0606020202030204" pitchFamily="34" charset="0"/>
                  <a:ea typeface="+mn-ea"/>
                  <a:cs typeface="Arial" panose="020B0604020202020204" pitchFamily="34" charset="0"/>
                </a:rPr>
                <a:t>Second-line platinum</a:t>
              </a:r>
              <a:br>
                <a:rPr kumimoji="0" lang="en-GB" sz="1400" b="1" i="0" u="none" strike="noStrike" kern="1200" cap="none" spc="0" normalizeH="0" baseline="0" noProof="0">
                  <a:ln>
                    <a:noFill/>
                  </a:ln>
                  <a:solidFill>
                    <a:srgbClr val="484B65"/>
                  </a:solidFill>
                  <a:effectLst/>
                  <a:uLnTx/>
                  <a:uFillTx/>
                  <a:latin typeface="Arial Narrow" panose="020B0606020202030204" pitchFamily="34" charset="0"/>
                  <a:ea typeface="+mn-ea"/>
                  <a:cs typeface="Arial" panose="020B0604020202020204" pitchFamily="34" charset="0"/>
                </a:rPr>
              </a:br>
              <a:r>
                <a:rPr kumimoji="0" lang="en-GB" sz="1400" b="1" i="0" u="none" strike="noStrike" kern="1200" cap="none" spc="0" normalizeH="0" baseline="0" noProof="0">
                  <a:ln>
                    <a:noFill/>
                  </a:ln>
                  <a:solidFill>
                    <a:srgbClr val="484B65"/>
                  </a:solidFill>
                  <a:effectLst/>
                  <a:uLnTx/>
                  <a:uFillTx/>
                  <a:latin typeface="Arial Narrow" panose="020B0606020202030204" pitchFamily="34" charset="0"/>
                  <a:ea typeface="+mn-ea"/>
                  <a:cs typeface="Arial" panose="020B0604020202020204" pitchFamily="34" charset="0"/>
                </a:rPr>
                <a:t>chemotherapy ± bevacizumab maintenance</a:t>
              </a:r>
            </a:p>
          </p:txBody>
        </p:sp>
        <p:sp>
          <p:nvSpPr>
            <p:cNvPr id="36" name="Rectangle 35">
              <a:extLst>
                <a:ext uri="{FF2B5EF4-FFF2-40B4-BE49-F238E27FC236}">
                  <a16:creationId xmlns:a16="http://schemas.microsoft.com/office/drawing/2014/main" id="{D214CC93-862F-422B-B0D9-95C1958E3D92}"/>
                </a:ext>
              </a:extLst>
            </p:cNvPr>
            <p:cNvSpPr/>
            <p:nvPr/>
          </p:nvSpPr>
          <p:spPr>
            <a:xfrm>
              <a:off x="3729904" y="1881975"/>
              <a:ext cx="6434004" cy="184286"/>
            </a:xfrm>
            <a:custGeom>
              <a:avLst/>
              <a:gdLst>
                <a:gd name="connsiteX0" fmla="*/ 0 w 6434004"/>
                <a:gd name="connsiteY0" fmla="*/ 0 h 318922"/>
                <a:gd name="connsiteX1" fmla="*/ 6434004 w 6434004"/>
                <a:gd name="connsiteY1" fmla="*/ 0 h 318922"/>
                <a:gd name="connsiteX2" fmla="*/ 6434004 w 6434004"/>
                <a:gd name="connsiteY2" fmla="*/ 318922 h 318922"/>
                <a:gd name="connsiteX3" fmla="*/ 0 w 6434004"/>
                <a:gd name="connsiteY3" fmla="*/ 318922 h 318922"/>
                <a:gd name="connsiteX4" fmla="*/ 0 w 6434004"/>
                <a:gd name="connsiteY4" fmla="*/ 0 h 318922"/>
                <a:gd name="connsiteX0" fmla="*/ 0 w 6434004"/>
                <a:gd name="connsiteY0" fmla="*/ 318922 h 410362"/>
                <a:gd name="connsiteX1" fmla="*/ 0 w 6434004"/>
                <a:gd name="connsiteY1" fmla="*/ 0 h 410362"/>
                <a:gd name="connsiteX2" fmla="*/ 6434004 w 6434004"/>
                <a:gd name="connsiteY2" fmla="*/ 0 h 410362"/>
                <a:gd name="connsiteX3" fmla="*/ 6434004 w 6434004"/>
                <a:gd name="connsiteY3" fmla="*/ 318922 h 410362"/>
                <a:gd name="connsiteX4" fmla="*/ 91440 w 6434004"/>
                <a:gd name="connsiteY4" fmla="*/ 410362 h 410362"/>
                <a:gd name="connsiteX0" fmla="*/ 0 w 6434004"/>
                <a:gd name="connsiteY0" fmla="*/ 318922 h 318922"/>
                <a:gd name="connsiteX1" fmla="*/ 0 w 6434004"/>
                <a:gd name="connsiteY1" fmla="*/ 0 h 318922"/>
                <a:gd name="connsiteX2" fmla="*/ 6434004 w 6434004"/>
                <a:gd name="connsiteY2" fmla="*/ 0 h 318922"/>
                <a:gd name="connsiteX3" fmla="*/ 6434004 w 6434004"/>
                <a:gd name="connsiteY3" fmla="*/ 318922 h 318922"/>
              </a:gdLst>
              <a:ahLst/>
              <a:cxnLst>
                <a:cxn ang="0">
                  <a:pos x="connsiteX0" y="connsiteY0"/>
                </a:cxn>
                <a:cxn ang="0">
                  <a:pos x="connsiteX1" y="connsiteY1"/>
                </a:cxn>
                <a:cxn ang="0">
                  <a:pos x="connsiteX2" y="connsiteY2"/>
                </a:cxn>
                <a:cxn ang="0">
                  <a:pos x="connsiteX3" y="connsiteY3"/>
                </a:cxn>
              </a:cxnLst>
              <a:rect l="l" t="t" r="r" b="b"/>
              <a:pathLst>
                <a:path w="6434004" h="318922">
                  <a:moveTo>
                    <a:pt x="0" y="318922"/>
                  </a:moveTo>
                  <a:lnTo>
                    <a:pt x="0" y="0"/>
                  </a:lnTo>
                  <a:lnTo>
                    <a:pt x="6434004" y="0"/>
                  </a:lnTo>
                  <a:lnTo>
                    <a:pt x="6434004" y="318922"/>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114404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25CD14-6BBA-6A4C-9D2D-AFE1A2697670}"/>
              </a:ext>
            </a:extLst>
          </p:cNvPr>
          <p:cNvSpPr txBox="1">
            <a:spLocks/>
          </p:cNvSpPr>
          <p:nvPr/>
        </p:nvSpPr>
        <p:spPr>
          <a:xfrm>
            <a:off x="170611" y="238127"/>
            <a:ext cx="10791304" cy="514568"/>
          </a:xfrm>
          <a:prstGeom prst="rect">
            <a:avLst/>
          </a:prstGeom>
        </p:spPr>
        <p:txBody>
          <a:bodyPr vert="horz" lIns="0" tIns="0" rIns="0" bIns="0" rtlCol="0" anchor="ctr">
            <a:noAutofit/>
          </a:bodyPr>
          <a:lstStyle>
            <a:lvl1pPr algn="l" defTabSz="914354" rtl="0" eaLnBrk="1" latinLnBrk="0" hangingPunct="1">
              <a:lnSpc>
                <a:spcPct val="90000"/>
              </a:lnSpc>
              <a:spcBef>
                <a:spcPct val="0"/>
              </a:spcBef>
              <a:buNone/>
              <a:defRPr sz="2400" b="1" kern="1200" baseline="0">
                <a:solidFill>
                  <a:schemeClr val="accent1"/>
                </a:solidFill>
                <a:latin typeface="Arial Narrow" panose="020B0606020202030204" pitchFamily="34" charset="0"/>
                <a:ea typeface="Verdana" panose="020B0604030504040204" pitchFamily="34" charset="0"/>
                <a:cs typeface="Arial Narrow" panose="020B0606020202030204" pitchFamily="34" charset="0"/>
              </a:defRPr>
            </a:lvl1pPr>
          </a:lstStyle>
          <a:p>
            <a:r>
              <a:rPr lang="en-US" sz="2800" dirty="0"/>
              <a:t>Cobi or </a:t>
            </a:r>
            <a:r>
              <a:rPr lang="en-US" sz="2800" dirty="0" err="1"/>
              <a:t>Atezo</a:t>
            </a:r>
            <a:r>
              <a:rPr lang="en-US" sz="2800" dirty="0"/>
              <a:t> + Bev in Persistent/Recurrent Rare EOC* (ENGOT-GYN/GOG-3051/BOUQUET): Study Design</a:t>
            </a:r>
          </a:p>
        </p:txBody>
      </p:sp>
      <p:sp>
        <p:nvSpPr>
          <p:cNvPr id="5" name="Content Placeholder 2">
            <a:extLst>
              <a:ext uri="{FF2B5EF4-FFF2-40B4-BE49-F238E27FC236}">
                <a16:creationId xmlns:a16="http://schemas.microsoft.com/office/drawing/2014/main" id="{54D9B40E-CFB6-B945-90D2-29001EC6F31F}"/>
              </a:ext>
            </a:extLst>
          </p:cNvPr>
          <p:cNvSpPr txBox="1">
            <a:spLocks/>
          </p:cNvSpPr>
          <p:nvPr/>
        </p:nvSpPr>
        <p:spPr>
          <a:xfrm>
            <a:off x="614842" y="1477949"/>
            <a:ext cx="10688158" cy="965895"/>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First results from phase II biomarker-directed platform study with assigned treatments based on</a:t>
            </a:r>
            <a:b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tumor-specific molecular alterations</a:t>
            </a:r>
          </a:p>
          <a:p>
            <a:pPr marL="742950" marR="0" lvl="1" indent="-28575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Nonmatched arms are designated for tumors without corresponding biomarkers</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6" name="Content Placeholder 2">
            <a:extLst>
              <a:ext uri="{FF2B5EF4-FFF2-40B4-BE49-F238E27FC236}">
                <a16:creationId xmlns:a16="http://schemas.microsoft.com/office/drawing/2014/main" id="{F9DF35B8-0D0F-CF46-9B24-1505A60B03B4}"/>
              </a:ext>
            </a:extLst>
          </p:cNvPr>
          <p:cNvSpPr txBox="1">
            <a:spLocks/>
          </p:cNvSpPr>
          <p:nvPr/>
        </p:nvSpPr>
        <p:spPr bwMode="auto">
          <a:xfrm>
            <a:off x="628696" y="4856266"/>
            <a:ext cx="6315974" cy="571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Primary endpoints: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investigator-assessed cORR per RECIST v1.1</a:t>
            </a:r>
          </a:p>
        </p:txBody>
      </p:sp>
      <p:sp>
        <p:nvSpPr>
          <p:cNvPr id="7" name="Rectangle 49">
            <a:extLst>
              <a:ext uri="{FF2B5EF4-FFF2-40B4-BE49-F238E27FC236}">
                <a16:creationId xmlns:a16="http://schemas.microsoft.com/office/drawing/2014/main" id="{D1305825-BF33-5B4E-8968-E5A26E46C78E}"/>
              </a:ext>
            </a:extLst>
          </p:cNvPr>
          <p:cNvSpPr>
            <a:spLocks noChangeArrowheads="1"/>
          </p:cNvSpPr>
          <p:nvPr/>
        </p:nvSpPr>
        <p:spPr bwMode="auto">
          <a:xfrm>
            <a:off x="3654107" y="2895177"/>
            <a:ext cx="1948902" cy="1188448"/>
          </a:xfrm>
          <a:prstGeom prst="rect">
            <a:avLst/>
          </a:prstGeom>
          <a:solidFill>
            <a:schemeClr val="bg2"/>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Biomarker testing</a:t>
            </a:r>
          </a:p>
          <a:p>
            <a:pPr marL="2857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F1CDx and </a:t>
            </a:r>
            <a:b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ER IHC</a:t>
            </a:r>
          </a:p>
          <a:p>
            <a:pPr marL="2857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Pathology</a:t>
            </a:r>
          </a:p>
        </p:txBody>
      </p:sp>
      <p:sp>
        <p:nvSpPr>
          <p:cNvPr id="8" name="Line 54">
            <a:extLst>
              <a:ext uri="{FF2B5EF4-FFF2-40B4-BE49-F238E27FC236}">
                <a16:creationId xmlns:a16="http://schemas.microsoft.com/office/drawing/2014/main" id="{8E08A52C-140A-4246-B54D-52B8B0BEA185}"/>
              </a:ext>
            </a:extLst>
          </p:cNvPr>
          <p:cNvSpPr>
            <a:spLocks noChangeShapeType="1"/>
          </p:cNvSpPr>
          <p:nvPr/>
        </p:nvSpPr>
        <p:spPr bwMode="auto">
          <a:xfrm>
            <a:off x="3178659" y="3396769"/>
            <a:ext cx="475447" cy="10951"/>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id="{331B8142-B213-4E43-A609-D9623DE5D0AF}"/>
              </a:ext>
            </a:extLst>
          </p:cNvPr>
          <p:cNvSpPr txBox="1">
            <a:spLocks noChangeArrowheads="1"/>
          </p:cNvSpPr>
          <p:nvPr/>
        </p:nvSpPr>
        <p:spPr bwMode="auto">
          <a:xfrm>
            <a:off x="696697" y="2502272"/>
            <a:ext cx="2719686"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measurable persistent or recurrent platinum-resistant EOC*;</a:t>
            </a:r>
            <a:b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 previous lines of nonhormonal systemic therapy; ECOG PS ≤1; </a:t>
            </a:r>
            <a:b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available tumor sample</a:t>
            </a:r>
            <a:endPar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 20 per arm; may expand  to n = 50</a:t>
            </a: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cxnSp>
        <p:nvCxnSpPr>
          <p:cNvPr id="10" name="Straight Arrow Connector 9">
            <a:extLst>
              <a:ext uri="{FF2B5EF4-FFF2-40B4-BE49-F238E27FC236}">
                <a16:creationId xmlns:a16="http://schemas.microsoft.com/office/drawing/2014/main" id="{7D710494-6CD4-4A48-9889-0F6BE24B492A}"/>
              </a:ext>
            </a:extLst>
          </p:cNvPr>
          <p:cNvCxnSpPr>
            <a:cxnSpLocks/>
          </p:cNvCxnSpPr>
          <p:nvPr/>
        </p:nvCxnSpPr>
        <p:spPr bwMode="auto">
          <a:xfrm>
            <a:off x="6878148" y="3232891"/>
            <a:ext cx="1761748" cy="0"/>
          </a:xfrm>
          <a:prstGeom prst="straightConnector1">
            <a:avLst/>
          </a:prstGeom>
          <a:noFill/>
          <a:ln w="28575" cap="flat" cmpd="sng" algn="ctr">
            <a:solidFill>
              <a:schemeClr val="bg1"/>
            </a:solidFill>
            <a:prstDash val="solid"/>
            <a:round/>
            <a:headEnd type="none" w="med" len="med"/>
            <a:tailEnd type="triangle"/>
          </a:ln>
          <a:effectLst/>
        </p:spPr>
      </p:cxnSp>
      <p:sp>
        <p:nvSpPr>
          <p:cNvPr id="11" name="Content Placeholder 2">
            <a:extLst>
              <a:ext uri="{FF2B5EF4-FFF2-40B4-BE49-F238E27FC236}">
                <a16:creationId xmlns:a16="http://schemas.microsoft.com/office/drawing/2014/main" id="{8C47360D-4FE2-CE48-99B7-1A0518D752CA}"/>
              </a:ext>
            </a:extLst>
          </p:cNvPr>
          <p:cNvSpPr txBox="1">
            <a:spLocks/>
          </p:cNvSpPr>
          <p:nvPr/>
        </p:nvSpPr>
        <p:spPr bwMode="auto">
          <a:xfrm>
            <a:off x="7583054" y="4801502"/>
            <a:ext cx="4016540" cy="1164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Secondary endpoints: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TBD</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2" name="TextBox 11">
            <a:extLst>
              <a:ext uri="{FF2B5EF4-FFF2-40B4-BE49-F238E27FC236}">
                <a16:creationId xmlns:a16="http://schemas.microsoft.com/office/drawing/2014/main" id="{8B49A29C-2F4D-A540-A51F-8F9371D16CD3}"/>
              </a:ext>
            </a:extLst>
          </p:cNvPr>
          <p:cNvSpPr txBox="1"/>
          <p:nvPr/>
        </p:nvSpPr>
        <p:spPr bwMode="auto">
          <a:xfrm flipH="1">
            <a:off x="614842" y="5645314"/>
            <a:ext cx="111199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*LGSOC, clear-cell, mucinous, undifferentiated or grade 1/2 endometrioid carcinoma, carcinosarcoma, malignant Brenner tumor or mesonephric-like adenocarcinoma.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Other arms for </a:t>
            </a:r>
            <a:r>
              <a:rPr kumimoji="0" lang="en-US" sz="1200" b="0" i="1"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PTEN </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LOF</a:t>
            </a:r>
            <a:r>
              <a:rPr kumimoji="0" lang="en-US" sz="1200" b="0" i="1"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alteration and/or </a:t>
            </a:r>
            <a:r>
              <a:rPr kumimoji="0" lang="en-US" sz="1200" b="0" i="1"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PIK3CA-or AKT1</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-activating mutation: </a:t>
            </a:r>
            <a:r>
              <a:rPr kumimoji="0" lang="en-US" sz="1200" b="0" i="1"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ERBB2</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-amplified and/or mutated </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trastuzumab emtansine; ER+ </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giredestrant + abemaciclib; </a:t>
            </a:r>
            <a:r>
              <a:rPr kumimoji="0" lang="en-US" sz="1200" b="0" i="1"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PIK3CA-</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activating mutation </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inavolisib + palbociclib or inavolisib + bevacizumab; ER+ and </a:t>
            </a:r>
            <a:r>
              <a:rPr kumimoji="0" lang="en-US" sz="1200" b="0" i="1"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PIK3CA-</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activating mutation </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200" b="0" i="0" u="none" strike="noStrike" kern="1200" cap="none" spc="0" normalizeH="0" baseline="0" noProof="0" dirty="0">
                <a:ln>
                  <a:noFill/>
                </a:ln>
                <a:solidFill>
                  <a:srgbClr val="000000">
                    <a:lumMod val="7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inavolisib + palbociclib + letrozole or inavolisib + giredestrant; nonmatched inavolisib + olaparib or atezolizumab + bevacizumab + cyclophosphamide.</a:t>
            </a:r>
          </a:p>
        </p:txBody>
      </p:sp>
      <p:sp>
        <p:nvSpPr>
          <p:cNvPr id="14" name="TextBox 13">
            <a:extLst>
              <a:ext uri="{FF2B5EF4-FFF2-40B4-BE49-F238E27FC236}">
                <a16:creationId xmlns:a16="http://schemas.microsoft.com/office/drawing/2014/main" id="{45FEA3F4-8000-EC48-B508-D3CF0DC6BAC5}"/>
              </a:ext>
            </a:extLst>
          </p:cNvPr>
          <p:cNvSpPr txBox="1"/>
          <p:nvPr/>
        </p:nvSpPr>
        <p:spPr bwMode="auto">
          <a:xfrm>
            <a:off x="3872389" y="2515101"/>
            <a:ext cx="1465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Prescreening </a:t>
            </a:r>
          </a:p>
        </p:txBody>
      </p:sp>
      <p:sp>
        <p:nvSpPr>
          <p:cNvPr id="15" name="TextBox 14">
            <a:extLst>
              <a:ext uri="{FF2B5EF4-FFF2-40B4-BE49-F238E27FC236}">
                <a16:creationId xmlns:a16="http://schemas.microsoft.com/office/drawing/2014/main" id="{496D9740-D77A-1B44-BC05-2770E748F58E}"/>
              </a:ext>
            </a:extLst>
          </p:cNvPr>
          <p:cNvSpPr txBox="1"/>
          <p:nvPr/>
        </p:nvSpPr>
        <p:spPr bwMode="auto">
          <a:xfrm>
            <a:off x="5603009" y="2522471"/>
            <a:ext cx="28506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Arm-Specific Screening</a:t>
            </a:r>
            <a:r>
              <a:rPr kumimoji="0" lang="en-US" sz="1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cxnSp>
        <p:nvCxnSpPr>
          <p:cNvPr id="16" name="Straight Arrow Connector 15">
            <a:extLst>
              <a:ext uri="{FF2B5EF4-FFF2-40B4-BE49-F238E27FC236}">
                <a16:creationId xmlns:a16="http://schemas.microsoft.com/office/drawing/2014/main" id="{65EE9EC5-BF64-3B43-BE53-CB5C320BE843}"/>
              </a:ext>
            </a:extLst>
          </p:cNvPr>
          <p:cNvCxnSpPr>
            <a:cxnSpLocks/>
          </p:cNvCxnSpPr>
          <p:nvPr/>
        </p:nvCxnSpPr>
        <p:spPr bwMode="auto">
          <a:xfrm>
            <a:off x="6878148" y="3694534"/>
            <a:ext cx="1761748" cy="0"/>
          </a:xfrm>
          <a:prstGeom prst="straightConnector1">
            <a:avLst/>
          </a:prstGeom>
          <a:noFill/>
          <a:ln w="28575" cap="flat" cmpd="sng" algn="ctr">
            <a:solidFill>
              <a:schemeClr val="bg1"/>
            </a:solidFill>
            <a:prstDash val="solid"/>
            <a:round/>
            <a:headEnd type="none" w="med" len="med"/>
            <a:tailEnd type="triangle"/>
          </a:ln>
          <a:effectLst/>
        </p:spPr>
      </p:cxnSp>
      <p:sp>
        <p:nvSpPr>
          <p:cNvPr id="17" name="Rectangle 49">
            <a:extLst>
              <a:ext uri="{FF2B5EF4-FFF2-40B4-BE49-F238E27FC236}">
                <a16:creationId xmlns:a16="http://schemas.microsoft.com/office/drawing/2014/main" id="{0E2394CB-6D2C-C64C-AE67-ED60DACB7D57}"/>
              </a:ext>
            </a:extLst>
          </p:cNvPr>
          <p:cNvSpPr>
            <a:spLocks noChangeArrowheads="1"/>
          </p:cNvSpPr>
          <p:nvPr/>
        </p:nvSpPr>
        <p:spPr bwMode="auto">
          <a:xfrm>
            <a:off x="5603009" y="3010490"/>
            <a:ext cx="2850602" cy="460925"/>
          </a:xfrm>
          <a:prstGeom prst="rect">
            <a:avLst/>
          </a:prstGeom>
          <a:solidFill>
            <a:schemeClr val="accent2"/>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4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BRAF/KRAS/NRAS</a:t>
            </a: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-activating </a:t>
            </a:r>
            <a:b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mutation and/or </a:t>
            </a:r>
            <a:r>
              <a:rPr kumimoji="0" lang="en-US" altLang="en-US" sz="14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NF1 LOF </a:t>
            </a: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alteration</a:t>
            </a:r>
          </a:p>
        </p:txBody>
      </p:sp>
      <p:sp>
        <p:nvSpPr>
          <p:cNvPr id="18" name="Rectangle 49">
            <a:extLst>
              <a:ext uri="{FF2B5EF4-FFF2-40B4-BE49-F238E27FC236}">
                <a16:creationId xmlns:a16="http://schemas.microsoft.com/office/drawing/2014/main" id="{FBE3FCFC-80BF-F04F-8B41-B0A8A95A5778}"/>
              </a:ext>
            </a:extLst>
          </p:cNvPr>
          <p:cNvSpPr>
            <a:spLocks noChangeArrowheads="1"/>
          </p:cNvSpPr>
          <p:nvPr/>
        </p:nvSpPr>
        <p:spPr bwMode="auto">
          <a:xfrm>
            <a:off x="5603009" y="3530546"/>
            <a:ext cx="2850602" cy="384867"/>
          </a:xfrm>
          <a:prstGeom prst="rect">
            <a:avLst/>
          </a:prstGeom>
          <a:solidFill>
            <a:schemeClr val="accent4">
              <a:lumMod val="20000"/>
              <a:lumOff val="80000"/>
            </a:schemeClr>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Nonmatched</a:t>
            </a:r>
          </a:p>
        </p:txBody>
      </p:sp>
      <p:sp>
        <p:nvSpPr>
          <p:cNvPr id="19" name="Rectangle 49">
            <a:extLst>
              <a:ext uri="{FF2B5EF4-FFF2-40B4-BE49-F238E27FC236}">
                <a16:creationId xmlns:a16="http://schemas.microsoft.com/office/drawing/2014/main" id="{62F2F017-7D47-DE47-BEBC-131DBB602F74}"/>
              </a:ext>
            </a:extLst>
          </p:cNvPr>
          <p:cNvSpPr>
            <a:spLocks noChangeArrowheads="1"/>
          </p:cNvSpPr>
          <p:nvPr/>
        </p:nvSpPr>
        <p:spPr bwMode="auto">
          <a:xfrm>
            <a:off x="8696499" y="2981195"/>
            <a:ext cx="2597924" cy="415574"/>
          </a:xfrm>
          <a:prstGeom prst="rect">
            <a:avLst/>
          </a:prstGeom>
          <a:solidFill>
            <a:schemeClr val="accent1"/>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Cobimetinib </a:t>
            </a: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60 mg/day,</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Days 1–21 Q4W</a:t>
            </a:r>
          </a:p>
        </p:txBody>
      </p:sp>
      <p:sp>
        <p:nvSpPr>
          <p:cNvPr id="20" name="Rectangle 49">
            <a:extLst>
              <a:ext uri="{FF2B5EF4-FFF2-40B4-BE49-F238E27FC236}">
                <a16:creationId xmlns:a16="http://schemas.microsoft.com/office/drawing/2014/main" id="{22257E64-BB92-3F41-9BE1-C2B831975656}"/>
              </a:ext>
            </a:extLst>
          </p:cNvPr>
          <p:cNvSpPr>
            <a:spLocks noChangeArrowheads="1"/>
          </p:cNvSpPr>
          <p:nvPr/>
        </p:nvSpPr>
        <p:spPr bwMode="auto">
          <a:xfrm>
            <a:off x="8715926" y="3464001"/>
            <a:ext cx="2597924" cy="594224"/>
          </a:xfrm>
          <a:prstGeom prst="rect">
            <a:avLst/>
          </a:prstGeom>
          <a:solidFill>
            <a:schemeClr val="accent4"/>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Atezolizumab 1200 mg Q3W + bevacizumab 15 mg/kg Q3W</a:t>
            </a:r>
          </a:p>
        </p:txBody>
      </p:sp>
      <p:sp>
        <p:nvSpPr>
          <p:cNvPr id="21" name="5-Point Star 20">
            <a:extLst>
              <a:ext uri="{FF2B5EF4-FFF2-40B4-BE49-F238E27FC236}">
                <a16:creationId xmlns:a16="http://schemas.microsoft.com/office/drawing/2014/main" id="{A4844417-4568-CE42-8496-197032D4652E}"/>
              </a:ext>
            </a:extLst>
          </p:cNvPr>
          <p:cNvSpPr/>
          <p:nvPr/>
        </p:nvSpPr>
        <p:spPr>
          <a:xfrm>
            <a:off x="10248900" y="139700"/>
            <a:ext cx="1943100" cy="1612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NEW</a:t>
            </a:r>
          </a:p>
        </p:txBody>
      </p:sp>
    </p:spTree>
    <p:extLst>
      <p:ext uri="{BB962C8B-B14F-4D97-AF65-F5344CB8AC3E}">
        <p14:creationId xmlns:p14="http://schemas.microsoft.com/office/powerpoint/2010/main" val="3742577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ight Arrow 125">
            <a:extLst>
              <a:ext uri="{FF2B5EF4-FFF2-40B4-BE49-F238E27FC236}">
                <a16:creationId xmlns:a16="http://schemas.microsoft.com/office/drawing/2014/main" id="{150F0D8B-41C7-BE17-336A-B24C0DF9E24B}"/>
              </a:ext>
            </a:extLst>
          </p:cNvPr>
          <p:cNvSpPr/>
          <p:nvPr/>
        </p:nvSpPr>
        <p:spPr bwMode="auto">
          <a:xfrm>
            <a:off x="7926266" y="3420730"/>
            <a:ext cx="4037845" cy="228600"/>
          </a:xfrm>
          <a:prstGeom prst="rightArrow">
            <a:avLst>
              <a:gd name="adj1" fmla="val 63675"/>
              <a:gd name="adj2" fmla="val 50000"/>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7" name="Right Arrow 126">
            <a:extLst>
              <a:ext uri="{FF2B5EF4-FFF2-40B4-BE49-F238E27FC236}">
                <a16:creationId xmlns:a16="http://schemas.microsoft.com/office/drawing/2014/main" id="{BCC11B12-7F1B-4C17-2E9C-C9B4D0A1E52C}"/>
              </a:ext>
            </a:extLst>
          </p:cNvPr>
          <p:cNvSpPr/>
          <p:nvPr/>
        </p:nvSpPr>
        <p:spPr bwMode="auto">
          <a:xfrm>
            <a:off x="7926266" y="3630224"/>
            <a:ext cx="3361853" cy="228600"/>
          </a:xfrm>
          <a:prstGeom prst="rightArrow">
            <a:avLst>
              <a:gd name="adj1" fmla="val 63675"/>
              <a:gd name="adj2" fmla="val 50000"/>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8" name="Right Arrow 127">
            <a:extLst>
              <a:ext uri="{FF2B5EF4-FFF2-40B4-BE49-F238E27FC236}">
                <a16:creationId xmlns:a16="http://schemas.microsoft.com/office/drawing/2014/main" id="{96515760-B813-DFF2-0D84-ED19514E0504}"/>
              </a:ext>
            </a:extLst>
          </p:cNvPr>
          <p:cNvSpPr/>
          <p:nvPr/>
        </p:nvSpPr>
        <p:spPr bwMode="auto">
          <a:xfrm>
            <a:off x="7926266" y="3826530"/>
            <a:ext cx="3146078" cy="228600"/>
          </a:xfrm>
          <a:prstGeom prst="rightArrow">
            <a:avLst>
              <a:gd name="adj1" fmla="val 63675"/>
              <a:gd name="adj2" fmla="val 50000"/>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9" name="Right Arrow 128">
            <a:extLst>
              <a:ext uri="{FF2B5EF4-FFF2-40B4-BE49-F238E27FC236}">
                <a16:creationId xmlns:a16="http://schemas.microsoft.com/office/drawing/2014/main" id="{3674F247-1BE5-F7A5-44C1-47D511013D17}"/>
              </a:ext>
            </a:extLst>
          </p:cNvPr>
          <p:cNvSpPr/>
          <p:nvPr/>
        </p:nvSpPr>
        <p:spPr bwMode="auto">
          <a:xfrm>
            <a:off x="7926266" y="4022836"/>
            <a:ext cx="2923442" cy="228600"/>
          </a:xfrm>
          <a:prstGeom prst="rightArrow">
            <a:avLst>
              <a:gd name="adj1" fmla="val 63675"/>
              <a:gd name="adj2" fmla="val 50000"/>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0" name="Right Arrow 129">
            <a:extLst>
              <a:ext uri="{FF2B5EF4-FFF2-40B4-BE49-F238E27FC236}">
                <a16:creationId xmlns:a16="http://schemas.microsoft.com/office/drawing/2014/main" id="{59AD227C-242F-B372-E6E0-1AC301E8E5D2}"/>
              </a:ext>
            </a:extLst>
          </p:cNvPr>
          <p:cNvSpPr/>
          <p:nvPr/>
        </p:nvSpPr>
        <p:spPr bwMode="auto">
          <a:xfrm>
            <a:off x="7926266" y="4227934"/>
            <a:ext cx="2850331" cy="228600"/>
          </a:xfrm>
          <a:prstGeom prst="rightArrow">
            <a:avLst>
              <a:gd name="adj1" fmla="val 63675"/>
              <a:gd name="adj2" fmla="val 50000"/>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1" name="Right Arrow 130">
            <a:extLst>
              <a:ext uri="{FF2B5EF4-FFF2-40B4-BE49-F238E27FC236}">
                <a16:creationId xmlns:a16="http://schemas.microsoft.com/office/drawing/2014/main" id="{65F25F21-D7D5-2BB8-DE03-76FEA110513B}"/>
              </a:ext>
            </a:extLst>
          </p:cNvPr>
          <p:cNvSpPr/>
          <p:nvPr/>
        </p:nvSpPr>
        <p:spPr bwMode="auto">
          <a:xfrm>
            <a:off x="7926266" y="4433032"/>
            <a:ext cx="2688879" cy="228600"/>
          </a:xfrm>
          <a:prstGeom prst="rightArrow">
            <a:avLst>
              <a:gd name="adj1" fmla="val 63675"/>
              <a:gd name="adj2" fmla="val 50000"/>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2" name="Right Arrow 131">
            <a:extLst>
              <a:ext uri="{FF2B5EF4-FFF2-40B4-BE49-F238E27FC236}">
                <a16:creationId xmlns:a16="http://schemas.microsoft.com/office/drawing/2014/main" id="{781FD842-1BF3-946F-63E5-CA5B33B78E3C}"/>
              </a:ext>
            </a:extLst>
          </p:cNvPr>
          <p:cNvSpPr/>
          <p:nvPr/>
        </p:nvSpPr>
        <p:spPr bwMode="auto">
          <a:xfrm>
            <a:off x="7926266" y="4629338"/>
            <a:ext cx="2627014" cy="228600"/>
          </a:xfrm>
          <a:prstGeom prst="rightArrow">
            <a:avLst>
              <a:gd name="adj1" fmla="val 63675"/>
              <a:gd name="adj2" fmla="val 50000"/>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3" name="Right Arrow 132">
            <a:extLst>
              <a:ext uri="{FF2B5EF4-FFF2-40B4-BE49-F238E27FC236}">
                <a16:creationId xmlns:a16="http://schemas.microsoft.com/office/drawing/2014/main" id="{DDA6835C-E676-0D16-8784-21F42081115D}"/>
              </a:ext>
            </a:extLst>
          </p:cNvPr>
          <p:cNvSpPr/>
          <p:nvPr/>
        </p:nvSpPr>
        <p:spPr bwMode="auto">
          <a:xfrm>
            <a:off x="7926266" y="5048322"/>
            <a:ext cx="1868031" cy="228600"/>
          </a:xfrm>
          <a:prstGeom prst="rightArrow">
            <a:avLst>
              <a:gd name="adj1" fmla="val 63675"/>
              <a:gd name="adj2" fmla="val 50000"/>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4" name="Rectangle 133">
            <a:extLst>
              <a:ext uri="{FF2B5EF4-FFF2-40B4-BE49-F238E27FC236}">
                <a16:creationId xmlns:a16="http://schemas.microsoft.com/office/drawing/2014/main" id="{E730B6F3-23F5-4171-DEB4-44F0E2B9B459}"/>
              </a:ext>
            </a:extLst>
          </p:cNvPr>
          <p:cNvSpPr/>
          <p:nvPr/>
        </p:nvSpPr>
        <p:spPr bwMode="auto">
          <a:xfrm>
            <a:off x="7926266" y="4874000"/>
            <a:ext cx="2470639" cy="145073"/>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4CCCF5CC-E152-ED45-2295-F813F1FB9257}"/>
              </a:ext>
            </a:extLst>
          </p:cNvPr>
          <p:cNvSpPr>
            <a:spLocks noGrp="1"/>
          </p:cNvSpPr>
          <p:nvPr>
            <p:ph type="title"/>
          </p:nvPr>
        </p:nvSpPr>
        <p:spPr/>
        <p:txBody>
          <a:bodyPr/>
          <a:lstStyle/>
          <a:p>
            <a:r>
              <a:rPr lang="en-US" dirty="0">
                <a:solidFill>
                  <a:schemeClr val="accent6"/>
                </a:solidFill>
              </a:rPr>
              <a:t>BOUQUET: Efficacy Summary With Cobimetinib</a:t>
            </a:r>
          </a:p>
        </p:txBody>
      </p:sp>
      <p:sp>
        <p:nvSpPr>
          <p:cNvPr id="77" name="Content Placeholder 76">
            <a:extLst>
              <a:ext uri="{FF2B5EF4-FFF2-40B4-BE49-F238E27FC236}">
                <a16:creationId xmlns:a16="http://schemas.microsoft.com/office/drawing/2014/main" id="{2A26AD16-3E70-7782-340F-CA0D4D3BCB75}"/>
              </a:ext>
            </a:extLst>
          </p:cNvPr>
          <p:cNvSpPr>
            <a:spLocks noGrp="1"/>
          </p:cNvSpPr>
          <p:nvPr>
            <p:ph idx="1"/>
          </p:nvPr>
        </p:nvSpPr>
        <p:spPr>
          <a:xfrm>
            <a:off x="604675" y="5890219"/>
            <a:ext cx="10877529" cy="376881"/>
          </a:xfrm>
        </p:spPr>
        <p:txBody>
          <a:bodyPr/>
          <a:lstStyle/>
          <a:p>
            <a:r>
              <a:rPr lang="en-US" sz="2400" dirty="0"/>
              <a:t>Promising activity observed for cobimetinib in LGSOC and MLA</a:t>
            </a:r>
          </a:p>
          <a:p>
            <a:endParaRPr lang="en-US" sz="2400" dirty="0"/>
          </a:p>
        </p:txBody>
      </p:sp>
      <p:sp>
        <p:nvSpPr>
          <p:cNvPr id="6" name="Text Box 15">
            <a:extLst>
              <a:ext uri="{FF2B5EF4-FFF2-40B4-BE49-F238E27FC236}">
                <a16:creationId xmlns:a16="http://schemas.microsoft.com/office/drawing/2014/main" id="{33F03D18-0A57-BC46-0078-E4C801EF0107}"/>
              </a:ext>
            </a:extLst>
          </p:cNvPr>
          <p:cNvSpPr txBox="1">
            <a:spLocks noChangeArrowheads="1"/>
          </p:cNvSpPr>
          <p:nvPr/>
        </p:nvSpPr>
        <p:spPr bwMode="auto">
          <a:xfrm>
            <a:off x="403226" y="6361926"/>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Ray-Coquard. ESMO 2023. Abstr 747MO. Reproduced with permission.</a:t>
            </a:r>
          </a:p>
        </p:txBody>
      </p:sp>
      <p:sp>
        <p:nvSpPr>
          <p:cNvPr id="7" name="Google Shape;181;p26">
            <a:extLst>
              <a:ext uri="{FF2B5EF4-FFF2-40B4-BE49-F238E27FC236}">
                <a16:creationId xmlns:a16="http://schemas.microsoft.com/office/drawing/2014/main" id="{13F679D8-E910-9FBE-BF3F-3E5B97E1DF05}"/>
              </a:ext>
            </a:extLst>
          </p:cNvPr>
          <p:cNvSpPr txBox="1">
            <a:spLocks/>
          </p:cNvSpPr>
          <p:nvPr/>
        </p:nvSpPr>
        <p:spPr bwMode="auto">
          <a:xfrm>
            <a:off x="1041149" y="1550175"/>
            <a:ext cx="4888871" cy="2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80000"/>
              </a:lnSpc>
              <a:spcBef>
                <a:spcPts val="0"/>
              </a:spcBef>
              <a:spcAft>
                <a:spcPts val="0"/>
              </a:spcAft>
              <a:buClr>
                <a:srgbClr val="05416B"/>
              </a:buClr>
              <a:buSzPts val="1400"/>
              <a:buFont typeface="Arial"/>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j-ea"/>
                <a:cs typeface="+mj-cs"/>
              </a:rPr>
              <a:t>Best Overall Response</a:t>
            </a:r>
          </a:p>
        </p:txBody>
      </p:sp>
      <p:sp>
        <p:nvSpPr>
          <p:cNvPr id="8" name="Google Shape;181;p26">
            <a:extLst>
              <a:ext uri="{FF2B5EF4-FFF2-40B4-BE49-F238E27FC236}">
                <a16:creationId xmlns:a16="http://schemas.microsoft.com/office/drawing/2014/main" id="{6D8139DB-58F8-BCA0-027B-0192FA02A7C6}"/>
              </a:ext>
            </a:extLst>
          </p:cNvPr>
          <p:cNvSpPr txBox="1">
            <a:spLocks/>
          </p:cNvSpPr>
          <p:nvPr/>
        </p:nvSpPr>
        <p:spPr bwMode="auto">
          <a:xfrm>
            <a:off x="6527548" y="1550175"/>
            <a:ext cx="5245351" cy="2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80000"/>
              </a:lnSpc>
              <a:spcBef>
                <a:spcPts val="0"/>
              </a:spcBef>
              <a:spcAft>
                <a:spcPts val="0"/>
              </a:spcAft>
              <a:buClr>
                <a:srgbClr val="05416B"/>
              </a:buClr>
              <a:buSzPts val="1400"/>
              <a:buFont typeface="Arial"/>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j-ea"/>
                <a:cs typeface="+mj-cs"/>
              </a:rPr>
              <a:t>Sustained Clinical Benefit (&gt;6 mo)</a:t>
            </a:r>
          </a:p>
        </p:txBody>
      </p:sp>
      <p:sp>
        <p:nvSpPr>
          <p:cNvPr id="12" name="TextBox 11">
            <a:extLst>
              <a:ext uri="{FF2B5EF4-FFF2-40B4-BE49-F238E27FC236}">
                <a16:creationId xmlns:a16="http://schemas.microsoft.com/office/drawing/2014/main" id="{ECD24D5F-FFAA-3DE4-1A56-4D3900F1D4AF}"/>
              </a:ext>
            </a:extLst>
          </p:cNvPr>
          <p:cNvSpPr txBox="1"/>
          <p:nvPr/>
        </p:nvSpPr>
        <p:spPr bwMode="auto">
          <a:xfrm flipH="1">
            <a:off x="636389" y="5431228"/>
            <a:ext cx="5040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 measurable disease at baseline in 1 patient; death before response assessment in 2 patients (both with MUC).</a:t>
            </a:r>
          </a:p>
        </p:txBody>
      </p:sp>
      <p:sp>
        <p:nvSpPr>
          <p:cNvPr id="9" name="TextBox 8">
            <a:extLst>
              <a:ext uri="{FF2B5EF4-FFF2-40B4-BE49-F238E27FC236}">
                <a16:creationId xmlns:a16="http://schemas.microsoft.com/office/drawing/2014/main" id="{C8622E67-DDCB-A85C-67E0-3B68DA85DEA1}"/>
              </a:ext>
            </a:extLst>
          </p:cNvPr>
          <p:cNvSpPr txBox="1"/>
          <p:nvPr/>
        </p:nvSpPr>
        <p:spPr bwMode="auto">
          <a:xfrm rot="16200000">
            <a:off x="-631856" y="3101754"/>
            <a:ext cx="2181888" cy="523220"/>
          </a:xfrm>
          <a:prstGeom prst="rect">
            <a:avLst/>
          </a:prstGeom>
          <a:solidFill>
            <a:schemeClr val="tx1"/>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Best Change From </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Baseline in SLD (%)</a:t>
            </a:r>
          </a:p>
        </p:txBody>
      </p:sp>
      <p:cxnSp>
        <p:nvCxnSpPr>
          <p:cNvPr id="13" name="Straight Connector 12">
            <a:extLst>
              <a:ext uri="{FF2B5EF4-FFF2-40B4-BE49-F238E27FC236}">
                <a16:creationId xmlns:a16="http://schemas.microsoft.com/office/drawing/2014/main" id="{2623EA9B-016C-A5C7-72C7-E0A87A7DFE28}"/>
              </a:ext>
            </a:extLst>
          </p:cNvPr>
          <p:cNvCxnSpPr>
            <a:cxnSpLocks/>
            <a:stCxn id="25" idx="3"/>
          </p:cNvCxnSpPr>
          <p:nvPr/>
        </p:nvCxnSpPr>
        <p:spPr bwMode="auto">
          <a:xfrm flipH="1">
            <a:off x="1045884" y="2340986"/>
            <a:ext cx="0" cy="2104014"/>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395EC7C2-3EA0-5204-E8E0-19211BA89729}"/>
              </a:ext>
            </a:extLst>
          </p:cNvPr>
          <p:cNvCxnSpPr>
            <a:cxnSpLocks/>
          </p:cNvCxnSpPr>
          <p:nvPr/>
        </p:nvCxnSpPr>
        <p:spPr bwMode="auto">
          <a:xfrm flipH="1">
            <a:off x="983947" y="234365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37A252EB-578C-1E3D-E861-0E9F4A174BC1}"/>
              </a:ext>
            </a:extLst>
          </p:cNvPr>
          <p:cNvCxnSpPr>
            <a:cxnSpLocks/>
          </p:cNvCxnSpPr>
          <p:nvPr/>
        </p:nvCxnSpPr>
        <p:spPr bwMode="auto">
          <a:xfrm flipH="1">
            <a:off x="983947" y="257587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F4800855-2431-028A-FE00-99258E73B596}"/>
              </a:ext>
            </a:extLst>
          </p:cNvPr>
          <p:cNvCxnSpPr>
            <a:cxnSpLocks/>
          </p:cNvCxnSpPr>
          <p:nvPr/>
        </p:nvCxnSpPr>
        <p:spPr bwMode="auto">
          <a:xfrm flipH="1">
            <a:off x="983947" y="280809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4771130E-7DD6-8E1F-4B8C-CC41E58BE681}"/>
              </a:ext>
            </a:extLst>
          </p:cNvPr>
          <p:cNvCxnSpPr>
            <a:cxnSpLocks/>
          </p:cNvCxnSpPr>
          <p:nvPr/>
        </p:nvCxnSpPr>
        <p:spPr bwMode="auto">
          <a:xfrm flipH="1">
            <a:off x="983947" y="304031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835BE18F-BE54-CB5E-EB45-9046BC04E745}"/>
              </a:ext>
            </a:extLst>
          </p:cNvPr>
          <p:cNvCxnSpPr>
            <a:cxnSpLocks/>
          </p:cNvCxnSpPr>
          <p:nvPr/>
        </p:nvCxnSpPr>
        <p:spPr bwMode="auto">
          <a:xfrm flipH="1">
            <a:off x="983947" y="3273353"/>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66D780F7-2A23-35F8-C084-7C1D71BB5644}"/>
              </a:ext>
            </a:extLst>
          </p:cNvPr>
          <p:cNvCxnSpPr>
            <a:cxnSpLocks/>
          </p:cNvCxnSpPr>
          <p:nvPr/>
        </p:nvCxnSpPr>
        <p:spPr bwMode="auto">
          <a:xfrm flipH="1">
            <a:off x="983947" y="350475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05D38824-5C1D-7B5F-E597-62508D1822DC}"/>
              </a:ext>
            </a:extLst>
          </p:cNvPr>
          <p:cNvCxnSpPr>
            <a:cxnSpLocks/>
          </p:cNvCxnSpPr>
          <p:nvPr/>
        </p:nvCxnSpPr>
        <p:spPr bwMode="auto">
          <a:xfrm flipH="1">
            <a:off x="983947" y="373697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DBE5599F-B43D-891C-49CB-CCB8808CA73A}"/>
              </a:ext>
            </a:extLst>
          </p:cNvPr>
          <p:cNvCxnSpPr>
            <a:cxnSpLocks/>
          </p:cNvCxnSpPr>
          <p:nvPr/>
        </p:nvCxnSpPr>
        <p:spPr bwMode="auto">
          <a:xfrm flipH="1">
            <a:off x="983947" y="4433641"/>
            <a:ext cx="64008" cy="0"/>
          </a:xfrm>
          <a:prstGeom prst="line">
            <a:avLst/>
          </a:prstGeom>
          <a:noFill/>
          <a:ln w="28575" cap="flat" cmpd="sng" algn="ctr">
            <a:solidFill>
              <a:schemeClr val="bg1"/>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54CFC3D2-BBFB-F5F7-5446-A8A000F6D522}"/>
              </a:ext>
            </a:extLst>
          </p:cNvPr>
          <p:cNvSpPr txBox="1"/>
          <p:nvPr/>
        </p:nvSpPr>
        <p:spPr bwMode="auto">
          <a:xfrm>
            <a:off x="530226" y="2187097"/>
            <a:ext cx="5302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80</a:t>
            </a:r>
          </a:p>
        </p:txBody>
      </p:sp>
      <p:sp>
        <p:nvSpPr>
          <p:cNvPr id="26" name="TextBox 25">
            <a:extLst>
              <a:ext uri="{FF2B5EF4-FFF2-40B4-BE49-F238E27FC236}">
                <a16:creationId xmlns:a16="http://schemas.microsoft.com/office/drawing/2014/main" id="{8D9F7BA4-8008-7403-456A-D9DFAD2E3A69}"/>
              </a:ext>
            </a:extLst>
          </p:cNvPr>
          <p:cNvSpPr txBox="1"/>
          <p:nvPr/>
        </p:nvSpPr>
        <p:spPr bwMode="auto">
          <a:xfrm>
            <a:off x="623401" y="2420728"/>
            <a:ext cx="4370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60</a:t>
            </a:r>
          </a:p>
        </p:txBody>
      </p:sp>
      <p:sp>
        <p:nvSpPr>
          <p:cNvPr id="27" name="TextBox 26">
            <a:extLst>
              <a:ext uri="{FF2B5EF4-FFF2-40B4-BE49-F238E27FC236}">
                <a16:creationId xmlns:a16="http://schemas.microsoft.com/office/drawing/2014/main" id="{A20ED166-AFF3-ED6F-9568-E94C15D103DF}"/>
              </a:ext>
            </a:extLst>
          </p:cNvPr>
          <p:cNvSpPr txBox="1"/>
          <p:nvPr/>
        </p:nvSpPr>
        <p:spPr bwMode="auto">
          <a:xfrm>
            <a:off x="635000" y="2654359"/>
            <a:ext cx="425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40</a:t>
            </a:r>
          </a:p>
        </p:txBody>
      </p:sp>
      <p:sp>
        <p:nvSpPr>
          <p:cNvPr id="28" name="TextBox 27">
            <a:extLst>
              <a:ext uri="{FF2B5EF4-FFF2-40B4-BE49-F238E27FC236}">
                <a16:creationId xmlns:a16="http://schemas.microsoft.com/office/drawing/2014/main" id="{47309952-0F77-A04D-16C7-F5A4946BD82E}"/>
              </a:ext>
            </a:extLst>
          </p:cNvPr>
          <p:cNvSpPr txBox="1"/>
          <p:nvPr/>
        </p:nvSpPr>
        <p:spPr bwMode="auto">
          <a:xfrm>
            <a:off x="530226" y="3355252"/>
            <a:ext cx="5302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a:t>
            </a:r>
          </a:p>
        </p:txBody>
      </p:sp>
      <p:sp>
        <p:nvSpPr>
          <p:cNvPr id="29" name="TextBox 28">
            <a:extLst>
              <a:ext uri="{FF2B5EF4-FFF2-40B4-BE49-F238E27FC236}">
                <a16:creationId xmlns:a16="http://schemas.microsoft.com/office/drawing/2014/main" id="{0A3670FE-BF4C-7949-3D36-41C4A3F55210}"/>
              </a:ext>
            </a:extLst>
          </p:cNvPr>
          <p:cNvSpPr txBox="1"/>
          <p:nvPr/>
        </p:nvSpPr>
        <p:spPr bwMode="auto">
          <a:xfrm>
            <a:off x="530226" y="3588883"/>
            <a:ext cx="5302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-40</a:t>
            </a:r>
          </a:p>
        </p:txBody>
      </p:sp>
      <p:sp>
        <p:nvSpPr>
          <p:cNvPr id="30" name="TextBox 29">
            <a:extLst>
              <a:ext uri="{FF2B5EF4-FFF2-40B4-BE49-F238E27FC236}">
                <a16:creationId xmlns:a16="http://schemas.microsoft.com/office/drawing/2014/main" id="{21EEFD69-5791-C279-9DFA-E9B3A4AF220D}"/>
              </a:ext>
            </a:extLst>
          </p:cNvPr>
          <p:cNvSpPr txBox="1"/>
          <p:nvPr/>
        </p:nvSpPr>
        <p:spPr bwMode="auto">
          <a:xfrm>
            <a:off x="605973" y="3822514"/>
            <a:ext cx="4544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-60</a:t>
            </a:r>
          </a:p>
        </p:txBody>
      </p:sp>
      <p:sp>
        <p:nvSpPr>
          <p:cNvPr id="31" name="TextBox 30">
            <a:extLst>
              <a:ext uri="{FF2B5EF4-FFF2-40B4-BE49-F238E27FC236}">
                <a16:creationId xmlns:a16="http://schemas.microsoft.com/office/drawing/2014/main" id="{3E2871CF-3046-4BCB-D529-14BC5F6A8A07}"/>
              </a:ext>
            </a:extLst>
          </p:cNvPr>
          <p:cNvSpPr txBox="1"/>
          <p:nvPr/>
        </p:nvSpPr>
        <p:spPr bwMode="auto">
          <a:xfrm>
            <a:off x="530226" y="4056145"/>
            <a:ext cx="5302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-80</a:t>
            </a:r>
          </a:p>
        </p:txBody>
      </p:sp>
      <p:sp>
        <p:nvSpPr>
          <p:cNvPr id="32" name="TextBox 31">
            <a:extLst>
              <a:ext uri="{FF2B5EF4-FFF2-40B4-BE49-F238E27FC236}">
                <a16:creationId xmlns:a16="http://schemas.microsoft.com/office/drawing/2014/main" id="{0F172DEA-9CF5-DBEE-3500-391EA7F601A8}"/>
              </a:ext>
            </a:extLst>
          </p:cNvPr>
          <p:cNvSpPr txBox="1"/>
          <p:nvPr/>
        </p:nvSpPr>
        <p:spPr bwMode="auto">
          <a:xfrm>
            <a:off x="530226" y="4289779"/>
            <a:ext cx="5302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-100</a:t>
            </a:r>
          </a:p>
        </p:txBody>
      </p:sp>
      <p:sp>
        <p:nvSpPr>
          <p:cNvPr id="34" name="TextBox 33">
            <a:extLst>
              <a:ext uri="{FF2B5EF4-FFF2-40B4-BE49-F238E27FC236}">
                <a16:creationId xmlns:a16="http://schemas.microsoft.com/office/drawing/2014/main" id="{97853D34-9FF0-5A47-8DA6-55280B315680}"/>
              </a:ext>
            </a:extLst>
          </p:cNvPr>
          <p:cNvSpPr txBox="1"/>
          <p:nvPr/>
        </p:nvSpPr>
        <p:spPr bwMode="auto">
          <a:xfrm>
            <a:off x="3712779" y="2499639"/>
            <a:ext cx="18783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LGSOC + MLA (n = 9)</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cORR: 33%; DCR: 89%</a:t>
            </a:r>
          </a:p>
        </p:txBody>
      </p:sp>
      <p:sp>
        <p:nvSpPr>
          <p:cNvPr id="35" name="Right Brace 34">
            <a:extLst>
              <a:ext uri="{FF2B5EF4-FFF2-40B4-BE49-F238E27FC236}">
                <a16:creationId xmlns:a16="http://schemas.microsoft.com/office/drawing/2014/main" id="{56F709BC-BADA-4971-FEB8-D4435E998C13}"/>
              </a:ext>
            </a:extLst>
          </p:cNvPr>
          <p:cNvSpPr/>
          <p:nvPr/>
        </p:nvSpPr>
        <p:spPr bwMode="auto">
          <a:xfrm rot="16200000">
            <a:off x="4550156" y="1876870"/>
            <a:ext cx="198418" cy="2504223"/>
          </a:xfrm>
          <a:prstGeom prst="rightBrace">
            <a:avLst/>
          </a:prstGeom>
          <a:noFill/>
          <a:ln w="28575" cap="flat" cmpd="sng" algn="ctr">
            <a:solidFill>
              <a:schemeClr val="bg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7" name="Rectangle 36">
            <a:extLst>
              <a:ext uri="{FF2B5EF4-FFF2-40B4-BE49-F238E27FC236}">
                <a16:creationId xmlns:a16="http://schemas.microsoft.com/office/drawing/2014/main" id="{35003791-7733-05D6-327F-B50D522E8684}"/>
              </a:ext>
            </a:extLst>
          </p:cNvPr>
          <p:cNvSpPr/>
          <p:nvPr/>
        </p:nvSpPr>
        <p:spPr bwMode="auto">
          <a:xfrm>
            <a:off x="1105899" y="2613025"/>
            <a:ext cx="176414" cy="661427"/>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8" name="Rectangle 37">
            <a:extLst>
              <a:ext uri="{FF2B5EF4-FFF2-40B4-BE49-F238E27FC236}">
                <a16:creationId xmlns:a16="http://schemas.microsoft.com/office/drawing/2014/main" id="{0082C27C-3ED7-BE20-B699-D959212BD050}"/>
              </a:ext>
            </a:extLst>
          </p:cNvPr>
          <p:cNvSpPr/>
          <p:nvPr/>
        </p:nvSpPr>
        <p:spPr bwMode="auto">
          <a:xfrm>
            <a:off x="1394149" y="2667000"/>
            <a:ext cx="176414" cy="607452"/>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9" name="Rectangle 38">
            <a:extLst>
              <a:ext uri="{FF2B5EF4-FFF2-40B4-BE49-F238E27FC236}">
                <a16:creationId xmlns:a16="http://schemas.microsoft.com/office/drawing/2014/main" id="{CC0526FB-625F-82FD-D06E-B92BE4A9D637}"/>
              </a:ext>
            </a:extLst>
          </p:cNvPr>
          <p:cNvSpPr/>
          <p:nvPr/>
        </p:nvSpPr>
        <p:spPr bwMode="auto">
          <a:xfrm>
            <a:off x="1682399" y="2841625"/>
            <a:ext cx="176414" cy="432827"/>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3" name="Rectangle 42">
            <a:extLst>
              <a:ext uri="{FF2B5EF4-FFF2-40B4-BE49-F238E27FC236}">
                <a16:creationId xmlns:a16="http://schemas.microsoft.com/office/drawing/2014/main" id="{17C40371-DFA1-5F45-3983-BBA424433CD3}"/>
              </a:ext>
            </a:extLst>
          </p:cNvPr>
          <p:cNvSpPr/>
          <p:nvPr/>
        </p:nvSpPr>
        <p:spPr bwMode="auto">
          <a:xfrm>
            <a:off x="3132410" y="3268856"/>
            <a:ext cx="166035" cy="6840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5" name="Rectangle 44">
            <a:extLst>
              <a:ext uri="{FF2B5EF4-FFF2-40B4-BE49-F238E27FC236}">
                <a16:creationId xmlns:a16="http://schemas.microsoft.com/office/drawing/2014/main" id="{FB764B80-01C8-8AD8-E640-40FB6EA067D8}"/>
              </a:ext>
            </a:extLst>
          </p:cNvPr>
          <p:cNvSpPr/>
          <p:nvPr/>
        </p:nvSpPr>
        <p:spPr bwMode="auto">
          <a:xfrm>
            <a:off x="3420437" y="3268857"/>
            <a:ext cx="166035" cy="122044"/>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6" name="Rectangle 45">
            <a:extLst>
              <a:ext uri="{FF2B5EF4-FFF2-40B4-BE49-F238E27FC236}">
                <a16:creationId xmlns:a16="http://schemas.microsoft.com/office/drawing/2014/main" id="{60EEA345-EAE9-474B-B6DA-B6CD63EACD7E}"/>
              </a:ext>
            </a:extLst>
          </p:cNvPr>
          <p:cNvSpPr/>
          <p:nvPr/>
        </p:nvSpPr>
        <p:spPr bwMode="auto">
          <a:xfrm>
            <a:off x="3708464" y="3268855"/>
            <a:ext cx="166035" cy="290319"/>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7" name="Rectangle 46">
            <a:extLst>
              <a:ext uri="{FF2B5EF4-FFF2-40B4-BE49-F238E27FC236}">
                <a16:creationId xmlns:a16="http://schemas.microsoft.com/office/drawing/2014/main" id="{2A4161B6-ED2C-A0ED-4F6C-3260468E8075}"/>
              </a:ext>
            </a:extLst>
          </p:cNvPr>
          <p:cNvSpPr/>
          <p:nvPr/>
        </p:nvSpPr>
        <p:spPr bwMode="auto">
          <a:xfrm>
            <a:off x="3996491" y="3268857"/>
            <a:ext cx="166035" cy="363344"/>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8" name="Rectangle 47">
            <a:extLst>
              <a:ext uri="{FF2B5EF4-FFF2-40B4-BE49-F238E27FC236}">
                <a16:creationId xmlns:a16="http://schemas.microsoft.com/office/drawing/2014/main" id="{013CD774-DA07-FD90-B033-F4F9655603B0}"/>
              </a:ext>
            </a:extLst>
          </p:cNvPr>
          <p:cNvSpPr/>
          <p:nvPr/>
        </p:nvSpPr>
        <p:spPr bwMode="auto">
          <a:xfrm>
            <a:off x="4284518" y="3268857"/>
            <a:ext cx="166035" cy="363344"/>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9" name="Rectangle 48">
            <a:extLst>
              <a:ext uri="{FF2B5EF4-FFF2-40B4-BE49-F238E27FC236}">
                <a16:creationId xmlns:a16="http://schemas.microsoft.com/office/drawing/2014/main" id="{951B7E11-CAA3-E047-29D0-AD368882686A}"/>
              </a:ext>
            </a:extLst>
          </p:cNvPr>
          <p:cNvSpPr/>
          <p:nvPr/>
        </p:nvSpPr>
        <p:spPr bwMode="auto">
          <a:xfrm>
            <a:off x="4572545" y="3268856"/>
            <a:ext cx="166035" cy="417319"/>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0" name="Rectangle 49">
            <a:extLst>
              <a:ext uri="{FF2B5EF4-FFF2-40B4-BE49-F238E27FC236}">
                <a16:creationId xmlns:a16="http://schemas.microsoft.com/office/drawing/2014/main" id="{835E5451-F5CB-8583-DF9E-E4B6FDF39C23}"/>
              </a:ext>
            </a:extLst>
          </p:cNvPr>
          <p:cNvSpPr/>
          <p:nvPr/>
        </p:nvSpPr>
        <p:spPr bwMode="auto">
          <a:xfrm>
            <a:off x="4860572" y="3268855"/>
            <a:ext cx="166035" cy="487169"/>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2" name="Rectangle 51">
            <a:extLst>
              <a:ext uri="{FF2B5EF4-FFF2-40B4-BE49-F238E27FC236}">
                <a16:creationId xmlns:a16="http://schemas.microsoft.com/office/drawing/2014/main" id="{1F272A75-1DB9-A145-8F37-8076EF24180F}"/>
              </a:ext>
            </a:extLst>
          </p:cNvPr>
          <p:cNvSpPr/>
          <p:nvPr/>
        </p:nvSpPr>
        <p:spPr bwMode="auto">
          <a:xfrm>
            <a:off x="5724656" y="3268856"/>
            <a:ext cx="166035" cy="1160269"/>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3" name="Rectangle 52">
            <a:extLst>
              <a:ext uri="{FF2B5EF4-FFF2-40B4-BE49-F238E27FC236}">
                <a16:creationId xmlns:a16="http://schemas.microsoft.com/office/drawing/2014/main" id="{08FB9BC5-FFB9-F064-ACC3-9346561C5743}"/>
              </a:ext>
            </a:extLst>
          </p:cNvPr>
          <p:cNvSpPr/>
          <p:nvPr/>
        </p:nvSpPr>
        <p:spPr bwMode="auto">
          <a:xfrm>
            <a:off x="5148599" y="3268856"/>
            <a:ext cx="166035" cy="569719"/>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4" name="Rectangle 53">
            <a:extLst>
              <a:ext uri="{FF2B5EF4-FFF2-40B4-BE49-F238E27FC236}">
                <a16:creationId xmlns:a16="http://schemas.microsoft.com/office/drawing/2014/main" id="{97EC7663-B565-B2CD-13F9-09CA4CBDA21E}"/>
              </a:ext>
            </a:extLst>
          </p:cNvPr>
          <p:cNvSpPr/>
          <p:nvPr/>
        </p:nvSpPr>
        <p:spPr bwMode="auto">
          <a:xfrm>
            <a:off x="5436626" y="3268856"/>
            <a:ext cx="166035" cy="630044"/>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74" name="Group 73">
            <a:extLst>
              <a:ext uri="{FF2B5EF4-FFF2-40B4-BE49-F238E27FC236}">
                <a16:creationId xmlns:a16="http://schemas.microsoft.com/office/drawing/2014/main" id="{508454D0-6A55-8EF5-5E46-751C8CAC491A}"/>
              </a:ext>
            </a:extLst>
          </p:cNvPr>
          <p:cNvGrpSpPr/>
          <p:nvPr/>
        </p:nvGrpSpPr>
        <p:grpSpPr>
          <a:xfrm>
            <a:off x="1345006" y="1976570"/>
            <a:ext cx="4657464" cy="519934"/>
            <a:chOff x="1345006" y="1858875"/>
            <a:chExt cx="4657464" cy="519934"/>
          </a:xfrm>
        </p:grpSpPr>
        <p:grpSp>
          <p:nvGrpSpPr>
            <p:cNvPr id="10" name="Group 9">
              <a:extLst>
                <a:ext uri="{FF2B5EF4-FFF2-40B4-BE49-F238E27FC236}">
                  <a16:creationId xmlns:a16="http://schemas.microsoft.com/office/drawing/2014/main" id="{CD41D0CD-41B5-B888-2DC8-62A22D5F856B}"/>
                </a:ext>
              </a:extLst>
            </p:cNvPr>
            <p:cNvGrpSpPr/>
            <p:nvPr/>
          </p:nvGrpSpPr>
          <p:grpSpPr>
            <a:xfrm>
              <a:off x="1345006" y="1858875"/>
              <a:ext cx="4657464" cy="276999"/>
              <a:chOff x="3635565" y="-702648"/>
              <a:chExt cx="7449478" cy="412216"/>
            </a:xfrm>
          </p:grpSpPr>
          <p:sp>
            <p:nvSpPr>
              <p:cNvPr id="56" name="TextBox 55">
                <a:extLst>
                  <a:ext uri="{FF2B5EF4-FFF2-40B4-BE49-F238E27FC236}">
                    <a16:creationId xmlns:a16="http://schemas.microsoft.com/office/drawing/2014/main" id="{23F03867-4524-7C05-3021-BC18D92D0081}"/>
                  </a:ext>
                </a:extLst>
              </p:cNvPr>
              <p:cNvSpPr txBox="1"/>
              <p:nvPr/>
            </p:nvSpPr>
            <p:spPr bwMode="auto">
              <a:xfrm>
                <a:off x="3728416" y="-702648"/>
                <a:ext cx="2404172" cy="41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Progressive disease</a:t>
                </a:r>
              </a:p>
            </p:txBody>
          </p:sp>
          <p:sp>
            <p:nvSpPr>
              <p:cNvPr id="57" name="TextBox 56">
                <a:extLst>
                  <a:ext uri="{FF2B5EF4-FFF2-40B4-BE49-F238E27FC236}">
                    <a16:creationId xmlns:a16="http://schemas.microsoft.com/office/drawing/2014/main" id="{C3FEDCD9-E3B3-25E6-161A-D4E7F511C071}"/>
                  </a:ext>
                </a:extLst>
              </p:cNvPr>
              <p:cNvSpPr txBox="1"/>
              <p:nvPr/>
            </p:nvSpPr>
            <p:spPr bwMode="auto">
              <a:xfrm>
                <a:off x="6034445" y="-702648"/>
                <a:ext cx="1945507" cy="41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Stable disease</a:t>
                </a:r>
              </a:p>
            </p:txBody>
          </p:sp>
          <p:sp>
            <p:nvSpPr>
              <p:cNvPr id="58" name="TextBox 57">
                <a:extLst>
                  <a:ext uri="{FF2B5EF4-FFF2-40B4-BE49-F238E27FC236}">
                    <a16:creationId xmlns:a16="http://schemas.microsoft.com/office/drawing/2014/main" id="{37FFED47-E115-9CF0-7116-127F3EF4B67D}"/>
                  </a:ext>
                </a:extLst>
              </p:cNvPr>
              <p:cNvSpPr txBox="1"/>
              <p:nvPr/>
            </p:nvSpPr>
            <p:spPr bwMode="auto">
              <a:xfrm>
                <a:off x="7859195" y="-702648"/>
                <a:ext cx="3225848" cy="41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Confirmed partial response</a:t>
                </a:r>
              </a:p>
            </p:txBody>
          </p:sp>
          <p:sp>
            <p:nvSpPr>
              <p:cNvPr id="59" name="Rectangle 58">
                <a:extLst>
                  <a:ext uri="{FF2B5EF4-FFF2-40B4-BE49-F238E27FC236}">
                    <a16:creationId xmlns:a16="http://schemas.microsoft.com/office/drawing/2014/main" id="{11BDC666-08E8-28AB-C810-6854BF94EAFF}"/>
                  </a:ext>
                </a:extLst>
              </p:cNvPr>
              <p:cNvSpPr/>
              <p:nvPr/>
            </p:nvSpPr>
            <p:spPr bwMode="auto">
              <a:xfrm>
                <a:off x="3635565" y="-583894"/>
                <a:ext cx="176270" cy="176270"/>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0" name="Rectangle 59">
                <a:extLst>
                  <a:ext uri="{FF2B5EF4-FFF2-40B4-BE49-F238E27FC236}">
                    <a16:creationId xmlns:a16="http://schemas.microsoft.com/office/drawing/2014/main" id="{BD71C504-56D0-E6E0-4061-6FD30774418F}"/>
                  </a:ext>
                </a:extLst>
              </p:cNvPr>
              <p:cNvSpPr/>
              <p:nvPr/>
            </p:nvSpPr>
            <p:spPr bwMode="auto">
              <a:xfrm>
                <a:off x="5947103" y="-583894"/>
                <a:ext cx="176270" cy="17627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1" name="Rectangle 60">
                <a:extLst>
                  <a:ext uri="{FF2B5EF4-FFF2-40B4-BE49-F238E27FC236}">
                    <a16:creationId xmlns:a16="http://schemas.microsoft.com/office/drawing/2014/main" id="{37E9C578-92F6-8133-1043-D6F6318339F2}"/>
                  </a:ext>
                </a:extLst>
              </p:cNvPr>
              <p:cNvSpPr/>
              <p:nvPr/>
            </p:nvSpPr>
            <p:spPr bwMode="auto">
              <a:xfrm>
                <a:off x="7788378" y="-583894"/>
                <a:ext cx="176270" cy="17627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62" name="TextBox 61">
              <a:extLst>
                <a:ext uri="{FF2B5EF4-FFF2-40B4-BE49-F238E27FC236}">
                  <a16:creationId xmlns:a16="http://schemas.microsoft.com/office/drawing/2014/main" id="{48871A29-747B-F21D-B880-633B3A0799DD}"/>
                </a:ext>
              </a:extLst>
            </p:cNvPr>
            <p:cNvSpPr txBox="1"/>
            <p:nvPr/>
          </p:nvSpPr>
          <p:spPr bwMode="auto">
            <a:xfrm>
              <a:off x="2481261" y="2101810"/>
              <a:ext cx="23623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Confirmed complete response</a:t>
              </a:r>
            </a:p>
          </p:txBody>
        </p:sp>
        <p:sp>
          <p:nvSpPr>
            <p:cNvPr id="63" name="Rectangle 62">
              <a:extLst>
                <a:ext uri="{FF2B5EF4-FFF2-40B4-BE49-F238E27FC236}">
                  <a16:creationId xmlns:a16="http://schemas.microsoft.com/office/drawing/2014/main" id="{2F1B275A-89FD-9F9C-BC66-8F63445D106D}"/>
                </a:ext>
              </a:extLst>
            </p:cNvPr>
            <p:cNvSpPr/>
            <p:nvPr/>
          </p:nvSpPr>
          <p:spPr bwMode="auto">
            <a:xfrm>
              <a:off x="2427934" y="2172557"/>
              <a:ext cx="110205" cy="118449"/>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cxnSp>
        <p:nvCxnSpPr>
          <p:cNvPr id="65" name="Straight Connector 64">
            <a:extLst>
              <a:ext uri="{FF2B5EF4-FFF2-40B4-BE49-F238E27FC236}">
                <a16:creationId xmlns:a16="http://schemas.microsoft.com/office/drawing/2014/main" id="{57E2FDCD-D76D-3B63-94BB-D22D00D445C1}"/>
              </a:ext>
            </a:extLst>
          </p:cNvPr>
          <p:cNvCxnSpPr>
            <a:cxnSpLocks/>
          </p:cNvCxnSpPr>
          <p:nvPr/>
        </p:nvCxnSpPr>
        <p:spPr bwMode="auto">
          <a:xfrm flipH="1">
            <a:off x="983947" y="396919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2E0B0250-5A76-3985-A3DA-13A76A610A02}"/>
              </a:ext>
            </a:extLst>
          </p:cNvPr>
          <p:cNvCxnSpPr>
            <a:cxnSpLocks/>
          </p:cNvCxnSpPr>
          <p:nvPr/>
        </p:nvCxnSpPr>
        <p:spPr bwMode="auto">
          <a:xfrm flipH="1">
            <a:off x="983947" y="4201419"/>
            <a:ext cx="64008" cy="0"/>
          </a:xfrm>
          <a:prstGeom prst="line">
            <a:avLst/>
          </a:prstGeom>
          <a:noFill/>
          <a:ln w="28575" cap="flat" cmpd="sng" algn="ctr">
            <a:solidFill>
              <a:schemeClr val="bg1"/>
            </a:solidFill>
            <a:prstDash val="solid"/>
            <a:round/>
            <a:headEnd type="none" w="med" len="med"/>
            <a:tailEnd type="none" w="med" len="med"/>
          </a:ln>
          <a:effectLst/>
        </p:spPr>
      </p:cxnSp>
      <p:sp>
        <p:nvSpPr>
          <p:cNvPr id="67" name="TextBox 66">
            <a:extLst>
              <a:ext uri="{FF2B5EF4-FFF2-40B4-BE49-F238E27FC236}">
                <a16:creationId xmlns:a16="http://schemas.microsoft.com/office/drawing/2014/main" id="{8687D68A-4C08-EFE8-1159-B700AF12C33C}"/>
              </a:ext>
            </a:extLst>
          </p:cNvPr>
          <p:cNvSpPr txBox="1"/>
          <p:nvPr/>
        </p:nvSpPr>
        <p:spPr bwMode="auto">
          <a:xfrm>
            <a:off x="635000" y="2887990"/>
            <a:ext cx="425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a:t>
            </a:r>
          </a:p>
        </p:txBody>
      </p:sp>
      <p:sp>
        <p:nvSpPr>
          <p:cNvPr id="68" name="TextBox 67">
            <a:extLst>
              <a:ext uri="{FF2B5EF4-FFF2-40B4-BE49-F238E27FC236}">
                <a16:creationId xmlns:a16="http://schemas.microsoft.com/office/drawing/2014/main" id="{C4DBD710-6B5B-C40B-9D83-F597F924A471}"/>
              </a:ext>
            </a:extLst>
          </p:cNvPr>
          <p:cNvSpPr txBox="1"/>
          <p:nvPr/>
        </p:nvSpPr>
        <p:spPr bwMode="auto">
          <a:xfrm>
            <a:off x="635000" y="3121621"/>
            <a:ext cx="425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p>
        </p:txBody>
      </p:sp>
      <p:sp>
        <p:nvSpPr>
          <p:cNvPr id="69" name="Rectangle 68">
            <a:extLst>
              <a:ext uri="{FF2B5EF4-FFF2-40B4-BE49-F238E27FC236}">
                <a16:creationId xmlns:a16="http://schemas.microsoft.com/office/drawing/2014/main" id="{1F55E044-EAEE-E99A-0E28-9D70A3106377}"/>
              </a:ext>
            </a:extLst>
          </p:cNvPr>
          <p:cNvSpPr/>
          <p:nvPr/>
        </p:nvSpPr>
        <p:spPr bwMode="auto">
          <a:xfrm>
            <a:off x="1970649" y="3023501"/>
            <a:ext cx="176414" cy="250951"/>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0" name="Rectangle 69">
            <a:extLst>
              <a:ext uri="{FF2B5EF4-FFF2-40B4-BE49-F238E27FC236}">
                <a16:creationId xmlns:a16="http://schemas.microsoft.com/office/drawing/2014/main" id="{FDB70A56-C539-C589-9DB6-095067B97175}"/>
              </a:ext>
            </a:extLst>
          </p:cNvPr>
          <p:cNvSpPr/>
          <p:nvPr/>
        </p:nvSpPr>
        <p:spPr bwMode="auto">
          <a:xfrm>
            <a:off x="2258899" y="3067050"/>
            <a:ext cx="176414" cy="207402"/>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1" name="Rectangle 70">
            <a:extLst>
              <a:ext uri="{FF2B5EF4-FFF2-40B4-BE49-F238E27FC236}">
                <a16:creationId xmlns:a16="http://schemas.microsoft.com/office/drawing/2014/main" id="{AE0C8B89-7D1F-10B9-E017-8F23DFCCFAB0}"/>
              </a:ext>
            </a:extLst>
          </p:cNvPr>
          <p:cNvSpPr/>
          <p:nvPr/>
        </p:nvSpPr>
        <p:spPr bwMode="auto">
          <a:xfrm>
            <a:off x="2547149" y="3073400"/>
            <a:ext cx="176414" cy="201052"/>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2" name="Rectangle 71">
            <a:extLst>
              <a:ext uri="{FF2B5EF4-FFF2-40B4-BE49-F238E27FC236}">
                <a16:creationId xmlns:a16="http://schemas.microsoft.com/office/drawing/2014/main" id="{BD263786-3C71-C1E7-B77B-734A325BFC06}"/>
              </a:ext>
            </a:extLst>
          </p:cNvPr>
          <p:cNvSpPr/>
          <p:nvPr/>
        </p:nvSpPr>
        <p:spPr bwMode="auto">
          <a:xfrm>
            <a:off x="2835397" y="3171825"/>
            <a:ext cx="176414" cy="102627"/>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16" name="Straight Connector 15">
            <a:extLst>
              <a:ext uri="{FF2B5EF4-FFF2-40B4-BE49-F238E27FC236}">
                <a16:creationId xmlns:a16="http://schemas.microsoft.com/office/drawing/2014/main" id="{4C8C8A70-F664-C0BD-92E8-AED1E3B6CA6F}"/>
              </a:ext>
            </a:extLst>
          </p:cNvPr>
          <p:cNvCxnSpPr>
            <a:cxnSpLocks/>
          </p:cNvCxnSpPr>
          <p:nvPr/>
        </p:nvCxnSpPr>
        <p:spPr bwMode="auto">
          <a:xfrm>
            <a:off x="1050202" y="3628879"/>
            <a:ext cx="4913977" cy="0"/>
          </a:xfrm>
          <a:prstGeom prst="line">
            <a:avLst/>
          </a:prstGeom>
          <a:noFill/>
          <a:ln w="28575" cap="flat" cmpd="sng" algn="ctr">
            <a:solidFill>
              <a:schemeClr val="bg1"/>
            </a:solidFill>
            <a:prstDash val="sysDot"/>
            <a:round/>
            <a:headEnd type="none" w="med" len="med"/>
            <a:tailEnd type="none" w="med" len="med"/>
          </a:ln>
          <a:effectLst/>
        </p:spPr>
      </p:cxnSp>
      <p:sp>
        <p:nvSpPr>
          <p:cNvPr id="36" name="TextBox 35">
            <a:extLst>
              <a:ext uri="{FF2B5EF4-FFF2-40B4-BE49-F238E27FC236}">
                <a16:creationId xmlns:a16="http://schemas.microsoft.com/office/drawing/2014/main" id="{53FF817A-5145-610A-F24E-1DB2E8FE90E1}"/>
              </a:ext>
            </a:extLst>
          </p:cNvPr>
          <p:cNvSpPr txBox="1"/>
          <p:nvPr/>
        </p:nvSpPr>
        <p:spPr bwMode="auto">
          <a:xfrm>
            <a:off x="5871297" y="3480108"/>
            <a:ext cx="5037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30%</a:t>
            </a:r>
          </a:p>
        </p:txBody>
      </p:sp>
      <p:sp>
        <p:nvSpPr>
          <p:cNvPr id="73" name="Content Placeholder 42">
            <a:extLst>
              <a:ext uri="{FF2B5EF4-FFF2-40B4-BE49-F238E27FC236}">
                <a16:creationId xmlns:a16="http://schemas.microsoft.com/office/drawing/2014/main" id="{1CE53A31-15B4-E7AC-9ABC-B6A4DE99C598}"/>
              </a:ext>
            </a:extLst>
          </p:cNvPr>
          <p:cNvSpPr txBox="1">
            <a:spLocks/>
          </p:cNvSpPr>
          <p:nvPr/>
        </p:nvSpPr>
        <p:spPr>
          <a:xfrm>
            <a:off x="1297405" y="3707393"/>
            <a:ext cx="3899285" cy="803566"/>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179388" marR="0" lvl="0" indent="-179388" algn="l" defTabSz="914400" rtl="0" eaLnBrk="1" fontAlgn="base" latinLnBrk="0" hangingPunct="1">
              <a:lnSpc>
                <a:spcPct val="90000"/>
              </a:lnSpc>
              <a:spcBef>
                <a:spcPts val="500"/>
              </a:spcBef>
              <a:spcAft>
                <a:spcPts val="0"/>
              </a:spcAft>
              <a:buClr>
                <a:srgbClr val="000000"/>
              </a:buClr>
              <a:buSzTx/>
              <a:buFont typeface="Wingdings" panose="05000000000000000000" pitchFamily="2" charset="2"/>
              <a:buChar char="§"/>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cORR: 3/19* (16%; 95% CI: 3%-40%)</a:t>
            </a:r>
          </a:p>
          <a:p>
            <a:pPr marL="179388" marR="0" lvl="0" indent="-179388" algn="l" defTabSz="914400" rtl="0" eaLnBrk="1" fontAlgn="base" latinLnBrk="0" hangingPunct="1">
              <a:lnSpc>
                <a:spcPct val="90000"/>
              </a:lnSpc>
              <a:spcBef>
                <a:spcPts val="500"/>
              </a:spcBef>
              <a:spcAft>
                <a:spcPts val="0"/>
              </a:spcAft>
              <a:buClr>
                <a:srgbClr val="000000"/>
              </a:buClr>
              <a:buSzTx/>
              <a:buFont typeface="Wingdings" panose="05000000000000000000" pitchFamily="2" charset="2"/>
              <a:buChar char="§"/>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DCR: 8/19* (42%; 95% CI: 20%-67%)</a:t>
            </a:r>
          </a:p>
          <a:p>
            <a:pPr marL="179388" marR="0" lvl="0" indent="-179388" algn="l" defTabSz="914400" rtl="0" eaLnBrk="1" fontAlgn="base" latinLnBrk="0" hangingPunct="1">
              <a:lnSpc>
                <a:spcPct val="90000"/>
              </a:lnSpc>
              <a:spcBef>
                <a:spcPts val="500"/>
              </a:spcBef>
              <a:spcAft>
                <a:spcPts val="0"/>
              </a:spcAft>
              <a:buClr>
                <a:srgbClr val="000000"/>
              </a:buClr>
              <a:buSzTx/>
              <a:buFont typeface="Wingdings" panose="05000000000000000000" pitchFamily="2" charset="2"/>
              <a:buChar char="§"/>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6-mo PFS rate: 41% (95% CI: 18%-63%)</a:t>
            </a:r>
          </a:p>
        </p:txBody>
      </p:sp>
      <p:graphicFrame>
        <p:nvGraphicFramePr>
          <p:cNvPr id="81" name="Table 80">
            <a:extLst>
              <a:ext uri="{FF2B5EF4-FFF2-40B4-BE49-F238E27FC236}">
                <a16:creationId xmlns:a16="http://schemas.microsoft.com/office/drawing/2014/main" id="{918B9829-0A2D-9A6C-FB5D-72B0C13A840C}"/>
              </a:ext>
            </a:extLst>
          </p:cNvPr>
          <p:cNvGraphicFramePr>
            <a:graphicFrameLocks noGrp="1"/>
          </p:cNvGraphicFramePr>
          <p:nvPr/>
        </p:nvGraphicFramePr>
        <p:xfrm>
          <a:off x="344031" y="4782185"/>
          <a:ext cx="640155" cy="497586"/>
        </p:xfrm>
        <a:graphic>
          <a:graphicData uri="http://schemas.openxmlformats.org/drawingml/2006/table">
            <a:tbl>
              <a:tblPr firstRow="1" bandRow="1">
                <a:tableStyleId>{93296810-A885-4BE3-A3E7-6D5BEEA58F35}</a:tableStyleId>
              </a:tblPr>
              <a:tblGrid>
                <a:gridCol w="640155">
                  <a:extLst>
                    <a:ext uri="{9D8B030D-6E8A-4147-A177-3AD203B41FA5}">
                      <a16:colId xmlns:a16="http://schemas.microsoft.com/office/drawing/2014/main" val="4261606186"/>
                    </a:ext>
                  </a:extLst>
                </a:gridCol>
              </a:tblGrid>
              <a:tr h="0">
                <a:tc>
                  <a:txBody>
                    <a:bodyPr/>
                    <a:lstStyle/>
                    <a:p>
                      <a:pPr algn="r">
                        <a:lnSpc>
                          <a:spcPct val="70000"/>
                        </a:lnSpc>
                      </a:pPr>
                      <a:r>
                        <a:rPr lang="en-US" sz="700" b="1" dirty="0">
                          <a:solidFill>
                            <a:schemeClr val="bg1"/>
                          </a:solidFill>
                          <a:latin typeface="Calibri" panose="020F0502020204030204" pitchFamily="34" charset="0"/>
                          <a:cs typeface="Calibri" panose="020F0502020204030204" pitchFamily="34" charset="0"/>
                        </a:rPr>
                        <a:t>MAPK pathway </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alteration</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3033401"/>
                  </a:ext>
                </a:extLst>
              </a:tr>
              <a:tr h="0">
                <a:tc>
                  <a:txBody>
                    <a:bodyPr/>
                    <a:lstStyle/>
                    <a:p>
                      <a:pPr algn="r">
                        <a:lnSpc>
                          <a:spcPct val="70000"/>
                        </a:lnSpc>
                      </a:pPr>
                      <a:r>
                        <a:rPr lang="en-US" sz="700" b="1" dirty="0">
                          <a:solidFill>
                            <a:schemeClr val="bg1"/>
                          </a:solidFill>
                          <a:latin typeface="Calibri" panose="020F0502020204030204" pitchFamily="34" charset="0"/>
                          <a:cs typeface="Calibri" panose="020F0502020204030204" pitchFamily="34" charset="0"/>
                        </a:rPr>
                        <a:t>Histology</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631713"/>
                  </a:ext>
                </a:extLst>
              </a:tr>
              <a:tr h="0">
                <a:tc>
                  <a:txBody>
                    <a:bodyPr/>
                    <a:lstStyle/>
                    <a:p>
                      <a:pPr algn="r">
                        <a:lnSpc>
                          <a:spcPct val="70000"/>
                        </a:lnSpc>
                      </a:pPr>
                      <a:r>
                        <a:rPr lang="en-US" sz="700" b="1" dirty="0">
                          <a:solidFill>
                            <a:schemeClr val="bg1"/>
                          </a:solidFill>
                          <a:latin typeface="Calibri" panose="020F0502020204030204" pitchFamily="34" charset="0"/>
                          <a:cs typeface="Calibri" panose="020F0502020204030204" pitchFamily="34" charset="0"/>
                        </a:rPr>
                        <a:t>No. of prior treatment lines</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3280053"/>
                  </a:ext>
                </a:extLst>
              </a:tr>
            </a:tbl>
          </a:graphicData>
        </a:graphic>
      </p:graphicFrame>
      <p:graphicFrame>
        <p:nvGraphicFramePr>
          <p:cNvPr id="80" name="Table 79">
            <a:extLst>
              <a:ext uri="{FF2B5EF4-FFF2-40B4-BE49-F238E27FC236}">
                <a16:creationId xmlns:a16="http://schemas.microsoft.com/office/drawing/2014/main" id="{8C85BB67-A9D1-7A58-F632-F688A7EA4782}"/>
              </a:ext>
            </a:extLst>
          </p:cNvPr>
          <p:cNvGraphicFramePr>
            <a:graphicFrameLocks noGrp="1"/>
          </p:cNvGraphicFramePr>
          <p:nvPr/>
        </p:nvGraphicFramePr>
        <p:xfrm>
          <a:off x="995882" y="4526355"/>
          <a:ext cx="4970358" cy="663575"/>
        </p:xfrm>
        <a:graphic>
          <a:graphicData uri="http://schemas.openxmlformats.org/drawingml/2006/table">
            <a:tbl>
              <a:tblPr firstRow="1" bandRow="1">
                <a:tableStyleId>{93296810-A885-4BE3-A3E7-6D5BEEA58F35}</a:tableStyleId>
              </a:tblPr>
              <a:tblGrid>
                <a:gridCol w="292374">
                  <a:extLst>
                    <a:ext uri="{9D8B030D-6E8A-4147-A177-3AD203B41FA5}">
                      <a16:colId xmlns:a16="http://schemas.microsoft.com/office/drawing/2014/main" val="4261606186"/>
                    </a:ext>
                  </a:extLst>
                </a:gridCol>
                <a:gridCol w="292374">
                  <a:extLst>
                    <a:ext uri="{9D8B030D-6E8A-4147-A177-3AD203B41FA5}">
                      <a16:colId xmlns:a16="http://schemas.microsoft.com/office/drawing/2014/main" val="778411592"/>
                    </a:ext>
                  </a:extLst>
                </a:gridCol>
                <a:gridCol w="292374">
                  <a:extLst>
                    <a:ext uri="{9D8B030D-6E8A-4147-A177-3AD203B41FA5}">
                      <a16:colId xmlns:a16="http://schemas.microsoft.com/office/drawing/2014/main" val="819516295"/>
                    </a:ext>
                  </a:extLst>
                </a:gridCol>
                <a:gridCol w="292374">
                  <a:extLst>
                    <a:ext uri="{9D8B030D-6E8A-4147-A177-3AD203B41FA5}">
                      <a16:colId xmlns:a16="http://schemas.microsoft.com/office/drawing/2014/main" val="1958120105"/>
                    </a:ext>
                  </a:extLst>
                </a:gridCol>
                <a:gridCol w="292374">
                  <a:extLst>
                    <a:ext uri="{9D8B030D-6E8A-4147-A177-3AD203B41FA5}">
                      <a16:colId xmlns:a16="http://schemas.microsoft.com/office/drawing/2014/main" val="3692925276"/>
                    </a:ext>
                  </a:extLst>
                </a:gridCol>
                <a:gridCol w="292374">
                  <a:extLst>
                    <a:ext uri="{9D8B030D-6E8A-4147-A177-3AD203B41FA5}">
                      <a16:colId xmlns:a16="http://schemas.microsoft.com/office/drawing/2014/main" val="1664025765"/>
                    </a:ext>
                  </a:extLst>
                </a:gridCol>
                <a:gridCol w="292374">
                  <a:extLst>
                    <a:ext uri="{9D8B030D-6E8A-4147-A177-3AD203B41FA5}">
                      <a16:colId xmlns:a16="http://schemas.microsoft.com/office/drawing/2014/main" val="30612428"/>
                    </a:ext>
                  </a:extLst>
                </a:gridCol>
                <a:gridCol w="325389">
                  <a:extLst>
                    <a:ext uri="{9D8B030D-6E8A-4147-A177-3AD203B41FA5}">
                      <a16:colId xmlns:a16="http://schemas.microsoft.com/office/drawing/2014/main" val="3752185136"/>
                    </a:ext>
                  </a:extLst>
                </a:gridCol>
                <a:gridCol w="259359">
                  <a:extLst>
                    <a:ext uri="{9D8B030D-6E8A-4147-A177-3AD203B41FA5}">
                      <a16:colId xmlns:a16="http://schemas.microsoft.com/office/drawing/2014/main" val="664898037"/>
                    </a:ext>
                  </a:extLst>
                </a:gridCol>
                <a:gridCol w="292374">
                  <a:extLst>
                    <a:ext uri="{9D8B030D-6E8A-4147-A177-3AD203B41FA5}">
                      <a16:colId xmlns:a16="http://schemas.microsoft.com/office/drawing/2014/main" val="655856854"/>
                    </a:ext>
                  </a:extLst>
                </a:gridCol>
                <a:gridCol w="292374">
                  <a:extLst>
                    <a:ext uri="{9D8B030D-6E8A-4147-A177-3AD203B41FA5}">
                      <a16:colId xmlns:a16="http://schemas.microsoft.com/office/drawing/2014/main" val="1243085438"/>
                    </a:ext>
                  </a:extLst>
                </a:gridCol>
                <a:gridCol w="292374">
                  <a:extLst>
                    <a:ext uri="{9D8B030D-6E8A-4147-A177-3AD203B41FA5}">
                      <a16:colId xmlns:a16="http://schemas.microsoft.com/office/drawing/2014/main" val="582874846"/>
                    </a:ext>
                  </a:extLst>
                </a:gridCol>
                <a:gridCol w="292374">
                  <a:extLst>
                    <a:ext uri="{9D8B030D-6E8A-4147-A177-3AD203B41FA5}">
                      <a16:colId xmlns:a16="http://schemas.microsoft.com/office/drawing/2014/main" val="1687001883"/>
                    </a:ext>
                  </a:extLst>
                </a:gridCol>
                <a:gridCol w="292374">
                  <a:extLst>
                    <a:ext uri="{9D8B030D-6E8A-4147-A177-3AD203B41FA5}">
                      <a16:colId xmlns:a16="http://schemas.microsoft.com/office/drawing/2014/main" val="3884337966"/>
                    </a:ext>
                  </a:extLst>
                </a:gridCol>
                <a:gridCol w="292374">
                  <a:extLst>
                    <a:ext uri="{9D8B030D-6E8A-4147-A177-3AD203B41FA5}">
                      <a16:colId xmlns:a16="http://schemas.microsoft.com/office/drawing/2014/main" val="2315878362"/>
                    </a:ext>
                  </a:extLst>
                </a:gridCol>
                <a:gridCol w="292374">
                  <a:extLst>
                    <a:ext uri="{9D8B030D-6E8A-4147-A177-3AD203B41FA5}">
                      <a16:colId xmlns:a16="http://schemas.microsoft.com/office/drawing/2014/main" val="2332854300"/>
                    </a:ext>
                  </a:extLst>
                </a:gridCol>
                <a:gridCol w="292374">
                  <a:extLst>
                    <a:ext uri="{9D8B030D-6E8A-4147-A177-3AD203B41FA5}">
                      <a16:colId xmlns:a16="http://schemas.microsoft.com/office/drawing/2014/main" val="2867968323"/>
                    </a:ext>
                  </a:extLst>
                </a:gridCol>
              </a:tblGrid>
              <a:tr h="137830">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Amp</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G12A</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G12D</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G12C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Q61L</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G12D</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G12D</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 G17</a:t>
                      </a:r>
                    </a:p>
                    <a:p>
                      <a:pPr algn="ctr">
                        <a:lnSpc>
                          <a:spcPct val="80000"/>
                        </a:lnSpc>
                      </a:pP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BRAF GABRA</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G12D</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BRAF</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V600E</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NF1</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S557fs</a:t>
                      </a:r>
                      <a:r>
                        <a:rPr lang="en-US" sz="700" b="1" baseline="30000" dirty="0">
                          <a:solidFill>
                            <a:schemeClr val="bg1"/>
                          </a:solidFill>
                          <a:latin typeface="Calibri" panose="020F0502020204030204" pitchFamily="34" charset="0"/>
                          <a:cs typeface="Calibri" panose="020F0502020204030204" pitchFamily="34" charset="0"/>
                        </a:rPr>
                        <a:t>*</a:t>
                      </a:r>
                      <a:r>
                        <a:rPr lang="en-US" sz="700" b="1" dirty="0">
                          <a:solidFill>
                            <a:schemeClr val="bg1"/>
                          </a:solidFill>
                          <a:latin typeface="Calibri" panose="020F0502020204030204" pitchFamily="34" charset="0"/>
                          <a:cs typeface="Calibri" panose="020F0502020204030204" pitchFamily="34" charset="0"/>
                        </a:rPr>
                        <a:t>11</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G12V</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G12V</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BRAF</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V600E</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BRAF</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V600E</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KRAS</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G12A</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700" b="1" dirty="0">
                          <a:solidFill>
                            <a:schemeClr val="bg1"/>
                          </a:solidFill>
                          <a:latin typeface="Calibri" panose="020F0502020204030204" pitchFamily="34" charset="0"/>
                          <a:cs typeface="Calibri" panose="020F0502020204030204" pitchFamily="34" charset="0"/>
                        </a:rPr>
                        <a:t>BRAF</a:t>
                      </a:r>
                      <a:br>
                        <a:rPr lang="en-US" sz="700" b="1" dirty="0">
                          <a:solidFill>
                            <a:schemeClr val="bg1"/>
                          </a:solidFill>
                          <a:latin typeface="Calibri" panose="020F0502020204030204" pitchFamily="34" charset="0"/>
                          <a:cs typeface="Calibri" panose="020F0502020204030204" pitchFamily="34" charset="0"/>
                        </a:rPr>
                      </a:br>
                      <a:r>
                        <a:rPr lang="en-US" sz="700" b="1" dirty="0">
                          <a:solidFill>
                            <a:schemeClr val="bg1"/>
                          </a:solidFill>
                          <a:latin typeface="Calibri" panose="020F0502020204030204" pitchFamily="34" charset="0"/>
                          <a:cs typeface="Calibri" panose="020F0502020204030204" pitchFamily="34" charset="0"/>
                        </a:rPr>
                        <a:t>V600E</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93033401"/>
                  </a:ext>
                </a:extLst>
              </a:tr>
              <a:tr h="78548">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CC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CC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CC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MUC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MUC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CC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CS</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MUC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MLA</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1"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4631713"/>
                  </a:ext>
                </a:extLst>
              </a:tr>
              <a:tr h="78548">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4</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1</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4</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4</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1</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4</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4</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4</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4</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500" b="0" dirty="0">
                          <a:solidFill>
                            <a:schemeClr val="bg1"/>
                          </a:solidFill>
                          <a:latin typeface="Calibri" panose="020F0502020204030204" pitchFamily="34" charset="0"/>
                          <a:cs typeface="Calibri" panose="020F0502020204030204" pitchFamily="34" charset="0"/>
                        </a:rPr>
                        <a:t>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53280053"/>
                  </a:ext>
                </a:extLst>
              </a:tr>
            </a:tbl>
          </a:graphicData>
        </a:graphic>
      </p:graphicFrame>
      <p:cxnSp>
        <p:nvCxnSpPr>
          <p:cNvPr id="83" name="Straight Connector 82">
            <a:extLst>
              <a:ext uri="{FF2B5EF4-FFF2-40B4-BE49-F238E27FC236}">
                <a16:creationId xmlns:a16="http://schemas.microsoft.com/office/drawing/2014/main" id="{278C151E-0BEE-8908-722D-5FF68ED394CC}"/>
              </a:ext>
            </a:extLst>
          </p:cNvPr>
          <p:cNvCxnSpPr/>
          <p:nvPr/>
        </p:nvCxnSpPr>
        <p:spPr bwMode="auto">
          <a:xfrm>
            <a:off x="3105338" y="4744015"/>
            <a:ext cx="199176" cy="0"/>
          </a:xfrm>
          <a:prstGeom prst="line">
            <a:avLst/>
          </a:prstGeom>
          <a:noFill/>
          <a:ln w="19050" cap="flat" cmpd="sng" algn="ctr">
            <a:solidFill>
              <a:schemeClr val="bg1"/>
            </a:solidFill>
            <a:prstDash val="solid"/>
            <a:round/>
            <a:headEnd type="none" w="med" len="med"/>
            <a:tailEnd type="none" w="med" len="med"/>
          </a:ln>
          <a:effectLst/>
        </p:spPr>
      </p:cxnSp>
      <p:grpSp>
        <p:nvGrpSpPr>
          <p:cNvPr id="86" name="Group 85">
            <a:extLst>
              <a:ext uri="{FF2B5EF4-FFF2-40B4-BE49-F238E27FC236}">
                <a16:creationId xmlns:a16="http://schemas.microsoft.com/office/drawing/2014/main" id="{EF8050E2-02B7-C8A0-3919-873BCA5B563B}"/>
              </a:ext>
            </a:extLst>
          </p:cNvPr>
          <p:cNvGrpSpPr/>
          <p:nvPr/>
        </p:nvGrpSpPr>
        <p:grpSpPr>
          <a:xfrm>
            <a:off x="7142597" y="1975061"/>
            <a:ext cx="3848311" cy="276999"/>
            <a:chOff x="3635565" y="-702648"/>
            <a:chExt cx="6155262" cy="412216"/>
          </a:xfrm>
        </p:grpSpPr>
        <p:sp>
          <p:nvSpPr>
            <p:cNvPr id="89" name="TextBox 88">
              <a:extLst>
                <a:ext uri="{FF2B5EF4-FFF2-40B4-BE49-F238E27FC236}">
                  <a16:creationId xmlns:a16="http://schemas.microsoft.com/office/drawing/2014/main" id="{159727C2-0267-54F4-EE07-28880E16C28E}"/>
                </a:ext>
              </a:extLst>
            </p:cNvPr>
            <p:cNvSpPr txBox="1"/>
            <p:nvPr/>
          </p:nvSpPr>
          <p:spPr bwMode="auto">
            <a:xfrm>
              <a:off x="3728416" y="-702648"/>
              <a:ext cx="2404172" cy="41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Stable disease</a:t>
              </a:r>
            </a:p>
          </p:txBody>
        </p:sp>
        <p:sp>
          <p:nvSpPr>
            <p:cNvPr id="90" name="TextBox 89">
              <a:extLst>
                <a:ext uri="{FF2B5EF4-FFF2-40B4-BE49-F238E27FC236}">
                  <a16:creationId xmlns:a16="http://schemas.microsoft.com/office/drawing/2014/main" id="{D7903C0F-62DC-D852-309E-97BCE0740F5C}"/>
                </a:ext>
              </a:extLst>
            </p:cNvPr>
            <p:cNvSpPr txBox="1"/>
            <p:nvPr/>
          </p:nvSpPr>
          <p:spPr bwMode="auto">
            <a:xfrm>
              <a:off x="5614502" y="-702648"/>
              <a:ext cx="1945507" cy="41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Partial disease</a:t>
              </a:r>
            </a:p>
          </p:txBody>
        </p:sp>
        <p:sp>
          <p:nvSpPr>
            <p:cNvPr id="91" name="TextBox 90">
              <a:extLst>
                <a:ext uri="{FF2B5EF4-FFF2-40B4-BE49-F238E27FC236}">
                  <a16:creationId xmlns:a16="http://schemas.microsoft.com/office/drawing/2014/main" id="{8B4CF616-3594-9A97-4859-AD807BEB8006}"/>
                </a:ext>
              </a:extLst>
            </p:cNvPr>
            <p:cNvSpPr txBox="1"/>
            <p:nvPr/>
          </p:nvSpPr>
          <p:spPr bwMode="auto">
            <a:xfrm>
              <a:off x="7540619" y="-702648"/>
              <a:ext cx="2250208" cy="41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Complete response</a:t>
              </a:r>
            </a:p>
          </p:txBody>
        </p:sp>
        <p:sp>
          <p:nvSpPr>
            <p:cNvPr id="92" name="Rectangle 91">
              <a:extLst>
                <a:ext uri="{FF2B5EF4-FFF2-40B4-BE49-F238E27FC236}">
                  <a16:creationId xmlns:a16="http://schemas.microsoft.com/office/drawing/2014/main" id="{4CDBF450-FC5D-E277-E583-ED6EC076E31C}"/>
                </a:ext>
              </a:extLst>
            </p:cNvPr>
            <p:cNvSpPr/>
            <p:nvPr/>
          </p:nvSpPr>
          <p:spPr bwMode="auto">
            <a:xfrm>
              <a:off x="3635565" y="-583894"/>
              <a:ext cx="176270" cy="17627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3" name="Rectangle 92">
              <a:extLst>
                <a:ext uri="{FF2B5EF4-FFF2-40B4-BE49-F238E27FC236}">
                  <a16:creationId xmlns:a16="http://schemas.microsoft.com/office/drawing/2014/main" id="{5816073C-233C-9911-D9E8-EC76679FA0FD}"/>
                </a:ext>
              </a:extLst>
            </p:cNvPr>
            <p:cNvSpPr/>
            <p:nvPr/>
          </p:nvSpPr>
          <p:spPr bwMode="auto">
            <a:xfrm>
              <a:off x="5527160" y="-583894"/>
              <a:ext cx="176270" cy="17627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4" name="Rectangle 93">
              <a:extLst>
                <a:ext uri="{FF2B5EF4-FFF2-40B4-BE49-F238E27FC236}">
                  <a16:creationId xmlns:a16="http://schemas.microsoft.com/office/drawing/2014/main" id="{0F24325E-2E0B-84E6-FE92-42887F490F36}"/>
                </a:ext>
              </a:extLst>
            </p:cNvPr>
            <p:cNvSpPr/>
            <p:nvPr/>
          </p:nvSpPr>
          <p:spPr bwMode="auto">
            <a:xfrm>
              <a:off x="7469802" y="-583894"/>
              <a:ext cx="176270" cy="176270"/>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95" name="TextBox 94">
            <a:extLst>
              <a:ext uri="{FF2B5EF4-FFF2-40B4-BE49-F238E27FC236}">
                <a16:creationId xmlns:a16="http://schemas.microsoft.com/office/drawing/2014/main" id="{71A43403-4F44-4148-1208-BA031E3AB053}"/>
              </a:ext>
            </a:extLst>
          </p:cNvPr>
          <p:cNvSpPr txBox="1"/>
          <p:nvPr/>
        </p:nvSpPr>
        <p:spPr bwMode="auto">
          <a:xfrm>
            <a:off x="6259933" y="2208943"/>
            <a:ext cx="23408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First complete/partial response</a:t>
            </a:r>
          </a:p>
        </p:txBody>
      </p:sp>
      <p:sp>
        <p:nvSpPr>
          <p:cNvPr id="96" name="Oval 95">
            <a:extLst>
              <a:ext uri="{FF2B5EF4-FFF2-40B4-BE49-F238E27FC236}">
                <a16:creationId xmlns:a16="http://schemas.microsoft.com/office/drawing/2014/main" id="{32A7A646-B98B-7B98-8AEC-3D6E61673FF5}"/>
              </a:ext>
            </a:extLst>
          </p:cNvPr>
          <p:cNvSpPr/>
          <p:nvPr/>
        </p:nvSpPr>
        <p:spPr bwMode="auto">
          <a:xfrm>
            <a:off x="6201624" y="2290527"/>
            <a:ext cx="117695" cy="117695"/>
          </a:xfrm>
          <a:prstGeom prst="ellipse">
            <a:avLst/>
          </a:prstGeom>
          <a:noFill/>
          <a:ln w="1270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101" name="Group 100">
            <a:extLst>
              <a:ext uri="{FF2B5EF4-FFF2-40B4-BE49-F238E27FC236}">
                <a16:creationId xmlns:a16="http://schemas.microsoft.com/office/drawing/2014/main" id="{B59B1F64-C751-C4AE-966C-43DD694CCCD5}"/>
              </a:ext>
            </a:extLst>
          </p:cNvPr>
          <p:cNvGrpSpPr/>
          <p:nvPr/>
        </p:nvGrpSpPr>
        <p:grpSpPr>
          <a:xfrm>
            <a:off x="8464988" y="2198381"/>
            <a:ext cx="1548145" cy="276999"/>
            <a:chOff x="8157170" y="2524305"/>
            <a:chExt cx="1548145" cy="276999"/>
          </a:xfrm>
        </p:grpSpPr>
        <p:sp>
          <p:nvSpPr>
            <p:cNvPr id="97" name="TextBox 96">
              <a:extLst>
                <a:ext uri="{FF2B5EF4-FFF2-40B4-BE49-F238E27FC236}">
                  <a16:creationId xmlns:a16="http://schemas.microsoft.com/office/drawing/2014/main" id="{9B877C6B-34ED-38AD-1FF8-AAC0A1C88BBF}"/>
                </a:ext>
              </a:extLst>
            </p:cNvPr>
            <p:cNvSpPr txBox="1"/>
            <p:nvPr/>
          </p:nvSpPr>
          <p:spPr bwMode="auto">
            <a:xfrm>
              <a:off x="8232080" y="2524305"/>
              <a:ext cx="1473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Disease progression</a:t>
              </a:r>
            </a:p>
          </p:txBody>
        </p:sp>
        <p:sp>
          <p:nvSpPr>
            <p:cNvPr id="100" name="Triangle 99">
              <a:extLst>
                <a:ext uri="{FF2B5EF4-FFF2-40B4-BE49-F238E27FC236}">
                  <a16:creationId xmlns:a16="http://schemas.microsoft.com/office/drawing/2014/main" id="{2D000749-E76B-C14D-9398-597D6D617F8C}"/>
                </a:ext>
              </a:extLst>
            </p:cNvPr>
            <p:cNvSpPr/>
            <p:nvPr/>
          </p:nvSpPr>
          <p:spPr bwMode="auto">
            <a:xfrm>
              <a:off x="8157170" y="2598346"/>
              <a:ext cx="126748" cy="117695"/>
            </a:xfrm>
            <a:prstGeom prst="triangle">
              <a:avLst/>
            </a:prstGeom>
            <a:solidFill>
              <a:schemeClr val="bg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03" name="Group 102">
            <a:extLst>
              <a:ext uri="{FF2B5EF4-FFF2-40B4-BE49-F238E27FC236}">
                <a16:creationId xmlns:a16="http://schemas.microsoft.com/office/drawing/2014/main" id="{47115244-41E9-71BD-48BD-558411D0D4FA}"/>
              </a:ext>
            </a:extLst>
          </p:cNvPr>
          <p:cNvGrpSpPr/>
          <p:nvPr/>
        </p:nvGrpSpPr>
        <p:grpSpPr>
          <a:xfrm>
            <a:off x="10043307" y="2205925"/>
            <a:ext cx="1472701" cy="276999"/>
            <a:chOff x="10043307" y="2205925"/>
            <a:chExt cx="1472701" cy="276999"/>
          </a:xfrm>
        </p:grpSpPr>
        <p:sp>
          <p:nvSpPr>
            <p:cNvPr id="98" name="TextBox 97">
              <a:extLst>
                <a:ext uri="{FF2B5EF4-FFF2-40B4-BE49-F238E27FC236}">
                  <a16:creationId xmlns:a16="http://schemas.microsoft.com/office/drawing/2014/main" id="{D284740E-9547-ECB2-44FC-F9313E03B9FC}"/>
                </a:ext>
              </a:extLst>
            </p:cNvPr>
            <p:cNvSpPr txBox="1"/>
            <p:nvPr/>
          </p:nvSpPr>
          <p:spPr bwMode="auto">
            <a:xfrm>
              <a:off x="10122745" y="2205925"/>
              <a:ext cx="13932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Treatment ongoing</a:t>
              </a:r>
            </a:p>
          </p:txBody>
        </p:sp>
        <p:sp>
          <p:nvSpPr>
            <p:cNvPr id="102" name="Triangle 101">
              <a:extLst>
                <a:ext uri="{FF2B5EF4-FFF2-40B4-BE49-F238E27FC236}">
                  <a16:creationId xmlns:a16="http://schemas.microsoft.com/office/drawing/2014/main" id="{618FD606-5971-FBFD-6CE3-B165DA12E683}"/>
                </a:ext>
              </a:extLst>
            </p:cNvPr>
            <p:cNvSpPr/>
            <p:nvPr/>
          </p:nvSpPr>
          <p:spPr bwMode="auto">
            <a:xfrm rot="5400000">
              <a:off x="10038781" y="2279965"/>
              <a:ext cx="126748" cy="117695"/>
            </a:xfrm>
            <a:prstGeom prst="triangle">
              <a:avLst/>
            </a:prstGeom>
            <a:noFill/>
            <a:ln w="1270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05" name="Group 104">
            <a:extLst>
              <a:ext uri="{FF2B5EF4-FFF2-40B4-BE49-F238E27FC236}">
                <a16:creationId xmlns:a16="http://schemas.microsoft.com/office/drawing/2014/main" id="{567CF7A1-BBD1-87D3-8080-31F1901C65CF}"/>
              </a:ext>
            </a:extLst>
          </p:cNvPr>
          <p:cNvGrpSpPr/>
          <p:nvPr/>
        </p:nvGrpSpPr>
        <p:grpSpPr>
          <a:xfrm>
            <a:off x="8229599" y="2412646"/>
            <a:ext cx="2428923" cy="276999"/>
            <a:chOff x="8229599" y="2412646"/>
            <a:chExt cx="2428923" cy="276999"/>
          </a:xfrm>
        </p:grpSpPr>
        <p:sp>
          <p:nvSpPr>
            <p:cNvPr id="99" name="TextBox 98">
              <a:extLst>
                <a:ext uri="{FF2B5EF4-FFF2-40B4-BE49-F238E27FC236}">
                  <a16:creationId xmlns:a16="http://schemas.microsoft.com/office/drawing/2014/main" id="{405EF7F0-0794-4095-E73C-0A1EAAB9F32C}"/>
                </a:ext>
              </a:extLst>
            </p:cNvPr>
            <p:cNvSpPr txBox="1"/>
            <p:nvPr/>
          </p:nvSpPr>
          <p:spPr bwMode="auto">
            <a:xfrm>
              <a:off x="8317663" y="2412646"/>
              <a:ext cx="23408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Discontinued treatment</a:t>
              </a:r>
            </a:p>
          </p:txBody>
        </p:sp>
        <p:sp>
          <p:nvSpPr>
            <p:cNvPr id="104" name="5-Point Star 103">
              <a:extLst>
                <a:ext uri="{FF2B5EF4-FFF2-40B4-BE49-F238E27FC236}">
                  <a16:creationId xmlns:a16="http://schemas.microsoft.com/office/drawing/2014/main" id="{9661802F-4716-2E0A-940E-00796B58F186}"/>
                </a:ext>
              </a:extLst>
            </p:cNvPr>
            <p:cNvSpPr/>
            <p:nvPr/>
          </p:nvSpPr>
          <p:spPr bwMode="auto">
            <a:xfrm>
              <a:off x="8229599" y="2471599"/>
              <a:ext cx="135800" cy="135800"/>
            </a:xfrm>
            <a:prstGeom prst="star5">
              <a:avLst/>
            </a:prstGeom>
            <a:solidFill>
              <a:schemeClr val="bg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cxnSp>
        <p:nvCxnSpPr>
          <p:cNvPr id="107" name="Straight Connector 106">
            <a:extLst>
              <a:ext uri="{FF2B5EF4-FFF2-40B4-BE49-F238E27FC236}">
                <a16:creationId xmlns:a16="http://schemas.microsoft.com/office/drawing/2014/main" id="{74463026-5EAC-4E39-1A93-49EC25ED123D}"/>
              </a:ext>
            </a:extLst>
          </p:cNvPr>
          <p:cNvCxnSpPr/>
          <p:nvPr/>
        </p:nvCxnSpPr>
        <p:spPr bwMode="auto">
          <a:xfrm flipH="1">
            <a:off x="7894622" y="5278170"/>
            <a:ext cx="4037845" cy="0"/>
          </a:xfrm>
          <a:prstGeom prst="line">
            <a:avLst/>
          </a:prstGeom>
          <a:noFill/>
          <a:ln w="28575" cap="flat" cmpd="sng" algn="ctr">
            <a:solidFill>
              <a:schemeClr val="bg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CAF9860A-790D-F7D7-7787-7FFD49B40861}"/>
              </a:ext>
            </a:extLst>
          </p:cNvPr>
          <p:cNvCxnSpPr>
            <a:cxnSpLocks/>
          </p:cNvCxnSpPr>
          <p:nvPr/>
        </p:nvCxnSpPr>
        <p:spPr bwMode="auto">
          <a:xfrm>
            <a:off x="7912728" y="5278170"/>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108DF2C1-F01E-7988-76F9-2911D7244177}"/>
              </a:ext>
            </a:extLst>
          </p:cNvPr>
          <p:cNvCxnSpPr>
            <a:cxnSpLocks/>
          </p:cNvCxnSpPr>
          <p:nvPr/>
        </p:nvCxnSpPr>
        <p:spPr bwMode="auto">
          <a:xfrm>
            <a:off x="8662657" y="5278170"/>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17EEB820-AD76-BDDA-96E1-CD481F6B26E6}"/>
              </a:ext>
            </a:extLst>
          </p:cNvPr>
          <p:cNvCxnSpPr>
            <a:cxnSpLocks/>
          </p:cNvCxnSpPr>
          <p:nvPr/>
        </p:nvCxnSpPr>
        <p:spPr bwMode="auto">
          <a:xfrm>
            <a:off x="9412586" y="5278170"/>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652FA598-5084-92E9-B1A3-BC07434440D0}"/>
              </a:ext>
            </a:extLst>
          </p:cNvPr>
          <p:cNvCxnSpPr>
            <a:cxnSpLocks/>
          </p:cNvCxnSpPr>
          <p:nvPr/>
        </p:nvCxnSpPr>
        <p:spPr bwMode="auto">
          <a:xfrm>
            <a:off x="10162515" y="5278170"/>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493DA266-0FA5-C265-D337-6A728F5050D0}"/>
              </a:ext>
            </a:extLst>
          </p:cNvPr>
          <p:cNvCxnSpPr>
            <a:cxnSpLocks/>
          </p:cNvCxnSpPr>
          <p:nvPr/>
        </p:nvCxnSpPr>
        <p:spPr bwMode="auto">
          <a:xfrm>
            <a:off x="10912444" y="5278170"/>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54AFE8EC-6B6B-D16B-496C-B1B8AF02E4A9}"/>
              </a:ext>
            </a:extLst>
          </p:cNvPr>
          <p:cNvCxnSpPr>
            <a:cxnSpLocks/>
          </p:cNvCxnSpPr>
          <p:nvPr/>
        </p:nvCxnSpPr>
        <p:spPr bwMode="auto">
          <a:xfrm>
            <a:off x="11662371" y="5278170"/>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E905B35C-E094-B7B3-2978-629A361B720A}"/>
              </a:ext>
            </a:extLst>
          </p:cNvPr>
          <p:cNvCxnSpPr/>
          <p:nvPr/>
        </p:nvCxnSpPr>
        <p:spPr bwMode="auto">
          <a:xfrm flipV="1">
            <a:off x="10157989" y="3429000"/>
            <a:ext cx="0" cy="1840117"/>
          </a:xfrm>
          <a:prstGeom prst="line">
            <a:avLst/>
          </a:prstGeom>
          <a:noFill/>
          <a:ln w="28575" cap="flat" cmpd="sng" algn="ctr">
            <a:solidFill>
              <a:schemeClr val="bg1"/>
            </a:solidFill>
            <a:prstDash val="sysDot"/>
            <a:round/>
            <a:headEnd type="none" w="med" len="med"/>
            <a:tailEnd type="none" w="med" len="med"/>
          </a:ln>
          <a:effectLst/>
        </p:spPr>
      </p:cxnSp>
      <p:sp>
        <p:nvSpPr>
          <p:cNvPr id="117" name="TextBox 116">
            <a:extLst>
              <a:ext uri="{FF2B5EF4-FFF2-40B4-BE49-F238E27FC236}">
                <a16:creationId xmlns:a16="http://schemas.microsoft.com/office/drawing/2014/main" id="{EEC9C0A4-7B95-1C50-BEEC-39B3B084BDFA}"/>
              </a:ext>
            </a:extLst>
          </p:cNvPr>
          <p:cNvSpPr txBox="1"/>
          <p:nvPr/>
        </p:nvSpPr>
        <p:spPr bwMode="auto">
          <a:xfrm>
            <a:off x="7930836" y="5513561"/>
            <a:ext cx="3842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a:t>
            </a:r>
          </a:p>
        </p:txBody>
      </p:sp>
      <p:sp>
        <p:nvSpPr>
          <p:cNvPr id="118" name="TextBox 117">
            <a:extLst>
              <a:ext uri="{FF2B5EF4-FFF2-40B4-BE49-F238E27FC236}">
                <a16:creationId xmlns:a16="http://schemas.microsoft.com/office/drawing/2014/main" id="{2C61EF02-BE94-776D-2596-452A5ED3F45A}"/>
              </a:ext>
            </a:extLst>
          </p:cNvPr>
          <p:cNvSpPr txBox="1"/>
          <p:nvPr/>
        </p:nvSpPr>
        <p:spPr bwMode="auto">
          <a:xfrm>
            <a:off x="11423964" y="5258554"/>
            <a:ext cx="490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119" name="TextBox 118">
            <a:extLst>
              <a:ext uri="{FF2B5EF4-FFF2-40B4-BE49-F238E27FC236}">
                <a16:creationId xmlns:a16="http://schemas.microsoft.com/office/drawing/2014/main" id="{AB9A017B-CC66-740B-4C17-796859572EB6}"/>
              </a:ext>
            </a:extLst>
          </p:cNvPr>
          <p:cNvSpPr txBox="1"/>
          <p:nvPr/>
        </p:nvSpPr>
        <p:spPr bwMode="auto">
          <a:xfrm>
            <a:off x="7665267" y="5258554"/>
            <a:ext cx="490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120" name="TextBox 119">
            <a:extLst>
              <a:ext uri="{FF2B5EF4-FFF2-40B4-BE49-F238E27FC236}">
                <a16:creationId xmlns:a16="http://schemas.microsoft.com/office/drawing/2014/main" id="{914DD7EA-C55B-C102-A715-501990994D9A}"/>
              </a:ext>
            </a:extLst>
          </p:cNvPr>
          <p:cNvSpPr txBox="1"/>
          <p:nvPr/>
        </p:nvSpPr>
        <p:spPr bwMode="auto">
          <a:xfrm>
            <a:off x="8417006" y="5258554"/>
            <a:ext cx="490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121" name="TextBox 120">
            <a:extLst>
              <a:ext uri="{FF2B5EF4-FFF2-40B4-BE49-F238E27FC236}">
                <a16:creationId xmlns:a16="http://schemas.microsoft.com/office/drawing/2014/main" id="{F449C4A7-882F-D8ED-30CB-DF3913390A63}"/>
              </a:ext>
            </a:extLst>
          </p:cNvPr>
          <p:cNvSpPr txBox="1"/>
          <p:nvPr/>
        </p:nvSpPr>
        <p:spPr bwMode="auto">
          <a:xfrm>
            <a:off x="9168745" y="5258554"/>
            <a:ext cx="490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122" name="TextBox 121">
            <a:extLst>
              <a:ext uri="{FF2B5EF4-FFF2-40B4-BE49-F238E27FC236}">
                <a16:creationId xmlns:a16="http://schemas.microsoft.com/office/drawing/2014/main" id="{23141122-038D-A7A5-F1BE-F64470698793}"/>
              </a:ext>
            </a:extLst>
          </p:cNvPr>
          <p:cNvSpPr txBox="1"/>
          <p:nvPr/>
        </p:nvSpPr>
        <p:spPr bwMode="auto">
          <a:xfrm>
            <a:off x="9920484" y="5258554"/>
            <a:ext cx="490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123" name="TextBox 122">
            <a:extLst>
              <a:ext uri="{FF2B5EF4-FFF2-40B4-BE49-F238E27FC236}">
                <a16:creationId xmlns:a16="http://schemas.microsoft.com/office/drawing/2014/main" id="{42FABAA7-BF95-E858-389D-6541236A01B3}"/>
              </a:ext>
            </a:extLst>
          </p:cNvPr>
          <p:cNvSpPr txBox="1"/>
          <p:nvPr/>
        </p:nvSpPr>
        <p:spPr bwMode="auto">
          <a:xfrm>
            <a:off x="10672223" y="5258554"/>
            <a:ext cx="490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a:t>
            </a:r>
          </a:p>
        </p:txBody>
      </p:sp>
      <p:graphicFrame>
        <p:nvGraphicFramePr>
          <p:cNvPr id="124" name="Table 123">
            <a:extLst>
              <a:ext uri="{FF2B5EF4-FFF2-40B4-BE49-F238E27FC236}">
                <a16:creationId xmlns:a16="http://schemas.microsoft.com/office/drawing/2014/main" id="{A4AB8DE5-1FD3-82EA-E499-5012D3926AE4}"/>
              </a:ext>
            </a:extLst>
          </p:cNvPr>
          <p:cNvGraphicFramePr>
            <a:graphicFrameLocks noGrp="1"/>
          </p:cNvGraphicFramePr>
          <p:nvPr/>
        </p:nvGraphicFramePr>
        <p:xfrm>
          <a:off x="6301215" y="2949256"/>
          <a:ext cx="1620570" cy="2319865"/>
        </p:xfrm>
        <a:graphic>
          <a:graphicData uri="http://schemas.openxmlformats.org/drawingml/2006/table">
            <a:tbl>
              <a:tblPr firstRow="1" bandRow="1">
                <a:tableStyleId>{93296810-A885-4BE3-A3E7-6D5BEEA58F35}</a:tableStyleId>
              </a:tblPr>
              <a:tblGrid>
                <a:gridCol w="540190">
                  <a:extLst>
                    <a:ext uri="{9D8B030D-6E8A-4147-A177-3AD203B41FA5}">
                      <a16:colId xmlns:a16="http://schemas.microsoft.com/office/drawing/2014/main" val="304907261"/>
                    </a:ext>
                  </a:extLst>
                </a:gridCol>
                <a:gridCol w="472664">
                  <a:extLst>
                    <a:ext uri="{9D8B030D-6E8A-4147-A177-3AD203B41FA5}">
                      <a16:colId xmlns:a16="http://schemas.microsoft.com/office/drawing/2014/main" val="608422419"/>
                    </a:ext>
                  </a:extLst>
                </a:gridCol>
                <a:gridCol w="607716">
                  <a:extLst>
                    <a:ext uri="{9D8B030D-6E8A-4147-A177-3AD203B41FA5}">
                      <a16:colId xmlns:a16="http://schemas.microsoft.com/office/drawing/2014/main" val="435031172"/>
                    </a:ext>
                  </a:extLst>
                </a:gridCol>
              </a:tblGrid>
              <a:tr h="489841">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No. of Prior Treatment Lines</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Histology</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MAPK</a:t>
                      </a:r>
                      <a:br>
                        <a:rPr lang="en-US" sz="800" dirty="0">
                          <a:solidFill>
                            <a:schemeClr val="bg1"/>
                          </a:solidFill>
                          <a:latin typeface="Calibri" panose="020F0502020204030204" pitchFamily="34" charset="0"/>
                          <a:cs typeface="Calibri" panose="020F0502020204030204" pitchFamily="34" charset="0"/>
                        </a:rPr>
                      </a:br>
                      <a:r>
                        <a:rPr lang="en-US" sz="800" dirty="0">
                          <a:solidFill>
                            <a:schemeClr val="bg1"/>
                          </a:solidFill>
                          <a:latin typeface="Calibri" panose="020F0502020204030204" pitchFamily="34" charset="0"/>
                          <a:cs typeface="Calibri" panose="020F0502020204030204" pitchFamily="34" charset="0"/>
                        </a:rPr>
                        <a:t>Alteration</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5505987"/>
                  </a:ext>
                </a:extLst>
              </a:tr>
              <a:tr h="203336">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4</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LGSOC</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800" i="1" dirty="0">
                          <a:solidFill>
                            <a:schemeClr val="bg1"/>
                          </a:solidFill>
                          <a:latin typeface="Calibri" panose="020F0502020204030204" pitchFamily="34" charset="0"/>
                          <a:cs typeface="Calibri" panose="020F0502020204030204" pitchFamily="34" charset="0"/>
                        </a:rPr>
                        <a:t>BRAF</a:t>
                      </a:r>
                      <a:r>
                        <a:rPr lang="en-US" sz="800" dirty="0">
                          <a:solidFill>
                            <a:schemeClr val="bg1"/>
                          </a:solidFill>
                          <a:latin typeface="Calibri" panose="020F0502020204030204" pitchFamily="34" charset="0"/>
                          <a:cs typeface="Calibri" panose="020F0502020204030204" pitchFamily="34" charset="0"/>
                        </a:rPr>
                        <a:t> v600E</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8404622"/>
                  </a:ext>
                </a:extLst>
              </a:tr>
              <a:tr h="203336">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1</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dirty="0">
                          <a:solidFill>
                            <a:schemeClr val="bg1"/>
                          </a:solidFill>
                          <a:latin typeface="Calibri" panose="020F0502020204030204" pitchFamily="34" charset="0"/>
                          <a:cs typeface="Calibri" panose="020F0502020204030204" pitchFamily="34" charset="0"/>
                        </a:rPr>
                        <a:t>LGSOC</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i="1" dirty="0">
                          <a:solidFill>
                            <a:schemeClr val="bg1"/>
                          </a:solidFill>
                          <a:latin typeface="Calibri" panose="020F0502020204030204" pitchFamily="34" charset="0"/>
                          <a:cs typeface="Calibri" panose="020F0502020204030204" pitchFamily="34" charset="0"/>
                        </a:rPr>
                        <a:t>KRAS</a:t>
                      </a:r>
                      <a:r>
                        <a:rPr lang="en-US" sz="800" dirty="0">
                          <a:solidFill>
                            <a:schemeClr val="bg1"/>
                          </a:solidFill>
                          <a:latin typeface="Calibri" panose="020F0502020204030204" pitchFamily="34" charset="0"/>
                          <a:cs typeface="Calibri" panose="020F0502020204030204" pitchFamily="34" charset="0"/>
                        </a:rPr>
                        <a:t> G12D</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55996"/>
                  </a:ext>
                </a:extLst>
              </a:tr>
              <a:tr h="203336">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3</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dirty="0">
                          <a:solidFill>
                            <a:schemeClr val="bg1"/>
                          </a:solidFill>
                          <a:latin typeface="Calibri" panose="020F0502020204030204" pitchFamily="34" charset="0"/>
                          <a:cs typeface="Calibri" panose="020F0502020204030204" pitchFamily="34" charset="0"/>
                        </a:rPr>
                        <a:t>LGSOC</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i="1" dirty="0">
                          <a:solidFill>
                            <a:schemeClr val="bg1"/>
                          </a:solidFill>
                          <a:latin typeface="Calibri" panose="020F0502020204030204" pitchFamily="34" charset="0"/>
                          <a:cs typeface="Calibri" panose="020F0502020204030204" pitchFamily="34" charset="0"/>
                        </a:rPr>
                        <a:t>BRAF</a:t>
                      </a:r>
                      <a:r>
                        <a:rPr lang="en-US" sz="800" dirty="0">
                          <a:solidFill>
                            <a:schemeClr val="bg1"/>
                          </a:solidFill>
                          <a:latin typeface="Calibri" panose="020F0502020204030204" pitchFamily="34" charset="0"/>
                          <a:cs typeface="Calibri" panose="020F0502020204030204" pitchFamily="34" charset="0"/>
                        </a:rPr>
                        <a:t> v600E</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6305035"/>
                  </a:ext>
                </a:extLst>
              </a:tr>
              <a:tr h="203336">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3</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MLA</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i="1" dirty="0">
                          <a:solidFill>
                            <a:schemeClr val="bg1"/>
                          </a:solidFill>
                          <a:latin typeface="Calibri" panose="020F0502020204030204" pitchFamily="34" charset="0"/>
                          <a:cs typeface="Calibri" panose="020F0502020204030204" pitchFamily="34" charset="0"/>
                        </a:rPr>
                        <a:t>KRAS</a:t>
                      </a:r>
                      <a:r>
                        <a:rPr lang="en-US" sz="800" dirty="0">
                          <a:solidFill>
                            <a:schemeClr val="bg1"/>
                          </a:solidFill>
                          <a:latin typeface="Calibri" panose="020F0502020204030204" pitchFamily="34" charset="0"/>
                          <a:cs typeface="Calibri" panose="020F0502020204030204" pitchFamily="34" charset="0"/>
                        </a:rPr>
                        <a:t> G12A</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9856972"/>
                  </a:ext>
                </a:extLst>
              </a:tr>
              <a:tr h="203336">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4</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dirty="0">
                          <a:solidFill>
                            <a:schemeClr val="bg1"/>
                          </a:solidFill>
                          <a:latin typeface="Calibri" panose="020F0502020204030204" pitchFamily="34" charset="0"/>
                          <a:cs typeface="Calibri" panose="020F0502020204030204" pitchFamily="34" charset="0"/>
                        </a:rPr>
                        <a:t>LGSOC</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i="1" dirty="0">
                          <a:solidFill>
                            <a:schemeClr val="bg1"/>
                          </a:solidFill>
                          <a:latin typeface="Calibri" panose="020F0502020204030204" pitchFamily="34" charset="0"/>
                          <a:cs typeface="Calibri" panose="020F0502020204030204" pitchFamily="34" charset="0"/>
                        </a:rPr>
                        <a:t>BRAF</a:t>
                      </a:r>
                      <a:r>
                        <a:rPr lang="en-US" sz="800" dirty="0">
                          <a:solidFill>
                            <a:schemeClr val="bg1"/>
                          </a:solidFill>
                          <a:latin typeface="Calibri" panose="020F0502020204030204" pitchFamily="34" charset="0"/>
                          <a:cs typeface="Calibri" panose="020F0502020204030204" pitchFamily="34" charset="0"/>
                        </a:rPr>
                        <a:t> v600E</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095000"/>
                  </a:ext>
                </a:extLst>
              </a:tr>
              <a:tr h="203336">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4</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dirty="0">
                          <a:solidFill>
                            <a:schemeClr val="bg1"/>
                          </a:solidFill>
                          <a:latin typeface="Calibri" panose="020F0502020204030204" pitchFamily="34" charset="0"/>
                          <a:cs typeface="Calibri" panose="020F0502020204030204" pitchFamily="34" charset="0"/>
                        </a:rPr>
                        <a:t>LGSOC</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i="1" dirty="0">
                          <a:solidFill>
                            <a:schemeClr val="bg1"/>
                          </a:solidFill>
                          <a:latin typeface="Calibri" panose="020F0502020204030204" pitchFamily="34" charset="0"/>
                          <a:cs typeface="Calibri" panose="020F0502020204030204" pitchFamily="34" charset="0"/>
                        </a:rPr>
                        <a:t>KRAS</a:t>
                      </a:r>
                      <a:r>
                        <a:rPr lang="en-US" sz="800" dirty="0">
                          <a:solidFill>
                            <a:schemeClr val="bg1"/>
                          </a:solidFill>
                          <a:latin typeface="Calibri" panose="020F0502020204030204" pitchFamily="34" charset="0"/>
                          <a:cs typeface="Calibri" panose="020F0502020204030204" pitchFamily="34" charset="0"/>
                        </a:rPr>
                        <a:t> G12V</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783644"/>
                  </a:ext>
                </a:extLst>
              </a:tr>
              <a:tr h="203336">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4</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dirty="0">
                          <a:solidFill>
                            <a:schemeClr val="bg1"/>
                          </a:solidFill>
                          <a:latin typeface="Calibri" panose="020F0502020204030204" pitchFamily="34" charset="0"/>
                          <a:cs typeface="Calibri" panose="020F0502020204030204" pitchFamily="34" charset="0"/>
                        </a:rPr>
                        <a:t>LGSOC</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i="1" dirty="0">
                          <a:solidFill>
                            <a:schemeClr val="bg1"/>
                          </a:solidFill>
                          <a:latin typeface="Calibri" panose="020F0502020204030204" pitchFamily="34" charset="0"/>
                          <a:cs typeface="Calibri" panose="020F0502020204030204" pitchFamily="34" charset="0"/>
                        </a:rPr>
                        <a:t>BRAF</a:t>
                      </a:r>
                      <a:r>
                        <a:rPr lang="en-US" sz="800" dirty="0">
                          <a:solidFill>
                            <a:schemeClr val="bg1"/>
                          </a:solidFill>
                          <a:latin typeface="Calibri" panose="020F0502020204030204" pitchFamily="34" charset="0"/>
                          <a:cs typeface="Calibri" panose="020F0502020204030204" pitchFamily="34" charset="0"/>
                        </a:rPr>
                        <a:t> v600E</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32782"/>
                  </a:ext>
                </a:extLst>
              </a:tr>
              <a:tr h="203336">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3</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dirty="0">
                          <a:solidFill>
                            <a:schemeClr val="bg1"/>
                          </a:solidFill>
                          <a:latin typeface="Calibri" panose="020F0502020204030204" pitchFamily="34" charset="0"/>
                          <a:cs typeface="Calibri" panose="020F0502020204030204" pitchFamily="34" charset="0"/>
                        </a:rPr>
                        <a:t>LGSOC</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800" i="1" dirty="0">
                          <a:solidFill>
                            <a:schemeClr val="bg1"/>
                          </a:solidFill>
                          <a:latin typeface="Calibri" panose="020F0502020204030204" pitchFamily="34" charset="0"/>
                          <a:cs typeface="Calibri" panose="020F0502020204030204" pitchFamily="34" charset="0"/>
                        </a:rPr>
                        <a:t>NF1</a:t>
                      </a:r>
                      <a:r>
                        <a:rPr lang="en-US" sz="800" dirty="0">
                          <a:solidFill>
                            <a:schemeClr val="bg1"/>
                          </a:solidFill>
                          <a:latin typeface="Calibri" panose="020F0502020204030204" pitchFamily="34" charset="0"/>
                          <a:cs typeface="Calibri" panose="020F0502020204030204" pitchFamily="34" charset="0"/>
                        </a:rPr>
                        <a:t>S557fs*11</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6865570"/>
                  </a:ext>
                </a:extLst>
              </a:tr>
              <a:tr h="203336">
                <a:tc>
                  <a:txBody>
                    <a:bodyPr/>
                    <a:lstStyle/>
                    <a:p>
                      <a:pPr algn="ctr">
                        <a:lnSpc>
                          <a:spcPct val="90000"/>
                        </a:lnSpc>
                      </a:pPr>
                      <a:r>
                        <a:rPr lang="en-US" sz="800" dirty="0">
                          <a:solidFill>
                            <a:schemeClr val="bg1"/>
                          </a:solidFill>
                          <a:latin typeface="Calibri" panose="020F0502020204030204" pitchFamily="34" charset="0"/>
                          <a:cs typeface="Calibri" panose="020F0502020204030204" pitchFamily="34" charset="0"/>
                        </a:rPr>
                        <a:t>2</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dirty="0">
                          <a:solidFill>
                            <a:schemeClr val="bg1"/>
                          </a:solidFill>
                          <a:latin typeface="Calibri" panose="020F0502020204030204" pitchFamily="34" charset="0"/>
                          <a:cs typeface="Calibri" panose="020F0502020204030204" pitchFamily="34" charset="0"/>
                        </a:rPr>
                        <a:t>LGSOC</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i="1" dirty="0">
                          <a:solidFill>
                            <a:schemeClr val="bg1"/>
                          </a:solidFill>
                          <a:latin typeface="Calibri" panose="020F0502020204030204" pitchFamily="34" charset="0"/>
                          <a:cs typeface="Calibri" panose="020F0502020204030204" pitchFamily="34" charset="0"/>
                        </a:rPr>
                        <a:t>KRAS</a:t>
                      </a:r>
                      <a:r>
                        <a:rPr lang="en-US" sz="800" dirty="0">
                          <a:solidFill>
                            <a:schemeClr val="bg1"/>
                          </a:solidFill>
                          <a:latin typeface="Calibri" panose="020F0502020204030204" pitchFamily="34" charset="0"/>
                          <a:cs typeface="Calibri" panose="020F0502020204030204" pitchFamily="34" charset="0"/>
                        </a:rPr>
                        <a:t> G12A</a:t>
                      </a:r>
                    </a:p>
                  </a:txBody>
                  <a:tcPr marL="0" marR="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09812"/>
                  </a:ext>
                </a:extLst>
              </a:tr>
            </a:tbl>
          </a:graphicData>
        </a:graphic>
      </p:graphicFrame>
      <p:sp>
        <p:nvSpPr>
          <p:cNvPr id="135" name="Oval 134">
            <a:extLst>
              <a:ext uri="{FF2B5EF4-FFF2-40B4-BE49-F238E27FC236}">
                <a16:creationId xmlns:a16="http://schemas.microsoft.com/office/drawing/2014/main" id="{E7DCB665-CBB4-7511-ACF5-19F7F02FE689}"/>
              </a:ext>
            </a:extLst>
          </p:cNvPr>
          <p:cNvSpPr/>
          <p:nvPr/>
        </p:nvSpPr>
        <p:spPr bwMode="auto">
          <a:xfrm>
            <a:off x="8481763" y="3880209"/>
            <a:ext cx="117695" cy="117695"/>
          </a:xfrm>
          <a:prstGeom prst="ellipse">
            <a:avLst/>
          </a:prstGeom>
          <a:noFill/>
          <a:ln w="1270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6" name="Oval 135">
            <a:extLst>
              <a:ext uri="{FF2B5EF4-FFF2-40B4-BE49-F238E27FC236}">
                <a16:creationId xmlns:a16="http://schemas.microsoft.com/office/drawing/2014/main" id="{8E550E22-F9C0-26D9-4439-6A8F3DA00693}"/>
              </a:ext>
            </a:extLst>
          </p:cNvPr>
          <p:cNvSpPr/>
          <p:nvPr/>
        </p:nvSpPr>
        <p:spPr bwMode="auto">
          <a:xfrm>
            <a:off x="8546240" y="4688158"/>
            <a:ext cx="117695" cy="117695"/>
          </a:xfrm>
          <a:prstGeom prst="ellipse">
            <a:avLst/>
          </a:prstGeom>
          <a:noFill/>
          <a:ln w="12700">
            <a:solidFill>
              <a:schemeClr val="tx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7" name="Oval 136">
            <a:extLst>
              <a:ext uri="{FF2B5EF4-FFF2-40B4-BE49-F238E27FC236}">
                <a16:creationId xmlns:a16="http://schemas.microsoft.com/office/drawing/2014/main" id="{DB1A6714-EE8A-D00D-C20D-1A3F87979B42}"/>
              </a:ext>
            </a:extLst>
          </p:cNvPr>
          <p:cNvSpPr/>
          <p:nvPr/>
        </p:nvSpPr>
        <p:spPr bwMode="auto">
          <a:xfrm>
            <a:off x="8755789" y="4084158"/>
            <a:ext cx="117695" cy="117695"/>
          </a:xfrm>
          <a:prstGeom prst="ellipse">
            <a:avLst/>
          </a:prstGeom>
          <a:noFill/>
          <a:ln w="12700">
            <a:solidFill>
              <a:schemeClr val="tx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8" name="Oval 137">
            <a:extLst>
              <a:ext uri="{FF2B5EF4-FFF2-40B4-BE49-F238E27FC236}">
                <a16:creationId xmlns:a16="http://schemas.microsoft.com/office/drawing/2014/main" id="{50085533-4AD7-8EDE-D468-39E974B938A3}"/>
              </a:ext>
            </a:extLst>
          </p:cNvPr>
          <p:cNvSpPr/>
          <p:nvPr/>
        </p:nvSpPr>
        <p:spPr bwMode="auto">
          <a:xfrm>
            <a:off x="10385297" y="4492056"/>
            <a:ext cx="117695" cy="117695"/>
          </a:xfrm>
          <a:prstGeom prst="ellipse">
            <a:avLst/>
          </a:prstGeom>
          <a:noFill/>
          <a:ln w="12700">
            <a:solidFill>
              <a:schemeClr val="tx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A29DCCD4-9F66-5044-D050-B1D3A44185B7}"/>
              </a:ext>
            </a:extLst>
          </p:cNvPr>
          <p:cNvSpPr/>
          <p:nvPr/>
        </p:nvSpPr>
        <p:spPr bwMode="auto">
          <a:xfrm>
            <a:off x="9341943" y="4283451"/>
            <a:ext cx="117695" cy="117695"/>
          </a:xfrm>
          <a:prstGeom prst="ellipse">
            <a:avLst/>
          </a:prstGeom>
          <a:noFill/>
          <a:ln w="12700">
            <a:solidFill>
              <a:schemeClr val="tx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0" name="Oval 139">
            <a:extLst>
              <a:ext uri="{FF2B5EF4-FFF2-40B4-BE49-F238E27FC236}">
                <a16:creationId xmlns:a16="http://schemas.microsoft.com/office/drawing/2014/main" id="{494E5FB8-102F-84D2-1C30-69629F003C2D}"/>
              </a:ext>
            </a:extLst>
          </p:cNvPr>
          <p:cNvSpPr/>
          <p:nvPr/>
        </p:nvSpPr>
        <p:spPr bwMode="auto">
          <a:xfrm>
            <a:off x="8492020" y="5100191"/>
            <a:ext cx="117695" cy="117695"/>
          </a:xfrm>
          <a:prstGeom prst="ellipse">
            <a:avLst/>
          </a:prstGeom>
          <a:noFill/>
          <a:ln w="12700">
            <a:solidFill>
              <a:schemeClr val="tx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1" name="Oval 140">
            <a:extLst>
              <a:ext uri="{FF2B5EF4-FFF2-40B4-BE49-F238E27FC236}">
                <a16:creationId xmlns:a16="http://schemas.microsoft.com/office/drawing/2014/main" id="{7ED08D42-BB09-B6AD-AA1A-6F4A344E55DC}"/>
              </a:ext>
            </a:extLst>
          </p:cNvPr>
          <p:cNvSpPr/>
          <p:nvPr/>
        </p:nvSpPr>
        <p:spPr bwMode="auto">
          <a:xfrm>
            <a:off x="9627694" y="4888540"/>
            <a:ext cx="117695" cy="117695"/>
          </a:xfrm>
          <a:prstGeom prst="ellipse">
            <a:avLst/>
          </a:prstGeom>
          <a:noFill/>
          <a:ln w="12700">
            <a:solidFill>
              <a:schemeClr val="tx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2" name="Triangle 141">
            <a:extLst>
              <a:ext uri="{FF2B5EF4-FFF2-40B4-BE49-F238E27FC236}">
                <a16:creationId xmlns:a16="http://schemas.microsoft.com/office/drawing/2014/main" id="{01D150DA-87C2-45ED-DBBE-D2AC3178FFEC}"/>
              </a:ext>
            </a:extLst>
          </p:cNvPr>
          <p:cNvSpPr/>
          <p:nvPr/>
        </p:nvSpPr>
        <p:spPr bwMode="auto">
          <a:xfrm>
            <a:off x="10472565" y="4879487"/>
            <a:ext cx="126748" cy="117695"/>
          </a:xfrm>
          <a:prstGeom prst="triangle">
            <a:avLst/>
          </a:prstGeom>
          <a:solidFill>
            <a:schemeClr val="bg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3" name="5-Point Star 142">
            <a:extLst>
              <a:ext uri="{FF2B5EF4-FFF2-40B4-BE49-F238E27FC236}">
                <a16:creationId xmlns:a16="http://schemas.microsoft.com/office/drawing/2014/main" id="{E212EBFE-129C-5610-AEF8-6E1C81BE3584}"/>
              </a:ext>
            </a:extLst>
          </p:cNvPr>
          <p:cNvSpPr/>
          <p:nvPr/>
        </p:nvSpPr>
        <p:spPr bwMode="auto">
          <a:xfrm>
            <a:off x="10320703" y="4870434"/>
            <a:ext cx="135800" cy="135800"/>
          </a:xfrm>
          <a:prstGeom prst="star5">
            <a:avLst/>
          </a:prstGeom>
          <a:solidFill>
            <a:schemeClr val="bg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55" name="Straight Connector 54">
            <a:extLst>
              <a:ext uri="{FF2B5EF4-FFF2-40B4-BE49-F238E27FC236}">
                <a16:creationId xmlns:a16="http://schemas.microsoft.com/office/drawing/2014/main" id="{1015DF57-1B6F-D01B-F722-F7BA3CD3425A}"/>
              </a:ext>
            </a:extLst>
          </p:cNvPr>
          <p:cNvCxnSpPr>
            <a:cxnSpLocks/>
          </p:cNvCxnSpPr>
          <p:nvPr/>
        </p:nvCxnSpPr>
        <p:spPr bwMode="auto">
          <a:xfrm>
            <a:off x="1038996" y="3273353"/>
            <a:ext cx="4952342" cy="0"/>
          </a:xfrm>
          <a:prstGeom prst="line">
            <a:avLst/>
          </a:prstGeom>
          <a:noFill/>
          <a:ln w="28575" cap="flat" cmpd="sng" algn="ctr">
            <a:solidFill>
              <a:schemeClr val="bg1"/>
            </a:solidFill>
            <a:prstDash val="solid"/>
            <a:round/>
            <a:headEnd type="none" w="med" len="med"/>
            <a:tailEnd type="none" w="med" len="med"/>
          </a:ln>
          <a:effectLst/>
        </p:spPr>
      </p:cxnSp>
      <p:pic>
        <p:nvPicPr>
          <p:cNvPr id="125" name="Picture 124">
            <a:extLst>
              <a:ext uri="{FF2B5EF4-FFF2-40B4-BE49-F238E27FC236}">
                <a16:creationId xmlns:a16="http://schemas.microsoft.com/office/drawing/2014/main" id="{8989EBD7-A7F4-5945-B69E-05C5B9B05A85}"/>
              </a:ext>
            </a:extLst>
          </p:cNvPr>
          <p:cNvPicPr>
            <a:picLocks noChangeAspect="1"/>
          </p:cNvPicPr>
          <p:nvPr/>
        </p:nvPicPr>
        <p:blipFill>
          <a:blip r:embed="rId3"/>
          <a:stretch>
            <a:fillRect/>
          </a:stretch>
        </p:blipFill>
        <p:spPr>
          <a:xfrm>
            <a:off x="0" y="0"/>
            <a:ext cx="12183369" cy="190005"/>
          </a:xfrm>
          <a:prstGeom prst="rect">
            <a:avLst/>
          </a:prstGeom>
        </p:spPr>
      </p:pic>
      <p:pic>
        <p:nvPicPr>
          <p:cNvPr id="144" name="Picture 143">
            <a:extLst>
              <a:ext uri="{FF2B5EF4-FFF2-40B4-BE49-F238E27FC236}">
                <a16:creationId xmlns:a16="http://schemas.microsoft.com/office/drawing/2014/main" id="{7ECA1E68-77BA-F447-872C-E20698834E44}"/>
              </a:ext>
            </a:extLst>
          </p:cNvPr>
          <p:cNvPicPr>
            <a:picLocks noChangeAspect="1"/>
          </p:cNvPicPr>
          <p:nvPr/>
        </p:nvPicPr>
        <p:blipFill>
          <a:blip r:embed="rId3"/>
          <a:stretch>
            <a:fillRect/>
          </a:stretch>
        </p:blipFill>
        <p:spPr>
          <a:xfrm>
            <a:off x="-1" y="6667995"/>
            <a:ext cx="12183369" cy="190005"/>
          </a:xfrm>
          <a:prstGeom prst="rect">
            <a:avLst/>
          </a:prstGeom>
        </p:spPr>
      </p:pic>
      <p:pic>
        <p:nvPicPr>
          <p:cNvPr id="145" name="Picture 144">
            <a:extLst>
              <a:ext uri="{FF2B5EF4-FFF2-40B4-BE49-F238E27FC236}">
                <a16:creationId xmlns:a16="http://schemas.microsoft.com/office/drawing/2014/main" id="{4DB2C609-5A37-4646-A122-96E2B9CE8B4F}"/>
              </a:ext>
            </a:extLst>
          </p:cNvPr>
          <p:cNvPicPr>
            <a:picLocks noChangeAspect="1"/>
          </p:cNvPicPr>
          <p:nvPr/>
        </p:nvPicPr>
        <p:blipFill>
          <a:blip r:embed="rId4"/>
          <a:stretch>
            <a:fillRect/>
          </a:stretch>
        </p:blipFill>
        <p:spPr>
          <a:xfrm>
            <a:off x="8748871" y="6103917"/>
            <a:ext cx="3443129" cy="720339"/>
          </a:xfrm>
          <a:prstGeom prst="rect">
            <a:avLst/>
          </a:prstGeom>
        </p:spPr>
      </p:pic>
    </p:spTree>
    <p:extLst>
      <p:ext uri="{BB962C8B-B14F-4D97-AF65-F5344CB8AC3E}">
        <p14:creationId xmlns:p14="http://schemas.microsoft.com/office/powerpoint/2010/main" val="4066071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F5CC-E152-ED45-2295-F813F1FB9257}"/>
              </a:ext>
            </a:extLst>
          </p:cNvPr>
          <p:cNvSpPr>
            <a:spLocks noGrp="1"/>
          </p:cNvSpPr>
          <p:nvPr>
            <p:ph type="title"/>
          </p:nvPr>
        </p:nvSpPr>
        <p:spPr>
          <a:xfrm>
            <a:off x="609759" y="238127"/>
            <a:ext cx="10872444" cy="1103313"/>
          </a:xfrm>
        </p:spPr>
        <p:txBody>
          <a:bodyPr/>
          <a:lstStyle/>
          <a:p>
            <a:r>
              <a:rPr lang="en-US" dirty="0">
                <a:solidFill>
                  <a:schemeClr val="accent6"/>
                </a:solidFill>
              </a:rPr>
              <a:t>BOUQUET: Efficacy Summary With </a:t>
            </a:r>
            <a:r>
              <a:rPr lang="en-US" dirty="0">
                <a:solidFill>
                  <a:srgbClr val="FF0000"/>
                </a:solidFill>
              </a:rPr>
              <a:t>Atezo + Bev</a:t>
            </a:r>
          </a:p>
        </p:txBody>
      </p:sp>
      <p:sp>
        <p:nvSpPr>
          <p:cNvPr id="6" name="Text Box 15">
            <a:extLst>
              <a:ext uri="{FF2B5EF4-FFF2-40B4-BE49-F238E27FC236}">
                <a16:creationId xmlns:a16="http://schemas.microsoft.com/office/drawing/2014/main" id="{33F03D18-0A57-BC46-0078-E4C801EF0107}"/>
              </a:ext>
            </a:extLst>
          </p:cNvPr>
          <p:cNvSpPr txBox="1">
            <a:spLocks noChangeArrowheads="1"/>
          </p:cNvSpPr>
          <p:nvPr/>
        </p:nvSpPr>
        <p:spPr bwMode="auto">
          <a:xfrm>
            <a:off x="403226" y="6361926"/>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Ray-Coquard. ESMO 2023. Abstr 747MO. Reproduced with permission.</a:t>
            </a:r>
          </a:p>
        </p:txBody>
      </p:sp>
      <p:sp>
        <p:nvSpPr>
          <p:cNvPr id="43" name="Content Placeholder 42">
            <a:extLst>
              <a:ext uri="{FF2B5EF4-FFF2-40B4-BE49-F238E27FC236}">
                <a16:creationId xmlns:a16="http://schemas.microsoft.com/office/drawing/2014/main" id="{D1166CC4-DC3A-824F-DC40-4E47E3DCE375}"/>
              </a:ext>
            </a:extLst>
          </p:cNvPr>
          <p:cNvSpPr>
            <a:spLocks noGrp="1"/>
          </p:cNvSpPr>
          <p:nvPr>
            <p:ph idx="1"/>
          </p:nvPr>
        </p:nvSpPr>
        <p:spPr>
          <a:xfrm>
            <a:off x="2936081" y="4021931"/>
            <a:ext cx="5872163" cy="1357313"/>
          </a:xfrm>
        </p:spPr>
        <p:txBody>
          <a:bodyPr/>
          <a:lstStyle/>
          <a:p>
            <a:pPr>
              <a:spcAft>
                <a:spcPts val="0"/>
              </a:spcAft>
            </a:pPr>
            <a:r>
              <a:rPr lang="en-US" sz="2000" dirty="0"/>
              <a:t>cORR: 3/21 (14%; 95% CI: 3%-36%)</a:t>
            </a:r>
          </a:p>
          <a:p>
            <a:pPr>
              <a:spcAft>
                <a:spcPts val="0"/>
              </a:spcAft>
            </a:pPr>
            <a:r>
              <a:rPr lang="en-US" sz="2000" dirty="0"/>
              <a:t>DCR: 15/21 (71%; 95% CI: 48%-89%)</a:t>
            </a:r>
          </a:p>
          <a:p>
            <a:pPr>
              <a:spcAft>
                <a:spcPts val="0"/>
              </a:spcAft>
            </a:pPr>
            <a:r>
              <a:rPr lang="en-US" sz="2000" dirty="0"/>
              <a:t>6-mo PFS rate: 75% (95% CI: 56%-94%)</a:t>
            </a:r>
          </a:p>
        </p:txBody>
      </p:sp>
      <p:grpSp>
        <p:nvGrpSpPr>
          <p:cNvPr id="66" name="Group 65">
            <a:extLst>
              <a:ext uri="{FF2B5EF4-FFF2-40B4-BE49-F238E27FC236}">
                <a16:creationId xmlns:a16="http://schemas.microsoft.com/office/drawing/2014/main" id="{24E52F7A-DDBD-7593-E23B-A0FF9602967C}"/>
              </a:ext>
            </a:extLst>
          </p:cNvPr>
          <p:cNvGrpSpPr/>
          <p:nvPr/>
        </p:nvGrpSpPr>
        <p:grpSpPr>
          <a:xfrm>
            <a:off x="1311714" y="1535403"/>
            <a:ext cx="9706330" cy="4196876"/>
            <a:chOff x="1311714" y="1535403"/>
            <a:chExt cx="9706330" cy="4196876"/>
          </a:xfrm>
        </p:grpSpPr>
        <p:sp>
          <p:nvSpPr>
            <p:cNvPr id="13" name="Google Shape;181;p26">
              <a:extLst>
                <a:ext uri="{FF2B5EF4-FFF2-40B4-BE49-F238E27FC236}">
                  <a16:creationId xmlns:a16="http://schemas.microsoft.com/office/drawing/2014/main" id="{78D0CFC5-4DBF-9CDA-689D-A543249AA919}"/>
                </a:ext>
              </a:extLst>
            </p:cNvPr>
            <p:cNvSpPr txBox="1">
              <a:spLocks/>
            </p:cNvSpPr>
            <p:nvPr/>
          </p:nvSpPr>
          <p:spPr bwMode="auto">
            <a:xfrm>
              <a:off x="2188397" y="1535403"/>
              <a:ext cx="7828906" cy="2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80000"/>
                </a:lnSpc>
                <a:spcBef>
                  <a:spcPts val="0"/>
                </a:spcBef>
                <a:spcAft>
                  <a:spcPts val="0"/>
                </a:spcAft>
                <a:buClr>
                  <a:srgbClr val="05416B"/>
                </a:buClr>
                <a:buSzPts val="1400"/>
                <a:buFont typeface="Arial"/>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mj-cs"/>
                </a:rPr>
                <a:t>Best Overall Response</a:t>
              </a:r>
            </a:p>
          </p:txBody>
        </p:sp>
        <p:sp>
          <p:nvSpPr>
            <p:cNvPr id="15" name="TextBox 14">
              <a:extLst>
                <a:ext uri="{FF2B5EF4-FFF2-40B4-BE49-F238E27FC236}">
                  <a16:creationId xmlns:a16="http://schemas.microsoft.com/office/drawing/2014/main" id="{8C6B149F-0473-2B3E-5BE0-9B7B67887461}"/>
                </a:ext>
              </a:extLst>
            </p:cNvPr>
            <p:cNvSpPr txBox="1"/>
            <p:nvPr/>
          </p:nvSpPr>
          <p:spPr bwMode="auto">
            <a:xfrm rot="16200000">
              <a:off x="-384969" y="3666265"/>
              <a:ext cx="3762697" cy="369332"/>
            </a:xfrm>
            <a:prstGeom prst="rect">
              <a:avLst/>
            </a:prstGeom>
            <a:solidFill>
              <a:schemeClr val="tx1"/>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Best Change From Baseline in SLD (%)</a:t>
              </a:r>
            </a:p>
          </p:txBody>
        </p:sp>
        <p:grpSp>
          <p:nvGrpSpPr>
            <p:cNvPr id="11" name="Group 10">
              <a:extLst>
                <a:ext uri="{FF2B5EF4-FFF2-40B4-BE49-F238E27FC236}">
                  <a16:creationId xmlns:a16="http://schemas.microsoft.com/office/drawing/2014/main" id="{D9A5FB28-2004-E44A-AD11-C88D57879639}"/>
                </a:ext>
              </a:extLst>
            </p:cNvPr>
            <p:cNvGrpSpPr/>
            <p:nvPr/>
          </p:nvGrpSpPr>
          <p:grpSpPr>
            <a:xfrm>
              <a:off x="2743197" y="1836144"/>
              <a:ext cx="7238082" cy="369332"/>
              <a:chOff x="3635565" y="-675702"/>
              <a:chExt cx="7238082" cy="369332"/>
            </a:xfrm>
          </p:grpSpPr>
          <p:sp>
            <p:nvSpPr>
              <p:cNvPr id="3" name="TextBox 2">
                <a:extLst>
                  <a:ext uri="{FF2B5EF4-FFF2-40B4-BE49-F238E27FC236}">
                    <a16:creationId xmlns:a16="http://schemas.microsoft.com/office/drawing/2014/main" id="{3880D647-3D1A-635A-425F-E147FA8F77BD}"/>
                  </a:ext>
                </a:extLst>
              </p:cNvPr>
              <p:cNvSpPr txBox="1"/>
              <p:nvPr/>
            </p:nvSpPr>
            <p:spPr bwMode="auto">
              <a:xfrm>
                <a:off x="3800820" y="-675702"/>
                <a:ext cx="2030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Progressive disease</a:t>
                </a:r>
              </a:p>
            </p:txBody>
          </p:sp>
          <p:sp>
            <p:nvSpPr>
              <p:cNvPr id="4" name="TextBox 3">
                <a:extLst>
                  <a:ext uri="{FF2B5EF4-FFF2-40B4-BE49-F238E27FC236}">
                    <a16:creationId xmlns:a16="http://schemas.microsoft.com/office/drawing/2014/main" id="{05C8FE63-5C43-C295-3284-F71BDA7ABECA}"/>
                  </a:ext>
                </a:extLst>
              </p:cNvPr>
              <p:cNvSpPr txBox="1"/>
              <p:nvPr/>
            </p:nvSpPr>
            <p:spPr bwMode="auto">
              <a:xfrm>
                <a:off x="6222695" y="-675702"/>
                <a:ext cx="1643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Stable disease</a:t>
                </a:r>
              </a:p>
            </p:txBody>
          </p:sp>
          <p:sp>
            <p:nvSpPr>
              <p:cNvPr id="5" name="TextBox 4">
                <a:extLst>
                  <a:ext uri="{FF2B5EF4-FFF2-40B4-BE49-F238E27FC236}">
                    <a16:creationId xmlns:a16="http://schemas.microsoft.com/office/drawing/2014/main" id="{4F66CF89-2222-6966-A39A-6534FA314C77}"/>
                  </a:ext>
                </a:extLst>
              </p:cNvPr>
              <p:cNvSpPr txBox="1"/>
              <p:nvPr/>
            </p:nvSpPr>
            <p:spPr bwMode="auto">
              <a:xfrm>
                <a:off x="8148810" y="-675702"/>
                <a:ext cx="2724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Confirmed partial response</a:t>
                </a:r>
              </a:p>
            </p:txBody>
          </p:sp>
          <p:sp>
            <p:nvSpPr>
              <p:cNvPr id="7" name="Rectangle 6">
                <a:extLst>
                  <a:ext uri="{FF2B5EF4-FFF2-40B4-BE49-F238E27FC236}">
                    <a16:creationId xmlns:a16="http://schemas.microsoft.com/office/drawing/2014/main" id="{8E91C612-FC7F-85A2-DEAB-ACFD3D03EC5C}"/>
                  </a:ext>
                </a:extLst>
              </p:cNvPr>
              <p:cNvSpPr/>
              <p:nvPr/>
            </p:nvSpPr>
            <p:spPr bwMode="auto">
              <a:xfrm>
                <a:off x="3635565" y="-583894"/>
                <a:ext cx="176270" cy="176270"/>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59FFBAED-0397-C362-C3DC-D696E6F02B90}"/>
                  </a:ext>
                </a:extLst>
              </p:cNvPr>
              <p:cNvSpPr/>
              <p:nvPr/>
            </p:nvSpPr>
            <p:spPr bwMode="auto">
              <a:xfrm>
                <a:off x="6062949" y="-583894"/>
                <a:ext cx="176270" cy="17627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47FB8D7C-A280-1762-972B-82A03AB609E4}"/>
                  </a:ext>
                </a:extLst>
              </p:cNvPr>
              <p:cNvSpPr/>
              <p:nvPr/>
            </p:nvSpPr>
            <p:spPr bwMode="auto">
              <a:xfrm>
                <a:off x="8005590" y="-583894"/>
                <a:ext cx="176270" cy="17627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cxnSp>
          <p:nvCxnSpPr>
            <p:cNvPr id="14" name="Straight Connector 13">
              <a:extLst>
                <a:ext uri="{FF2B5EF4-FFF2-40B4-BE49-F238E27FC236}">
                  <a16:creationId xmlns:a16="http://schemas.microsoft.com/office/drawing/2014/main" id="{CD154894-FD62-4FAE-3432-352A208B6D9D}"/>
                </a:ext>
              </a:extLst>
            </p:cNvPr>
            <p:cNvCxnSpPr/>
            <p:nvPr/>
          </p:nvCxnSpPr>
          <p:spPr bwMode="auto">
            <a:xfrm>
              <a:off x="2192357" y="2071171"/>
              <a:ext cx="0" cy="3470313"/>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12B2A24D-7372-0D89-8F3D-BB207DAC71AE}"/>
                </a:ext>
              </a:extLst>
            </p:cNvPr>
            <p:cNvCxnSpPr>
              <a:cxnSpLocks/>
            </p:cNvCxnSpPr>
            <p:nvPr/>
          </p:nvCxnSpPr>
          <p:spPr bwMode="auto">
            <a:xfrm>
              <a:off x="2181340" y="3810000"/>
              <a:ext cx="7921127" cy="0"/>
            </a:xfrm>
            <a:prstGeom prst="line">
              <a:avLst/>
            </a:prstGeom>
            <a:noFill/>
            <a:ln w="28575" cap="flat" cmpd="sng" algn="ctr">
              <a:solidFill>
                <a:schemeClr val="bg1"/>
              </a:solidFill>
              <a:prstDash val="sysDot"/>
              <a:round/>
              <a:headEnd type="none" w="med" len="med"/>
              <a:tailEnd type="none" w="med" len="med"/>
            </a:ln>
            <a:effectLst/>
          </p:spPr>
        </p:cxnSp>
        <p:cxnSp>
          <p:nvCxnSpPr>
            <p:cNvPr id="20" name="Straight Connector 19">
              <a:extLst>
                <a:ext uri="{FF2B5EF4-FFF2-40B4-BE49-F238E27FC236}">
                  <a16:creationId xmlns:a16="http://schemas.microsoft.com/office/drawing/2014/main" id="{7E93AC6D-12A6-DF1F-8CCF-D105D213FD04}"/>
                </a:ext>
              </a:extLst>
            </p:cNvPr>
            <p:cNvCxnSpPr>
              <a:cxnSpLocks/>
            </p:cNvCxnSpPr>
            <p:nvPr/>
          </p:nvCxnSpPr>
          <p:spPr bwMode="auto">
            <a:xfrm flipH="1">
              <a:off x="2128838" y="208597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5547D4CE-ED38-8154-B803-A100CA403D6A}"/>
                </a:ext>
              </a:extLst>
            </p:cNvPr>
            <p:cNvCxnSpPr>
              <a:cxnSpLocks/>
            </p:cNvCxnSpPr>
            <p:nvPr/>
          </p:nvCxnSpPr>
          <p:spPr bwMode="auto">
            <a:xfrm flipH="1">
              <a:off x="2128838" y="257821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D8B4F9C4-F4C9-59A6-2901-82F62A4C1C14}"/>
                </a:ext>
              </a:extLst>
            </p:cNvPr>
            <p:cNvCxnSpPr>
              <a:cxnSpLocks/>
            </p:cNvCxnSpPr>
            <p:nvPr/>
          </p:nvCxnSpPr>
          <p:spPr bwMode="auto">
            <a:xfrm flipH="1">
              <a:off x="2128838" y="306657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DEE53EA3-086E-EADD-ABD9-31E121B9C1F4}"/>
                </a:ext>
              </a:extLst>
            </p:cNvPr>
            <p:cNvCxnSpPr>
              <a:cxnSpLocks/>
            </p:cNvCxnSpPr>
            <p:nvPr/>
          </p:nvCxnSpPr>
          <p:spPr bwMode="auto">
            <a:xfrm flipH="1">
              <a:off x="2128838" y="356269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34D60E72-A7A9-C243-D21C-198285098A25}"/>
                </a:ext>
              </a:extLst>
            </p:cNvPr>
            <p:cNvCxnSpPr>
              <a:cxnSpLocks/>
            </p:cNvCxnSpPr>
            <p:nvPr/>
          </p:nvCxnSpPr>
          <p:spPr bwMode="auto">
            <a:xfrm flipH="1">
              <a:off x="2128838" y="405492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602EFC06-57B7-2B8C-BAFC-5756B393BB65}"/>
                </a:ext>
              </a:extLst>
            </p:cNvPr>
            <p:cNvCxnSpPr>
              <a:cxnSpLocks/>
            </p:cNvCxnSpPr>
            <p:nvPr/>
          </p:nvCxnSpPr>
          <p:spPr bwMode="auto">
            <a:xfrm flipH="1">
              <a:off x="2128838" y="454716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887E43EC-20BA-C0F7-3C5E-F39C752AEAF2}"/>
                </a:ext>
              </a:extLst>
            </p:cNvPr>
            <p:cNvCxnSpPr>
              <a:cxnSpLocks/>
            </p:cNvCxnSpPr>
            <p:nvPr/>
          </p:nvCxnSpPr>
          <p:spPr bwMode="auto">
            <a:xfrm flipH="1">
              <a:off x="2128838" y="503940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7F9905B5-272C-7C8C-4F7E-10D4044C8F3D}"/>
                </a:ext>
              </a:extLst>
            </p:cNvPr>
            <p:cNvCxnSpPr>
              <a:cxnSpLocks/>
            </p:cNvCxnSpPr>
            <p:nvPr/>
          </p:nvCxnSpPr>
          <p:spPr bwMode="auto">
            <a:xfrm flipH="1">
              <a:off x="2128838" y="5531645"/>
              <a:ext cx="64008" cy="0"/>
            </a:xfrm>
            <a:prstGeom prst="line">
              <a:avLst/>
            </a:prstGeom>
            <a:noFill/>
            <a:ln w="28575" cap="flat" cmpd="sng" algn="ctr">
              <a:solidFill>
                <a:schemeClr val="bg1"/>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523CEA3E-4FE3-0294-8BD5-583E90D5D3E5}"/>
                </a:ext>
              </a:extLst>
            </p:cNvPr>
            <p:cNvSpPr txBox="1"/>
            <p:nvPr/>
          </p:nvSpPr>
          <p:spPr bwMode="auto">
            <a:xfrm>
              <a:off x="1631156" y="1900238"/>
              <a:ext cx="528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29" name="TextBox 28">
              <a:extLst>
                <a:ext uri="{FF2B5EF4-FFF2-40B4-BE49-F238E27FC236}">
                  <a16:creationId xmlns:a16="http://schemas.microsoft.com/office/drawing/2014/main" id="{B4D1EE89-5437-5218-BB02-625ED99144B8}"/>
                </a:ext>
              </a:extLst>
            </p:cNvPr>
            <p:cNvSpPr txBox="1"/>
            <p:nvPr/>
          </p:nvSpPr>
          <p:spPr bwMode="auto">
            <a:xfrm>
              <a:off x="1631156" y="2392476"/>
              <a:ext cx="528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30" name="TextBox 29">
              <a:extLst>
                <a:ext uri="{FF2B5EF4-FFF2-40B4-BE49-F238E27FC236}">
                  <a16:creationId xmlns:a16="http://schemas.microsoft.com/office/drawing/2014/main" id="{4A901C1C-CAB1-EC88-A948-ECFD0FF0D60D}"/>
                </a:ext>
              </a:extLst>
            </p:cNvPr>
            <p:cNvSpPr txBox="1"/>
            <p:nvPr/>
          </p:nvSpPr>
          <p:spPr bwMode="auto">
            <a:xfrm>
              <a:off x="1631156" y="2884714"/>
              <a:ext cx="528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31" name="TextBox 30">
              <a:extLst>
                <a:ext uri="{FF2B5EF4-FFF2-40B4-BE49-F238E27FC236}">
                  <a16:creationId xmlns:a16="http://schemas.microsoft.com/office/drawing/2014/main" id="{6676915D-E50B-204C-4E92-90CDE8563FB4}"/>
                </a:ext>
              </a:extLst>
            </p:cNvPr>
            <p:cNvSpPr txBox="1"/>
            <p:nvPr/>
          </p:nvSpPr>
          <p:spPr bwMode="auto">
            <a:xfrm>
              <a:off x="1631156" y="3376952"/>
              <a:ext cx="528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32" name="TextBox 31">
              <a:extLst>
                <a:ext uri="{FF2B5EF4-FFF2-40B4-BE49-F238E27FC236}">
                  <a16:creationId xmlns:a16="http://schemas.microsoft.com/office/drawing/2014/main" id="{751E2927-2E04-7DAC-568B-A22438A91480}"/>
                </a:ext>
              </a:extLst>
            </p:cNvPr>
            <p:cNvSpPr txBox="1"/>
            <p:nvPr/>
          </p:nvSpPr>
          <p:spPr bwMode="auto">
            <a:xfrm>
              <a:off x="1631156" y="3869190"/>
              <a:ext cx="528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33" name="TextBox 32">
              <a:extLst>
                <a:ext uri="{FF2B5EF4-FFF2-40B4-BE49-F238E27FC236}">
                  <a16:creationId xmlns:a16="http://schemas.microsoft.com/office/drawing/2014/main" id="{80E488D7-AD1F-D690-F879-815BF935AC48}"/>
                </a:ext>
              </a:extLst>
            </p:cNvPr>
            <p:cNvSpPr txBox="1"/>
            <p:nvPr/>
          </p:nvSpPr>
          <p:spPr bwMode="auto">
            <a:xfrm>
              <a:off x="1631156" y="4361428"/>
              <a:ext cx="528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34" name="TextBox 33">
              <a:extLst>
                <a:ext uri="{FF2B5EF4-FFF2-40B4-BE49-F238E27FC236}">
                  <a16:creationId xmlns:a16="http://schemas.microsoft.com/office/drawing/2014/main" id="{D0756758-87CF-4E66-A4C8-42BF28726AF3}"/>
                </a:ext>
              </a:extLst>
            </p:cNvPr>
            <p:cNvSpPr txBox="1"/>
            <p:nvPr/>
          </p:nvSpPr>
          <p:spPr bwMode="auto">
            <a:xfrm>
              <a:off x="1631156" y="4853666"/>
              <a:ext cx="528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35" name="TextBox 34">
              <a:extLst>
                <a:ext uri="{FF2B5EF4-FFF2-40B4-BE49-F238E27FC236}">
                  <a16:creationId xmlns:a16="http://schemas.microsoft.com/office/drawing/2014/main" id="{D999A878-F922-E56A-1551-713EB74E86CF}"/>
                </a:ext>
              </a:extLst>
            </p:cNvPr>
            <p:cNvSpPr txBox="1"/>
            <p:nvPr/>
          </p:nvSpPr>
          <p:spPr bwMode="auto">
            <a:xfrm>
              <a:off x="1543050" y="5345907"/>
              <a:ext cx="616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36" name="TextBox 35">
              <a:extLst>
                <a:ext uri="{FF2B5EF4-FFF2-40B4-BE49-F238E27FC236}">
                  <a16:creationId xmlns:a16="http://schemas.microsoft.com/office/drawing/2014/main" id="{74C952A3-22C4-7FBE-2000-F6D51E6851E9}"/>
                </a:ext>
              </a:extLst>
            </p:cNvPr>
            <p:cNvSpPr txBox="1"/>
            <p:nvPr/>
          </p:nvSpPr>
          <p:spPr bwMode="auto">
            <a:xfrm>
              <a:off x="8827294" y="2405061"/>
              <a:ext cx="528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CC</a:t>
              </a:r>
            </a:p>
          </p:txBody>
        </p:sp>
        <p:sp>
          <p:nvSpPr>
            <p:cNvPr id="37" name="TextBox 36">
              <a:extLst>
                <a:ext uri="{FF2B5EF4-FFF2-40B4-BE49-F238E27FC236}">
                  <a16:creationId xmlns:a16="http://schemas.microsoft.com/office/drawing/2014/main" id="{CC09B236-702B-9ACC-F2EA-BEAD1D183758}"/>
                </a:ext>
              </a:extLst>
            </p:cNvPr>
            <p:cNvSpPr txBox="1"/>
            <p:nvPr/>
          </p:nvSpPr>
          <p:spPr bwMode="auto">
            <a:xfrm>
              <a:off x="9244013" y="2405061"/>
              <a:ext cx="9215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LGSOC</a:t>
              </a:r>
            </a:p>
          </p:txBody>
        </p:sp>
        <p:sp>
          <p:nvSpPr>
            <p:cNvPr id="38" name="Right Brace 37">
              <a:extLst>
                <a:ext uri="{FF2B5EF4-FFF2-40B4-BE49-F238E27FC236}">
                  <a16:creationId xmlns:a16="http://schemas.microsoft.com/office/drawing/2014/main" id="{48B8098D-0AD4-9CEE-19C6-98F2DA08E63F}"/>
                </a:ext>
              </a:extLst>
            </p:cNvPr>
            <p:cNvSpPr/>
            <p:nvPr/>
          </p:nvSpPr>
          <p:spPr bwMode="auto">
            <a:xfrm rot="16200000">
              <a:off x="9551197" y="2559843"/>
              <a:ext cx="295275" cy="661987"/>
            </a:xfrm>
            <a:prstGeom prst="rightBrace">
              <a:avLst/>
            </a:prstGeom>
            <a:noFill/>
            <a:ln w="28575" cap="flat" cmpd="sng" algn="ctr">
              <a:solidFill>
                <a:schemeClr val="bg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422788B6-534E-5205-CFC6-EF7DAB997D79}"/>
                </a:ext>
              </a:extLst>
            </p:cNvPr>
            <p:cNvSpPr txBox="1"/>
            <p:nvPr/>
          </p:nvSpPr>
          <p:spPr bwMode="auto">
            <a:xfrm>
              <a:off x="10096500" y="3629023"/>
              <a:ext cx="9215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44" name="Rectangle 43">
              <a:extLst>
                <a:ext uri="{FF2B5EF4-FFF2-40B4-BE49-F238E27FC236}">
                  <a16:creationId xmlns:a16="http://schemas.microsoft.com/office/drawing/2014/main" id="{6E4204D1-1CA0-271C-55FF-885583AA1794}"/>
                </a:ext>
              </a:extLst>
            </p:cNvPr>
            <p:cNvSpPr/>
            <p:nvPr/>
          </p:nvSpPr>
          <p:spPr bwMode="auto">
            <a:xfrm>
              <a:off x="2252800" y="2344848"/>
              <a:ext cx="282169" cy="715223"/>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5C70AE6E-0FEC-14E8-36DC-FCD4A17723A1}"/>
                </a:ext>
              </a:extLst>
            </p:cNvPr>
            <p:cNvSpPr/>
            <p:nvPr/>
          </p:nvSpPr>
          <p:spPr bwMode="auto">
            <a:xfrm>
              <a:off x="2640591" y="2497248"/>
              <a:ext cx="282169" cy="571877"/>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6" name="Rectangle 45">
              <a:extLst>
                <a:ext uri="{FF2B5EF4-FFF2-40B4-BE49-F238E27FC236}">
                  <a16:creationId xmlns:a16="http://schemas.microsoft.com/office/drawing/2014/main" id="{507534A8-7707-2E5C-9D3D-04560C1B62B8}"/>
                </a:ext>
              </a:extLst>
            </p:cNvPr>
            <p:cNvSpPr/>
            <p:nvPr/>
          </p:nvSpPr>
          <p:spPr bwMode="auto">
            <a:xfrm>
              <a:off x="3028381" y="2686618"/>
              <a:ext cx="282169" cy="373453"/>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1ABAAED3-0BD5-3B32-8AE2-DB1DC5CB1200}"/>
                </a:ext>
              </a:extLst>
            </p:cNvPr>
            <p:cNvSpPr/>
            <p:nvPr/>
          </p:nvSpPr>
          <p:spPr bwMode="auto">
            <a:xfrm>
              <a:off x="4212876" y="3060699"/>
              <a:ext cx="282169" cy="105833"/>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6AF832C7-2AD2-3713-7EE4-FD9E07D86373}"/>
                </a:ext>
              </a:extLst>
            </p:cNvPr>
            <p:cNvSpPr/>
            <p:nvPr/>
          </p:nvSpPr>
          <p:spPr bwMode="auto">
            <a:xfrm>
              <a:off x="4623949" y="3052232"/>
              <a:ext cx="265568" cy="118535"/>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9" name="Rectangle 48">
              <a:extLst>
                <a:ext uri="{FF2B5EF4-FFF2-40B4-BE49-F238E27FC236}">
                  <a16:creationId xmlns:a16="http://schemas.microsoft.com/office/drawing/2014/main" id="{BF920559-24D6-1B85-87C9-494E739E117C}"/>
                </a:ext>
              </a:extLst>
            </p:cNvPr>
            <p:cNvSpPr/>
            <p:nvPr/>
          </p:nvSpPr>
          <p:spPr bwMode="auto">
            <a:xfrm>
              <a:off x="5018421" y="3064932"/>
              <a:ext cx="265568" cy="190501"/>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0" name="Rectangle 49">
              <a:extLst>
                <a:ext uri="{FF2B5EF4-FFF2-40B4-BE49-F238E27FC236}">
                  <a16:creationId xmlns:a16="http://schemas.microsoft.com/office/drawing/2014/main" id="{45C772C9-0FC5-9AEC-C213-FFF529B66A17}"/>
                </a:ext>
              </a:extLst>
            </p:cNvPr>
            <p:cNvSpPr/>
            <p:nvPr/>
          </p:nvSpPr>
          <p:spPr bwMode="auto">
            <a:xfrm>
              <a:off x="5412893" y="3060699"/>
              <a:ext cx="265568" cy="270933"/>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38C0E204-0D95-AFDA-0E4C-07591D10FD65}"/>
                </a:ext>
              </a:extLst>
            </p:cNvPr>
            <p:cNvSpPr/>
            <p:nvPr/>
          </p:nvSpPr>
          <p:spPr bwMode="auto">
            <a:xfrm>
              <a:off x="5807365" y="3069167"/>
              <a:ext cx="265568" cy="292100"/>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2" name="Rectangle 51">
              <a:extLst>
                <a:ext uri="{FF2B5EF4-FFF2-40B4-BE49-F238E27FC236}">
                  <a16:creationId xmlns:a16="http://schemas.microsoft.com/office/drawing/2014/main" id="{81C6B767-DEFF-8B93-90ED-65A76BD09284}"/>
                </a:ext>
              </a:extLst>
            </p:cNvPr>
            <p:cNvSpPr/>
            <p:nvPr/>
          </p:nvSpPr>
          <p:spPr bwMode="auto">
            <a:xfrm>
              <a:off x="6201837" y="3064933"/>
              <a:ext cx="265568" cy="296334"/>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BA8B3FD3-411C-F415-2F98-F69DF084F8D7}"/>
                </a:ext>
              </a:extLst>
            </p:cNvPr>
            <p:cNvSpPr/>
            <p:nvPr/>
          </p:nvSpPr>
          <p:spPr bwMode="auto">
            <a:xfrm>
              <a:off x="6596309" y="3070672"/>
              <a:ext cx="265568" cy="379493"/>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4" name="Rectangle 53">
              <a:extLst>
                <a:ext uri="{FF2B5EF4-FFF2-40B4-BE49-F238E27FC236}">
                  <a16:creationId xmlns:a16="http://schemas.microsoft.com/office/drawing/2014/main" id="{8C9A1374-1128-C2C1-58D6-0556DE32BD2B}"/>
                </a:ext>
              </a:extLst>
            </p:cNvPr>
            <p:cNvSpPr/>
            <p:nvPr/>
          </p:nvSpPr>
          <p:spPr bwMode="auto">
            <a:xfrm>
              <a:off x="6990781" y="3064933"/>
              <a:ext cx="265568" cy="62230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5" name="Rectangle 54">
              <a:extLst>
                <a:ext uri="{FF2B5EF4-FFF2-40B4-BE49-F238E27FC236}">
                  <a16:creationId xmlns:a16="http://schemas.microsoft.com/office/drawing/2014/main" id="{955BCDF8-18BB-3E05-2D16-A3E34670F4D2}"/>
                </a:ext>
              </a:extLst>
            </p:cNvPr>
            <p:cNvSpPr/>
            <p:nvPr/>
          </p:nvSpPr>
          <p:spPr bwMode="auto">
            <a:xfrm>
              <a:off x="7385253" y="3060699"/>
              <a:ext cx="265568" cy="626533"/>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CBCE4A0C-C19B-EAF3-9339-0ED4D0E8EF4D}"/>
                </a:ext>
              </a:extLst>
            </p:cNvPr>
            <p:cNvSpPr/>
            <p:nvPr/>
          </p:nvSpPr>
          <p:spPr bwMode="auto">
            <a:xfrm>
              <a:off x="7779725" y="3064933"/>
              <a:ext cx="265568" cy="664634"/>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7" name="Rectangle 56">
              <a:extLst>
                <a:ext uri="{FF2B5EF4-FFF2-40B4-BE49-F238E27FC236}">
                  <a16:creationId xmlns:a16="http://schemas.microsoft.com/office/drawing/2014/main" id="{29006ADE-E46E-DC36-7A07-675D59AB7B6E}"/>
                </a:ext>
              </a:extLst>
            </p:cNvPr>
            <p:cNvSpPr/>
            <p:nvPr/>
          </p:nvSpPr>
          <p:spPr bwMode="auto">
            <a:xfrm>
              <a:off x="8174197" y="3064933"/>
              <a:ext cx="265568" cy="664634"/>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 name="Rectangle 57">
              <a:extLst>
                <a:ext uri="{FF2B5EF4-FFF2-40B4-BE49-F238E27FC236}">
                  <a16:creationId xmlns:a16="http://schemas.microsoft.com/office/drawing/2014/main" id="{6BC23056-982C-DF1E-8AB3-F7543B25CDB0}"/>
                </a:ext>
              </a:extLst>
            </p:cNvPr>
            <p:cNvSpPr/>
            <p:nvPr/>
          </p:nvSpPr>
          <p:spPr bwMode="auto">
            <a:xfrm>
              <a:off x="8568669" y="3064933"/>
              <a:ext cx="265568" cy="740834"/>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 name="Rectangle 58">
              <a:extLst>
                <a:ext uri="{FF2B5EF4-FFF2-40B4-BE49-F238E27FC236}">
                  <a16:creationId xmlns:a16="http://schemas.microsoft.com/office/drawing/2014/main" id="{5E5110F2-A24C-8F48-026A-B667E89F016A}"/>
                </a:ext>
              </a:extLst>
            </p:cNvPr>
            <p:cNvSpPr/>
            <p:nvPr/>
          </p:nvSpPr>
          <p:spPr bwMode="auto">
            <a:xfrm>
              <a:off x="9752091" y="3056467"/>
              <a:ext cx="265568" cy="148590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 name="Rectangle 59">
              <a:extLst>
                <a:ext uri="{FF2B5EF4-FFF2-40B4-BE49-F238E27FC236}">
                  <a16:creationId xmlns:a16="http://schemas.microsoft.com/office/drawing/2014/main" id="{AB1447BA-8463-1FEA-127B-8D193FF8C872}"/>
                </a:ext>
              </a:extLst>
            </p:cNvPr>
            <p:cNvSpPr/>
            <p:nvPr/>
          </p:nvSpPr>
          <p:spPr bwMode="auto">
            <a:xfrm>
              <a:off x="8963141" y="3064933"/>
              <a:ext cx="265568" cy="999067"/>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 name="Rectangle 60">
              <a:extLst>
                <a:ext uri="{FF2B5EF4-FFF2-40B4-BE49-F238E27FC236}">
                  <a16:creationId xmlns:a16="http://schemas.microsoft.com/office/drawing/2014/main" id="{F0948B4B-370B-1438-374E-E56CB37A4593}"/>
                </a:ext>
              </a:extLst>
            </p:cNvPr>
            <p:cNvSpPr/>
            <p:nvPr/>
          </p:nvSpPr>
          <p:spPr bwMode="auto">
            <a:xfrm>
              <a:off x="9357613" y="3064933"/>
              <a:ext cx="265568" cy="1477434"/>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B5D6CF3F-3934-8B4D-AE09-E241846EA81C}"/>
                </a:ext>
              </a:extLst>
            </p:cNvPr>
            <p:cNvCxnSpPr>
              <a:cxnSpLocks/>
            </p:cNvCxnSpPr>
            <p:nvPr/>
          </p:nvCxnSpPr>
          <p:spPr bwMode="auto">
            <a:xfrm>
              <a:off x="2181340" y="3066570"/>
              <a:ext cx="7921127" cy="0"/>
            </a:xfrm>
            <a:prstGeom prst="line">
              <a:avLst/>
            </a:prstGeom>
            <a:noFill/>
            <a:ln w="28575" cap="flat" cmpd="sng" algn="ctr">
              <a:solidFill>
                <a:schemeClr val="bg1"/>
              </a:solidFill>
              <a:prstDash val="solid"/>
              <a:round/>
              <a:headEnd type="none" w="med" len="med"/>
              <a:tailEnd type="none" w="med" len="med"/>
            </a:ln>
            <a:effectLst/>
          </p:spPr>
        </p:cxnSp>
      </p:grpSp>
      <p:graphicFrame>
        <p:nvGraphicFramePr>
          <p:cNvPr id="62" name="Table 61">
            <a:extLst>
              <a:ext uri="{FF2B5EF4-FFF2-40B4-BE49-F238E27FC236}">
                <a16:creationId xmlns:a16="http://schemas.microsoft.com/office/drawing/2014/main" id="{C8B5E175-BD00-78A7-707D-B7F047CD57E2}"/>
              </a:ext>
            </a:extLst>
          </p:cNvPr>
          <p:cNvGraphicFramePr>
            <a:graphicFrameLocks noGrp="1"/>
          </p:cNvGraphicFramePr>
          <p:nvPr/>
        </p:nvGraphicFramePr>
        <p:xfrm>
          <a:off x="2172832" y="5725668"/>
          <a:ext cx="7930840" cy="484632"/>
        </p:xfrm>
        <a:graphic>
          <a:graphicData uri="http://schemas.openxmlformats.org/drawingml/2006/table">
            <a:tbl>
              <a:tblPr firstRow="1" bandRow="1">
                <a:tableStyleId>{93296810-A885-4BE3-A3E7-6D5BEEA58F35}</a:tableStyleId>
              </a:tblPr>
              <a:tblGrid>
                <a:gridCol w="396542">
                  <a:extLst>
                    <a:ext uri="{9D8B030D-6E8A-4147-A177-3AD203B41FA5}">
                      <a16:colId xmlns:a16="http://schemas.microsoft.com/office/drawing/2014/main" val="4261606186"/>
                    </a:ext>
                  </a:extLst>
                </a:gridCol>
                <a:gridCol w="396542">
                  <a:extLst>
                    <a:ext uri="{9D8B030D-6E8A-4147-A177-3AD203B41FA5}">
                      <a16:colId xmlns:a16="http://schemas.microsoft.com/office/drawing/2014/main" val="778411592"/>
                    </a:ext>
                  </a:extLst>
                </a:gridCol>
                <a:gridCol w="396542">
                  <a:extLst>
                    <a:ext uri="{9D8B030D-6E8A-4147-A177-3AD203B41FA5}">
                      <a16:colId xmlns:a16="http://schemas.microsoft.com/office/drawing/2014/main" val="819516295"/>
                    </a:ext>
                  </a:extLst>
                </a:gridCol>
                <a:gridCol w="396542">
                  <a:extLst>
                    <a:ext uri="{9D8B030D-6E8A-4147-A177-3AD203B41FA5}">
                      <a16:colId xmlns:a16="http://schemas.microsoft.com/office/drawing/2014/main" val="1958120105"/>
                    </a:ext>
                  </a:extLst>
                </a:gridCol>
                <a:gridCol w="396542">
                  <a:extLst>
                    <a:ext uri="{9D8B030D-6E8A-4147-A177-3AD203B41FA5}">
                      <a16:colId xmlns:a16="http://schemas.microsoft.com/office/drawing/2014/main" val="3692925276"/>
                    </a:ext>
                  </a:extLst>
                </a:gridCol>
                <a:gridCol w="396542">
                  <a:extLst>
                    <a:ext uri="{9D8B030D-6E8A-4147-A177-3AD203B41FA5}">
                      <a16:colId xmlns:a16="http://schemas.microsoft.com/office/drawing/2014/main" val="1664025765"/>
                    </a:ext>
                  </a:extLst>
                </a:gridCol>
                <a:gridCol w="396542">
                  <a:extLst>
                    <a:ext uri="{9D8B030D-6E8A-4147-A177-3AD203B41FA5}">
                      <a16:colId xmlns:a16="http://schemas.microsoft.com/office/drawing/2014/main" val="30612428"/>
                    </a:ext>
                  </a:extLst>
                </a:gridCol>
                <a:gridCol w="396542">
                  <a:extLst>
                    <a:ext uri="{9D8B030D-6E8A-4147-A177-3AD203B41FA5}">
                      <a16:colId xmlns:a16="http://schemas.microsoft.com/office/drawing/2014/main" val="3752185136"/>
                    </a:ext>
                  </a:extLst>
                </a:gridCol>
                <a:gridCol w="396542">
                  <a:extLst>
                    <a:ext uri="{9D8B030D-6E8A-4147-A177-3AD203B41FA5}">
                      <a16:colId xmlns:a16="http://schemas.microsoft.com/office/drawing/2014/main" val="664898037"/>
                    </a:ext>
                  </a:extLst>
                </a:gridCol>
                <a:gridCol w="396542">
                  <a:extLst>
                    <a:ext uri="{9D8B030D-6E8A-4147-A177-3AD203B41FA5}">
                      <a16:colId xmlns:a16="http://schemas.microsoft.com/office/drawing/2014/main" val="655856854"/>
                    </a:ext>
                  </a:extLst>
                </a:gridCol>
                <a:gridCol w="396542">
                  <a:extLst>
                    <a:ext uri="{9D8B030D-6E8A-4147-A177-3AD203B41FA5}">
                      <a16:colId xmlns:a16="http://schemas.microsoft.com/office/drawing/2014/main" val="1243085438"/>
                    </a:ext>
                  </a:extLst>
                </a:gridCol>
                <a:gridCol w="396542">
                  <a:extLst>
                    <a:ext uri="{9D8B030D-6E8A-4147-A177-3AD203B41FA5}">
                      <a16:colId xmlns:a16="http://schemas.microsoft.com/office/drawing/2014/main" val="582874846"/>
                    </a:ext>
                  </a:extLst>
                </a:gridCol>
                <a:gridCol w="396542">
                  <a:extLst>
                    <a:ext uri="{9D8B030D-6E8A-4147-A177-3AD203B41FA5}">
                      <a16:colId xmlns:a16="http://schemas.microsoft.com/office/drawing/2014/main" val="1687001883"/>
                    </a:ext>
                  </a:extLst>
                </a:gridCol>
                <a:gridCol w="396542">
                  <a:extLst>
                    <a:ext uri="{9D8B030D-6E8A-4147-A177-3AD203B41FA5}">
                      <a16:colId xmlns:a16="http://schemas.microsoft.com/office/drawing/2014/main" val="3884337966"/>
                    </a:ext>
                  </a:extLst>
                </a:gridCol>
                <a:gridCol w="396542">
                  <a:extLst>
                    <a:ext uri="{9D8B030D-6E8A-4147-A177-3AD203B41FA5}">
                      <a16:colId xmlns:a16="http://schemas.microsoft.com/office/drawing/2014/main" val="2315878362"/>
                    </a:ext>
                  </a:extLst>
                </a:gridCol>
                <a:gridCol w="396542">
                  <a:extLst>
                    <a:ext uri="{9D8B030D-6E8A-4147-A177-3AD203B41FA5}">
                      <a16:colId xmlns:a16="http://schemas.microsoft.com/office/drawing/2014/main" val="2332854300"/>
                    </a:ext>
                  </a:extLst>
                </a:gridCol>
                <a:gridCol w="396542">
                  <a:extLst>
                    <a:ext uri="{9D8B030D-6E8A-4147-A177-3AD203B41FA5}">
                      <a16:colId xmlns:a16="http://schemas.microsoft.com/office/drawing/2014/main" val="2867968323"/>
                    </a:ext>
                  </a:extLst>
                </a:gridCol>
                <a:gridCol w="396542">
                  <a:extLst>
                    <a:ext uri="{9D8B030D-6E8A-4147-A177-3AD203B41FA5}">
                      <a16:colId xmlns:a16="http://schemas.microsoft.com/office/drawing/2014/main" val="3102723959"/>
                    </a:ext>
                  </a:extLst>
                </a:gridCol>
                <a:gridCol w="396542">
                  <a:extLst>
                    <a:ext uri="{9D8B030D-6E8A-4147-A177-3AD203B41FA5}">
                      <a16:colId xmlns:a16="http://schemas.microsoft.com/office/drawing/2014/main" val="1799133722"/>
                    </a:ext>
                  </a:extLst>
                </a:gridCol>
                <a:gridCol w="396542">
                  <a:extLst>
                    <a:ext uri="{9D8B030D-6E8A-4147-A177-3AD203B41FA5}">
                      <a16:colId xmlns:a16="http://schemas.microsoft.com/office/drawing/2014/main" val="1033929916"/>
                    </a:ext>
                  </a:extLst>
                </a:gridCol>
              </a:tblGrid>
              <a:tr h="0">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MUC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MUC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CC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CC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CC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LGSOC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93033401"/>
                  </a:ext>
                </a:extLst>
              </a:tr>
              <a:tr h="0">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NA</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25%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1%</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0.5%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4631713"/>
                  </a:ext>
                </a:extLst>
              </a:tr>
              <a:tr h="0">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1</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4</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1</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1</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4</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53280053"/>
                  </a:ext>
                </a:extLst>
              </a:tr>
            </a:tbl>
          </a:graphicData>
        </a:graphic>
      </p:graphicFrame>
      <p:graphicFrame>
        <p:nvGraphicFramePr>
          <p:cNvPr id="64" name="Table 63">
            <a:extLst>
              <a:ext uri="{FF2B5EF4-FFF2-40B4-BE49-F238E27FC236}">
                <a16:creationId xmlns:a16="http://schemas.microsoft.com/office/drawing/2014/main" id="{EE60784D-D653-4AFA-1BF6-3E19993B96D4}"/>
              </a:ext>
            </a:extLst>
          </p:cNvPr>
          <p:cNvGraphicFramePr>
            <a:graphicFrameLocks noGrp="1"/>
          </p:cNvGraphicFramePr>
          <p:nvPr/>
        </p:nvGraphicFramePr>
        <p:xfrm>
          <a:off x="495300" y="5725668"/>
          <a:ext cx="1593410" cy="484632"/>
        </p:xfrm>
        <a:graphic>
          <a:graphicData uri="http://schemas.openxmlformats.org/drawingml/2006/table">
            <a:tbl>
              <a:tblPr firstRow="1" bandRow="1">
                <a:tableStyleId>{93296810-A885-4BE3-A3E7-6D5BEEA58F35}</a:tableStyleId>
              </a:tblPr>
              <a:tblGrid>
                <a:gridCol w="1593410">
                  <a:extLst>
                    <a:ext uri="{9D8B030D-6E8A-4147-A177-3AD203B41FA5}">
                      <a16:colId xmlns:a16="http://schemas.microsoft.com/office/drawing/2014/main" val="4261606186"/>
                    </a:ext>
                  </a:extLst>
                </a:gridCol>
              </a:tblGrid>
              <a:tr h="0">
                <a:tc>
                  <a:txBody>
                    <a:bodyPr/>
                    <a:lstStyle/>
                    <a:p>
                      <a:pPr algn="r">
                        <a:lnSpc>
                          <a:spcPct val="80000"/>
                        </a:lnSpc>
                      </a:pPr>
                      <a:r>
                        <a:rPr lang="en-US" sz="1000" b="1" dirty="0">
                          <a:solidFill>
                            <a:schemeClr val="bg1"/>
                          </a:solidFill>
                          <a:latin typeface="Calibri" panose="020F0502020204030204" pitchFamily="34" charset="0"/>
                          <a:cs typeface="Calibri" panose="020F0502020204030204" pitchFamily="34" charset="0"/>
                        </a:rPr>
                        <a:t>Histology</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3033401"/>
                  </a:ext>
                </a:extLst>
              </a:tr>
              <a:tr h="0">
                <a:tc>
                  <a:txBody>
                    <a:bodyPr/>
                    <a:lstStyle/>
                    <a:p>
                      <a:pPr algn="r">
                        <a:lnSpc>
                          <a:spcPct val="80000"/>
                        </a:lnSpc>
                      </a:pPr>
                      <a:r>
                        <a:rPr lang="en-US" sz="1000" b="1" dirty="0">
                          <a:solidFill>
                            <a:schemeClr val="bg1"/>
                          </a:solidFill>
                          <a:latin typeface="Calibri" panose="020F0502020204030204" pitchFamily="34" charset="0"/>
                          <a:cs typeface="Calibri" panose="020F0502020204030204" pitchFamily="34" charset="0"/>
                        </a:rPr>
                        <a:t>PD-L1 IC by SP142</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631713"/>
                  </a:ext>
                </a:extLst>
              </a:tr>
              <a:tr h="0">
                <a:tc>
                  <a:txBody>
                    <a:bodyPr/>
                    <a:lstStyle/>
                    <a:p>
                      <a:pPr algn="r">
                        <a:lnSpc>
                          <a:spcPct val="80000"/>
                        </a:lnSpc>
                      </a:pPr>
                      <a:r>
                        <a:rPr lang="en-US" sz="1000" b="1" dirty="0">
                          <a:solidFill>
                            <a:schemeClr val="bg1"/>
                          </a:solidFill>
                          <a:latin typeface="Calibri" panose="020F0502020204030204" pitchFamily="34" charset="0"/>
                          <a:cs typeface="Calibri" panose="020F0502020204030204" pitchFamily="34" charset="0"/>
                        </a:rPr>
                        <a:t>No. of prior treatment lines</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3280053"/>
                  </a:ext>
                </a:extLst>
              </a:tr>
            </a:tbl>
          </a:graphicData>
        </a:graphic>
      </p:graphicFrame>
      <p:graphicFrame>
        <p:nvGraphicFramePr>
          <p:cNvPr id="65" name="Table 64">
            <a:extLst>
              <a:ext uri="{FF2B5EF4-FFF2-40B4-BE49-F238E27FC236}">
                <a16:creationId xmlns:a16="http://schemas.microsoft.com/office/drawing/2014/main" id="{4BAD4FC3-DB52-06FF-DC5F-3BBA3CC883D7}"/>
              </a:ext>
            </a:extLst>
          </p:cNvPr>
          <p:cNvGraphicFramePr>
            <a:graphicFrameLocks noGrp="1"/>
          </p:cNvGraphicFramePr>
          <p:nvPr/>
        </p:nvGraphicFramePr>
        <p:xfrm>
          <a:off x="10228907" y="5711711"/>
          <a:ext cx="843482" cy="484632"/>
        </p:xfrm>
        <a:graphic>
          <a:graphicData uri="http://schemas.openxmlformats.org/drawingml/2006/table">
            <a:tbl>
              <a:tblPr firstRow="1" bandRow="1">
                <a:tableStyleId>{93296810-A885-4BE3-A3E7-6D5BEEA58F35}</a:tableStyleId>
              </a:tblPr>
              <a:tblGrid>
                <a:gridCol w="843482">
                  <a:extLst>
                    <a:ext uri="{9D8B030D-6E8A-4147-A177-3AD203B41FA5}">
                      <a16:colId xmlns:a16="http://schemas.microsoft.com/office/drawing/2014/main" val="4261606186"/>
                    </a:ext>
                  </a:extLst>
                </a:gridCol>
              </a:tblGrid>
              <a:tr h="0">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PD-L1 IC</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93033401"/>
                  </a:ext>
                </a:extLst>
              </a:tr>
              <a:tr h="0">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≥1%</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4631713"/>
                  </a:ext>
                </a:extLst>
              </a:tr>
              <a:tr h="0">
                <a:tc>
                  <a:txBody>
                    <a:bodyPr/>
                    <a:lstStyle/>
                    <a:p>
                      <a:pPr algn="ctr">
                        <a:lnSpc>
                          <a:spcPct val="80000"/>
                        </a:lnSpc>
                      </a:pPr>
                      <a:r>
                        <a:rPr lang="en-US" sz="1000" dirty="0">
                          <a:solidFill>
                            <a:schemeClr val="bg1"/>
                          </a:solidFill>
                          <a:latin typeface="Calibri" panose="020F0502020204030204" pitchFamily="34" charset="0"/>
                          <a:cs typeface="Calibri" panose="020F0502020204030204" pitchFamily="34" charset="0"/>
                        </a:rPr>
                        <a:t>&lt;1%</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53280053"/>
                  </a:ext>
                </a:extLst>
              </a:tr>
            </a:tbl>
          </a:graphicData>
        </a:graphic>
      </p:graphicFrame>
      <p:pic>
        <p:nvPicPr>
          <p:cNvPr id="63" name="Picture 62">
            <a:extLst>
              <a:ext uri="{FF2B5EF4-FFF2-40B4-BE49-F238E27FC236}">
                <a16:creationId xmlns:a16="http://schemas.microsoft.com/office/drawing/2014/main" id="{B63C805B-3CD2-5641-8961-67BBB0C6672A}"/>
              </a:ext>
            </a:extLst>
          </p:cNvPr>
          <p:cNvPicPr>
            <a:picLocks noChangeAspect="1"/>
          </p:cNvPicPr>
          <p:nvPr/>
        </p:nvPicPr>
        <p:blipFill>
          <a:blip r:embed="rId3"/>
          <a:stretch>
            <a:fillRect/>
          </a:stretch>
        </p:blipFill>
        <p:spPr>
          <a:xfrm>
            <a:off x="0" y="0"/>
            <a:ext cx="12183369" cy="190005"/>
          </a:xfrm>
          <a:prstGeom prst="rect">
            <a:avLst/>
          </a:prstGeom>
        </p:spPr>
      </p:pic>
      <p:pic>
        <p:nvPicPr>
          <p:cNvPr id="67" name="Picture 66">
            <a:extLst>
              <a:ext uri="{FF2B5EF4-FFF2-40B4-BE49-F238E27FC236}">
                <a16:creationId xmlns:a16="http://schemas.microsoft.com/office/drawing/2014/main" id="{CDF13A67-A434-E543-9724-A617DEE0150B}"/>
              </a:ext>
            </a:extLst>
          </p:cNvPr>
          <p:cNvPicPr>
            <a:picLocks noChangeAspect="1"/>
          </p:cNvPicPr>
          <p:nvPr/>
        </p:nvPicPr>
        <p:blipFill>
          <a:blip r:embed="rId3"/>
          <a:stretch>
            <a:fillRect/>
          </a:stretch>
        </p:blipFill>
        <p:spPr>
          <a:xfrm>
            <a:off x="-1" y="6667995"/>
            <a:ext cx="12183369" cy="190005"/>
          </a:xfrm>
          <a:prstGeom prst="rect">
            <a:avLst/>
          </a:prstGeom>
        </p:spPr>
      </p:pic>
      <p:pic>
        <p:nvPicPr>
          <p:cNvPr id="68" name="Picture 67">
            <a:extLst>
              <a:ext uri="{FF2B5EF4-FFF2-40B4-BE49-F238E27FC236}">
                <a16:creationId xmlns:a16="http://schemas.microsoft.com/office/drawing/2014/main" id="{5CD2260E-7E44-1C45-8BA1-41ECEB1CBBF9}"/>
              </a:ext>
            </a:extLst>
          </p:cNvPr>
          <p:cNvPicPr>
            <a:picLocks noChangeAspect="1"/>
          </p:cNvPicPr>
          <p:nvPr/>
        </p:nvPicPr>
        <p:blipFill>
          <a:blip r:embed="rId4"/>
          <a:stretch>
            <a:fillRect/>
          </a:stretch>
        </p:blipFill>
        <p:spPr>
          <a:xfrm>
            <a:off x="8748871" y="6103917"/>
            <a:ext cx="3443129" cy="720339"/>
          </a:xfrm>
          <a:prstGeom prst="rect">
            <a:avLst/>
          </a:prstGeom>
        </p:spPr>
      </p:pic>
    </p:spTree>
    <p:extLst>
      <p:ext uri="{BB962C8B-B14F-4D97-AF65-F5344CB8AC3E}">
        <p14:creationId xmlns:p14="http://schemas.microsoft.com/office/powerpoint/2010/main" val="4139349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6F4AD-91CE-6C4F-81E0-773C58A31AAE}"/>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405FF194-D81E-F044-850F-79EB2A4AA94F}"/>
              </a:ext>
            </a:extLst>
          </p:cNvPr>
          <p:cNvSpPr>
            <a:spLocks noGrp="1"/>
          </p:cNvSpPr>
          <p:nvPr>
            <p:ph type="title"/>
          </p:nvPr>
        </p:nvSpPr>
        <p:spPr/>
        <p:txBody>
          <a:bodyPr/>
          <a:lstStyle/>
          <a:p>
            <a:r>
              <a:rPr lang="en-US" dirty="0"/>
              <a:t> And many other ongoing phase 1 and 2 trials with immunotherapy !!</a:t>
            </a:r>
            <a:endParaRPr lang="en-LB" dirty="0"/>
          </a:p>
        </p:txBody>
      </p:sp>
      <p:sp>
        <p:nvSpPr>
          <p:cNvPr id="4" name="TextBox 3">
            <a:extLst>
              <a:ext uri="{FF2B5EF4-FFF2-40B4-BE49-F238E27FC236}">
                <a16:creationId xmlns:a16="http://schemas.microsoft.com/office/drawing/2014/main" id="{5449D62A-95C4-C34F-AF14-238AD0552AD4}"/>
              </a:ext>
            </a:extLst>
          </p:cNvPr>
          <p:cNvSpPr txBox="1"/>
          <p:nvPr/>
        </p:nvSpPr>
        <p:spPr>
          <a:xfrm>
            <a:off x="927100" y="1574800"/>
            <a:ext cx="10238700" cy="369332"/>
          </a:xfrm>
          <a:prstGeom prst="rect">
            <a:avLst/>
          </a:prstGeom>
          <a:noFill/>
        </p:spPr>
        <p:txBody>
          <a:bodyPr wrap="none" rtlCol="0">
            <a:spAutoFit/>
          </a:bodyPr>
          <a:lstStyle/>
          <a:p>
            <a:r>
              <a:rPr lang="fr-FR" dirty="0" err="1"/>
              <a:t>With</a:t>
            </a:r>
            <a:r>
              <a:rPr lang="fr-FR" dirty="0"/>
              <a:t> </a:t>
            </a:r>
            <a:r>
              <a:rPr lang="fr-FR" dirty="0" err="1"/>
              <a:t>pembrolizumab</a:t>
            </a:r>
            <a:r>
              <a:rPr lang="fr-FR" dirty="0"/>
              <a:t>, </a:t>
            </a:r>
            <a:r>
              <a:rPr lang="fr-FR" dirty="0" err="1"/>
              <a:t>nivolumab</a:t>
            </a:r>
            <a:r>
              <a:rPr lang="fr-FR" dirty="0"/>
              <a:t>, </a:t>
            </a:r>
            <a:r>
              <a:rPr lang="fr-FR" dirty="0" err="1"/>
              <a:t>ipilimumab</a:t>
            </a:r>
            <a:r>
              <a:rPr lang="fr-FR" dirty="0"/>
              <a:t>, </a:t>
            </a:r>
            <a:r>
              <a:rPr lang="fr-FR" dirty="0" err="1"/>
              <a:t>atezolizumab</a:t>
            </a:r>
            <a:r>
              <a:rPr lang="fr-FR" dirty="0"/>
              <a:t>, </a:t>
            </a:r>
            <a:r>
              <a:rPr lang="fr-FR" dirty="0" err="1"/>
              <a:t>durvalumab</a:t>
            </a:r>
            <a:r>
              <a:rPr lang="fr-FR" dirty="0"/>
              <a:t>, </a:t>
            </a:r>
            <a:r>
              <a:rPr lang="fr-FR" dirty="0" err="1"/>
              <a:t>cemiplimab</a:t>
            </a:r>
            <a:r>
              <a:rPr lang="fr-FR" dirty="0"/>
              <a:t>, </a:t>
            </a:r>
            <a:r>
              <a:rPr lang="fr-FR" dirty="0" err="1"/>
              <a:t>avelumab</a:t>
            </a:r>
            <a:r>
              <a:rPr lang="fr-FR" dirty="0"/>
              <a:t>… </a:t>
            </a:r>
          </a:p>
        </p:txBody>
      </p:sp>
      <p:pic>
        <p:nvPicPr>
          <p:cNvPr id="5" name="Picture 4" descr="A white sheet with black text&#10;&#10;Description automatically generated">
            <a:extLst>
              <a:ext uri="{FF2B5EF4-FFF2-40B4-BE49-F238E27FC236}">
                <a16:creationId xmlns:a16="http://schemas.microsoft.com/office/drawing/2014/main" id="{5A3384C0-6BDE-9246-B37F-BDF8D4AE92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7524" y="274638"/>
            <a:ext cx="9564130" cy="6586544"/>
          </a:xfrm>
          <a:prstGeom prst="rect">
            <a:avLst/>
          </a:prstGeom>
          <a:noFill/>
        </p:spPr>
      </p:pic>
      <p:pic>
        <p:nvPicPr>
          <p:cNvPr id="6" name="Picture 5" descr="A screenshot of a medical report&#10;&#10;Description automatically generated">
            <a:extLst>
              <a:ext uri="{FF2B5EF4-FFF2-40B4-BE49-F238E27FC236}">
                <a16:creationId xmlns:a16="http://schemas.microsoft.com/office/drawing/2014/main" id="{787055F6-29B5-5F4E-98F7-CD43FC454D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095" y="274638"/>
            <a:ext cx="11949810" cy="5706032"/>
          </a:xfrm>
          <a:prstGeom prst="rect">
            <a:avLst/>
          </a:prstGeom>
          <a:noFill/>
        </p:spPr>
      </p:pic>
      <p:pic>
        <p:nvPicPr>
          <p:cNvPr id="7" name="Picture 6" descr="A screenshot of a medical report&#10;&#10;Description automatically generated">
            <a:extLst>
              <a:ext uri="{FF2B5EF4-FFF2-40B4-BE49-F238E27FC236}">
                <a16:creationId xmlns:a16="http://schemas.microsoft.com/office/drawing/2014/main" id="{4DEF53E2-0F80-2B4F-A321-A83AE7322A20}"/>
              </a:ext>
            </a:extLst>
          </p:cNvPr>
          <p:cNvPicPr>
            <a:picLocks noChangeAspect="1"/>
          </p:cNvPicPr>
          <p:nvPr/>
        </p:nvPicPr>
        <p:blipFill>
          <a:blip r:embed="rId5"/>
          <a:stretch>
            <a:fillRect/>
          </a:stretch>
        </p:blipFill>
        <p:spPr>
          <a:xfrm>
            <a:off x="401594" y="416517"/>
            <a:ext cx="11388811" cy="6024966"/>
          </a:xfrm>
          <a:prstGeom prst="rect">
            <a:avLst/>
          </a:prstGeom>
          <a:noFill/>
        </p:spPr>
      </p:pic>
      <p:pic>
        <p:nvPicPr>
          <p:cNvPr id="8" name="Picture 7" descr="A white sheet with black text&#10;&#10;Description automatically generated">
            <a:extLst>
              <a:ext uri="{FF2B5EF4-FFF2-40B4-BE49-F238E27FC236}">
                <a16:creationId xmlns:a16="http://schemas.microsoft.com/office/drawing/2014/main" id="{F023EF21-5C66-F340-BBD6-17F38693B9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7016" y="159094"/>
            <a:ext cx="8958649" cy="6539812"/>
          </a:xfrm>
          <a:prstGeom prst="rect">
            <a:avLst/>
          </a:prstGeom>
          <a:noFill/>
        </p:spPr>
      </p:pic>
      <p:pic>
        <p:nvPicPr>
          <p:cNvPr id="9" name="Picture 8" descr="A table of medical information&#10;&#10;Description automatically generated">
            <a:extLst>
              <a:ext uri="{FF2B5EF4-FFF2-40B4-BE49-F238E27FC236}">
                <a16:creationId xmlns:a16="http://schemas.microsoft.com/office/drawing/2014/main" id="{F5874707-B26F-0C4A-A06E-A369152080CC}"/>
              </a:ext>
            </a:extLst>
          </p:cNvPr>
          <p:cNvPicPr>
            <a:picLocks noChangeAspect="1"/>
          </p:cNvPicPr>
          <p:nvPr/>
        </p:nvPicPr>
        <p:blipFill>
          <a:blip r:embed="rId7"/>
          <a:stretch>
            <a:fillRect/>
          </a:stretch>
        </p:blipFill>
        <p:spPr>
          <a:xfrm>
            <a:off x="482533" y="299434"/>
            <a:ext cx="11307872" cy="6558566"/>
          </a:xfrm>
          <a:prstGeom prst="rect">
            <a:avLst/>
          </a:prstGeom>
          <a:noFill/>
        </p:spPr>
      </p:pic>
      <p:pic>
        <p:nvPicPr>
          <p:cNvPr id="10" name="Picture 9" descr="A white sheet with black text&#10;&#10;Description automatically generated">
            <a:extLst>
              <a:ext uri="{FF2B5EF4-FFF2-40B4-BE49-F238E27FC236}">
                <a16:creationId xmlns:a16="http://schemas.microsoft.com/office/drawing/2014/main" id="{D4F280D8-9B56-6A4C-9C3F-8F9AC7EFFA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9416" y="311494"/>
            <a:ext cx="8958649" cy="6539812"/>
          </a:xfrm>
          <a:prstGeom prst="rect">
            <a:avLst/>
          </a:prstGeom>
          <a:noFill/>
        </p:spPr>
      </p:pic>
    </p:spTree>
    <p:extLst>
      <p:ext uri="{BB962C8B-B14F-4D97-AF65-F5344CB8AC3E}">
        <p14:creationId xmlns:p14="http://schemas.microsoft.com/office/powerpoint/2010/main" val="153347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3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3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41" name="Freeform: Shape 4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4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4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4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A4FA3AC-F4D9-B347-8024-59E705BD5159}"/>
              </a:ext>
            </a:extLst>
          </p:cNvPr>
          <p:cNvPicPr>
            <a:picLocks noChangeAspect="1"/>
          </p:cNvPicPr>
          <p:nvPr/>
        </p:nvPicPr>
        <p:blipFill>
          <a:blip r:embed="rId2"/>
          <a:stretch>
            <a:fillRect/>
          </a:stretch>
        </p:blipFill>
        <p:spPr>
          <a:xfrm>
            <a:off x="154274" y="470646"/>
            <a:ext cx="10146173" cy="6387353"/>
          </a:xfrm>
          <a:prstGeom prst="rect">
            <a:avLst/>
          </a:prstGeom>
          <a:ln>
            <a:noFill/>
          </a:ln>
        </p:spPr>
      </p:pic>
      <p:sp>
        <p:nvSpPr>
          <p:cNvPr id="2" name="TextBox 1">
            <a:extLst>
              <a:ext uri="{FF2B5EF4-FFF2-40B4-BE49-F238E27FC236}">
                <a16:creationId xmlns:a16="http://schemas.microsoft.com/office/drawing/2014/main" id="{9BFF2B4C-3987-C943-A6B6-2CEBE376306E}"/>
              </a:ext>
            </a:extLst>
          </p:cNvPr>
          <p:cNvSpPr txBox="1"/>
          <p:nvPr/>
        </p:nvSpPr>
        <p:spPr>
          <a:xfrm>
            <a:off x="1506502" y="238696"/>
            <a:ext cx="9110251" cy="461665"/>
          </a:xfrm>
          <a:prstGeom prst="rect">
            <a:avLst/>
          </a:prstGeom>
          <a:noFill/>
        </p:spPr>
        <p:txBody>
          <a:bodyPr wrap="none" rtlCol="0">
            <a:spAutoFit/>
          </a:bodyPr>
          <a:lstStyle/>
          <a:p>
            <a:r>
              <a:rPr lang="en-LB" sz="2400" b="1" dirty="0">
                <a:solidFill>
                  <a:schemeClr val="accent2"/>
                </a:solidFill>
              </a:rPr>
              <a:t>ADDITIONAL BENEFIT IN OVARIAN CANCER TREATMENT …</a:t>
            </a:r>
          </a:p>
        </p:txBody>
      </p:sp>
      <p:sp>
        <p:nvSpPr>
          <p:cNvPr id="4" name="TextBox 3">
            <a:extLst>
              <a:ext uri="{FF2B5EF4-FFF2-40B4-BE49-F238E27FC236}">
                <a16:creationId xmlns:a16="http://schemas.microsoft.com/office/drawing/2014/main" id="{701C42A0-6A33-6943-AB1C-3EF343CA6CCF}"/>
              </a:ext>
            </a:extLst>
          </p:cNvPr>
          <p:cNvSpPr txBox="1"/>
          <p:nvPr/>
        </p:nvSpPr>
        <p:spPr>
          <a:xfrm>
            <a:off x="5867573" y="5589038"/>
            <a:ext cx="697627" cy="369332"/>
          </a:xfrm>
          <a:prstGeom prst="rect">
            <a:avLst/>
          </a:prstGeom>
          <a:noFill/>
        </p:spPr>
        <p:txBody>
          <a:bodyPr wrap="none" rtlCol="0">
            <a:spAutoFit/>
          </a:bodyPr>
          <a:lstStyle/>
          <a:p>
            <a:r>
              <a:rPr lang="en-LB" b="1" dirty="0"/>
              <a:t>1985</a:t>
            </a:r>
          </a:p>
        </p:txBody>
      </p:sp>
      <p:sp>
        <p:nvSpPr>
          <p:cNvPr id="5" name="TextBox 4">
            <a:extLst>
              <a:ext uri="{FF2B5EF4-FFF2-40B4-BE49-F238E27FC236}">
                <a16:creationId xmlns:a16="http://schemas.microsoft.com/office/drawing/2014/main" id="{BDEA09A1-A378-0242-9461-AC34CD9ADA69}"/>
              </a:ext>
            </a:extLst>
          </p:cNvPr>
          <p:cNvSpPr txBox="1"/>
          <p:nvPr/>
        </p:nvSpPr>
        <p:spPr>
          <a:xfrm>
            <a:off x="6400800" y="4860229"/>
            <a:ext cx="697627" cy="369332"/>
          </a:xfrm>
          <a:prstGeom prst="rect">
            <a:avLst/>
          </a:prstGeom>
          <a:noFill/>
        </p:spPr>
        <p:txBody>
          <a:bodyPr wrap="none" rtlCol="0">
            <a:spAutoFit/>
          </a:bodyPr>
          <a:lstStyle/>
          <a:p>
            <a:r>
              <a:rPr lang="en-LB" b="1" dirty="0"/>
              <a:t>1996</a:t>
            </a:r>
          </a:p>
        </p:txBody>
      </p:sp>
      <p:sp>
        <p:nvSpPr>
          <p:cNvPr id="6" name="TextBox 5">
            <a:extLst>
              <a:ext uri="{FF2B5EF4-FFF2-40B4-BE49-F238E27FC236}">
                <a16:creationId xmlns:a16="http://schemas.microsoft.com/office/drawing/2014/main" id="{2B8586F7-0361-0B42-8DE1-76C576227667}"/>
              </a:ext>
            </a:extLst>
          </p:cNvPr>
          <p:cNvSpPr txBox="1"/>
          <p:nvPr/>
        </p:nvSpPr>
        <p:spPr>
          <a:xfrm>
            <a:off x="7137337" y="4170330"/>
            <a:ext cx="680507" cy="369332"/>
          </a:xfrm>
          <a:prstGeom prst="rect">
            <a:avLst/>
          </a:prstGeom>
          <a:noFill/>
        </p:spPr>
        <p:txBody>
          <a:bodyPr wrap="none" rtlCol="0">
            <a:spAutoFit/>
          </a:bodyPr>
          <a:lstStyle/>
          <a:p>
            <a:r>
              <a:rPr lang="en-LB" b="1" dirty="0"/>
              <a:t>2011</a:t>
            </a:r>
          </a:p>
        </p:txBody>
      </p:sp>
      <p:sp>
        <p:nvSpPr>
          <p:cNvPr id="7" name="TextBox 6">
            <a:extLst>
              <a:ext uri="{FF2B5EF4-FFF2-40B4-BE49-F238E27FC236}">
                <a16:creationId xmlns:a16="http://schemas.microsoft.com/office/drawing/2014/main" id="{1C142217-E949-6543-9A0B-87993F15F783}"/>
              </a:ext>
            </a:extLst>
          </p:cNvPr>
          <p:cNvSpPr txBox="1"/>
          <p:nvPr/>
        </p:nvSpPr>
        <p:spPr>
          <a:xfrm>
            <a:off x="8891081" y="3377356"/>
            <a:ext cx="697627" cy="369332"/>
          </a:xfrm>
          <a:prstGeom prst="rect">
            <a:avLst/>
          </a:prstGeom>
          <a:noFill/>
        </p:spPr>
        <p:txBody>
          <a:bodyPr wrap="none" rtlCol="0">
            <a:spAutoFit/>
          </a:bodyPr>
          <a:lstStyle/>
          <a:p>
            <a:r>
              <a:rPr lang="en-LB" b="1" dirty="0"/>
              <a:t>2018</a:t>
            </a:r>
          </a:p>
        </p:txBody>
      </p:sp>
      <p:sp>
        <p:nvSpPr>
          <p:cNvPr id="8" name="TextBox 7">
            <a:extLst>
              <a:ext uri="{FF2B5EF4-FFF2-40B4-BE49-F238E27FC236}">
                <a16:creationId xmlns:a16="http://schemas.microsoft.com/office/drawing/2014/main" id="{12A8EFE5-1218-4045-AD9C-BE7622C1AADE}"/>
              </a:ext>
            </a:extLst>
          </p:cNvPr>
          <p:cNvSpPr txBox="1"/>
          <p:nvPr/>
        </p:nvSpPr>
        <p:spPr>
          <a:xfrm>
            <a:off x="9588708" y="2674575"/>
            <a:ext cx="697627" cy="369332"/>
          </a:xfrm>
          <a:prstGeom prst="rect">
            <a:avLst/>
          </a:prstGeom>
          <a:noFill/>
        </p:spPr>
        <p:txBody>
          <a:bodyPr wrap="none" rtlCol="0">
            <a:spAutoFit/>
          </a:bodyPr>
          <a:lstStyle/>
          <a:p>
            <a:r>
              <a:rPr lang="en-LB" b="1" dirty="0"/>
              <a:t>2019</a:t>
            </a:r>
          </a:p>
        </p:txBody>
      </p:sp>
      <p:sp>
        <p:nvSpPr>
          <p:cNvPr id="9" name="TextBox 8">
            <a:extLst>
              <a:ext uri="{FF2B5EF4-FFF2-40B4-BE49-F238E27FC236}">
                <a16:creationId xmlns:a16="http://schemas.microsoft.com/office/drawing/2014/main" id="{D579D2BB-DA63-DF4E-AE57-B2A91830C9D8}"/>
              </a:ext>
            </a:extLst>
          </p:cNvPr>
          <p:cNvSpPr txBox="1"/>
          <p:nvPr/>
        </p:nvSpPr>
        <p:spPr>
          <a:xfrm>
            <a:off x="9880388" y="1971794"/>
            <a:ext cx="697627" cy="369332"/>
          </a:xfrm>
          <a:prstGeom prst="rect">
            <a:avLst/>
          </a:prstGeom>
          <a:noFill/>
        </p:spPr>
        <p:txBody>
          <a:bodyPr wrap="none" rtlCol="0">
            <a:spAutoFit/>
          </a:bodyPr>
          <a:lstStyle/>
          <a:p>
            <a:r>
              <a:rPr lang="en-LB" b="1" dirty="0"/>
              <a:t>2022</a:t>
            </a:r>
          </a:p>
        </p:txBody>
      </p:sp>
      <p:sp>
        <p:nvSpPr>
          <p:cNvPr id="10" name="TextBox 9">
            <a:extLst>
              <a:ext uri="{FF2B5EF4-FFF2-40B4-BE49-F238E27FC236}">
                <a16:creationId xmlns:a16="http://schemas.microsoft.com/office/drawing/2014/main" id="{C0F6B9C8-5086-0046-8884-8B30D8EA84EE}"/>
              </a:ext>
            </a:extLst>
          </p:cNvPr>
          <p:cNvSpPr txBox="1"/>
          <p:nvPr/>
        </p:nvSpPr>
        <p:spPr>
          <a:xfrm>
            <a:off x="10369589" y="1233193"/>
            <a:ext cx="697627" cy="369332"/>
          </a:xfrm>
          <a:prstGeom prst="rect">
            <a:avLst/>
          </a:prstGeom>
          <a:noFill/>
        </p:spPr>
        <p:txBody>
          <a:bodyPr wrap="none" rtlCol="0">
            <a:spAutoFit/>
          </a:bodyPr>
          <a:lstStyle/>
          <a:p>
            <a:r>
              <a:rPr lang="en-LB" b="1" dirty="0"/>
              <a:t>2023</a:t>
            </a:r>
          </a:p>
        </p:txBody>
      </p:sp>
      <p:sp>
        <p:nvSpPr>
          <p:cNvPr id="11" name="TextBox 10">
            <a:extLst>
              <a:ext uri="{FF2B5EF4-FFF2-40B4-BE49-F238E27FC236}">
                <a16:creationId xmlns:a16="http://schemas.microsoft.com/office/drawing/2014/main" id="{676FCD4C-2F07-554C-BB9C-681D0130B9EA}"/>
              </a:ext>
            </a:extLst>
          </p:cNvPr>
          <p:cNvSpPr txBox="1"/>
          <p:nvPr/>
        </p:nvSpPr>
        <p:spPr>
          <a:xfrm>
            <a:off x="4617988" y="6289553"/>
            <a:ext cx="5810245" cy="369332"/>
          </a:xfrm>
          <a:prstGeom prst="rect">
            <a:avLst/>
          </a:prstGeom>
          <a:noFill/>
        </p:spPr>
        <p:txBody>
          <a:bodyPr wrap="none" rtlCol="0">
            <a:spAutoFit/>
          </a:bodyPr>
          <a:lstStyle/>
          <a:p>
            <a:r>
              <a:rPr lang="en-LB" b="1" dirty="0"/>
              <a:t>2010</a:t>
            </a:r>
            <a:r>
              <a:rPr lang="en-LB" dirty="0"/>
              <a:t> EORTC 55971 – </a:t>
            </a:r>
            <a:r>
              <a:rPr lang="en-LB" b="1" dirty="0"/>
              <a:t>2015</a:t>
            </a:r>
            <a:r>
              <a:rPr lang="en-LB" dirty="0"/>
              <a:t> CHORUS std – Lion </a:t>
            </a:r>
            <a:r>
              <a:rPr lang="en-LB" b="1" dirty="0"/>
              <a:t>2019</a:t>
            </a:r>
            <a:r>
              <a:rPr lang="en-LB" dirty="0"/>
              <a:t> </a:t>
            </a:r>
          </a:p>
        </p:txBody>
      </p:sp>
    </p:spTree>
    <p:extLst>
      <p:ext uri="{BB962C8B-B14F-4D97-AF65-F5344CB8AC3E}">
        <p14:creationId xmlns:p14="http://schemas.microsoft.com/office/powerpoint/2010/main" val="1801680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01BDFD-A5BB-2E41-80D9-82BC5A1FB282}"/>
              </a:ext>
            </a:extLst>
          </p:cNvPr>
          <p:cNvSpPr>
            <a:spLocks noGrp="1"/>
          </p:cNvSpPr>
          <p:nvPr>
            <p:ph type="body" sz="quarter" idx="10"/>
          </p:nvPr>
        </p:nvSpPr>
        <p:spPr>
          <a:xfrm>
            <a:off x="358775" y="5930153"/>
            <a:ext cx="11461751" cy="698790"/>
          </a:xfrm>
        </p:spPr>
        <p:txBody>
          <a:bodyPr/>
          <a:lstStyle/>
          <a:p>
            <a:r>
              <a:rPr lang="en-LB" sz="1000" dirty="0"/>
              <a:t>1- </a:t>
            </a:r>
            <a:r>
              <a:rPr lang="en-US" sz="1000" i="0" u="none" strike="noStrike" dirty="0">
                <a:solidFill>
                  <a:srgbClr val="000000"/>
                </a:solidFill>
                <a:effectLst/>
                <a:latin typeface="Times New Roman" panose="02020603050405020304" pitchFamily="18" charset="0"/>
              </a:rPr>
              <a:t>Fader, A. N., &amp; Rose, P. G. (2007). Role of surgery in ovarian carcinoma. </a:t>
            </a:r>
            <a:r>
              <a:rPr lang="en-US" sz="1000" i="1" u="none" strike="noStrike" dirty="0">
                <a:solidFill>
                  <a:srgbClr val="000000"/>
                </a:solidFill>
                <a:effectLst/>
                <a:latin typeface="Times New Roman" panose="02020603050405020304" pitchFamily="18" charset="0"/>
              </a:rPr>
              <a:t>Journal of Clinical Oncology</a:t>
            </a:r>
            <a:r>
              <a:rPr lang="en-US" sz="1000" i="0" u="none" strike="noStrike" dirty="0">
                <a:solidFill>
                  <a:srgbClr val="000000"/>
                </a:solidFill>
                <a:effectLst/>
                <a:latin typeface="Times New Roman" panose="02020603050405020304" pitchFamily="18" charset="0"/>
              </a:rPr>
              <a:t>, </a:t>
            </a:r>
            <a:r>
              <a:rPr lang="en-US" sz="1000" i="1" u="none" strike="noStrike" dirty="0">
                <a:solidFill>
                  <a:srgbClr val="000000"/>
                </a:solidFill>
                <a:effectLst/>
                <a:latin typeface="Times New Roman" panose="02020603050405020304" pitchFamily="18" charset="0"/>
              </a:rPr>
              <a:t>25</a:t>
            </a:r>
            <a:r>
              <a:rPr lang="en-US" sz="1000" i="0" u="none" strike="noStrike" dirty="0">
                <a:solidFill>
                  <a:srgbClr val="000000"/>
                </a:solidFill>
                <a:effectLst/>
                <a:latin typeface="Times New Roman" panose="02020603050405020304" pitchFamily="18" charset="0"/>
              </a:rPr>
              <a:t>(20), 2873–2883. https://</a:t>
            </a:r>
            <a:r>
              <a:rPr lang="en-US" sz="1000" i="0" u="none" strike="noStrike" dirty="0" err="1">
                <a:solidFill>
                  <a:srgbClr val="000000"/>
                </a:solidFill>
                <a:effectLst/>
                <a:latin typeface="Times New Roman" panose="02020603050405020304" pitchFamily="18" charset="0"/>
              </a:rPr>
              <a:t>doi.org</a:t>
            </a:r>
            <a:r>
              <a:rPr lang="en-US" sz="1000" i="0" u="none" strike="noStrike" dirty="0">
                <a:solidFill>
                  <a:srgbClr val="000000"/>
                </a:solidFill>
                <a:effectLst/>
                <a:latin typeface="Times New Roman" panose="02020603050405020304" pitchFamily="18" charset="0"/>
              </a:rPr>
              <a:t>/10.1200/jco.2007.11.0932</a:t>
            </a:r>
          </a:p>
          <a:p>
            <a:r>
              <a:rPr lang="en-LB" sz="1000" dirty="0"/>
              <a:t>2- </a:t>
            </a:r>
            <a:r>
              <a:rPr lang="en-US" sz="1000" dirty="0" err="1">
                <a:effectLst/>
                <a:latin typeface="Arial" panose="020B0604020202020204" pitchFamily="34" charset="0"/>
              </a:rPr>
              <a:t>McQuire</a:t>
            </a:r>
            <a:r>
              <a:rPr lang="en-US" sz="1000" dirty="0">
                <a:effectLst/>
                <a:latin typeface="Arial" panose="020B0604020202020204" pitchFamily="34" charset="0"/>
              </a:rPr>
              <a:t> WP, et al, N </a:t>
            </a:r>
            <a:r>
              <a:rPr lang="en-US" sz="1000" dirty="0" err="1">
                <a:effectLst/>
                <a:latin typeface="Arial" panose="020B0604020202020204" pitchFamily="34" charset="0"/>
              </a:rPr>
              <a:t>Engl</a:t>
            </a:r>
            <a:r>
              <a:rPr lang="en-US" sz="1000" dirty="0">
                <a:effectLst/>
                <a:latin typeface="Arial" panose="020B0604020202020204" pitchFamily="34" charset="0"/>
              </a:rPr>
              <a:t> J Med 196:1-6 </a:t>
            </a:r>
          </a:p>
          <a:p>
            <a:endParaRPr lang="en-US" sz="1000" dirty="0"/>
          </a:p>
          <a:p>
            <a:r>
              <a:rPr lang="en-US" sz="1000" dirty="0">
                <a:effectLst/>
                <a:latin typeface="Arial" panose="020B0604020202020204" pitchFamily="34" charset="0"/>
              </a:rPr>
              <a:t>3- Burger RA et al. </a:t>
            </a:r>
            <a:r>
              <a:rPr lang="en-US" sz="1000" i="1" dirty="0">
                <a:effectLst/>
                <a:latin typeface="Arial" panose="020B0604020202020204" pitchFamily="34" charset="0"/>
              </a:rPr>
              <a:t>N </a:t>
            </a:r>
            <a:r>
              <a:rPr lang="en-US" sz="1000" i="1" dirty="0" err="1">
                <a:effectLst/>
                <a:latin typeface="Arial" panose="020B0604020202020204" pitchFamily="34" charset="0"/>
              </a:rPr>
              <a:t>Engl</a:t>
            </a:r>
            <a:r>
              <a:rPr lang="en-US" sz="1000" i="1" dirty="0">
                <a:effectLst/>
                <a:latin typeface="Arial" panose="020B0604020202020204" pitchFamily="34" charset="0"/>
              </a:rPr>
              <a:t> J Med 2011 </a:t>
            </a:r>
            <a:r>
              <a:rPr lang="en-US" sz="1000" dirty="0" err="1">
                <a:effectLst/>
                <a:latin typeface="Arial" panose="020B0604020202020204" pitchFamily="34" charset="0"/>
              </a:rPr>
              <a:t>Perren</a:t>
            </a:r>
            <a:r>
              <a:rPr lang="en-US" sz="1000" dirty="0">
                <a:effectLst/>
                <a:latin typeface="Arial" panose="020B0604020202020204" pitchFamily="34" charset="0"/>
              </a:rPr>
              <a:t> TJ et al. </a:t>
            </a:r>
            <a:r>
              <a:rPr lang="en-US" sz="1000" i="1" dirty="0">
                <a:effectLst/>
                <a:latin typeface="Arial" panose="020B0604020202020204" pitchFamily="34" charset="0"/>
              </a:rPr>
              <a:t>N </a:t>
            </a:r>
            <a:r>
              <a:rPr lang="en-US" sz="1000" i="1" dirty="0" err="1">
                <a:effectLst/>
                <a:latin typeface="Arial" panose="020B0604020202020204" pitchFamily="34" charset="0"/>
              </a:rPr>
              <a:t>Engl</a:t>
            </a:r>
            <a:r>
              <a:rPr lang="en-US" sz="1000" i="1" dirty="0">
                <a:effectLst/>
                <a:latin typeface="Arial" panose="020B0604020202020204" pitchFamily="34" charset="0"/>
              </a:rPr>
              <a:t> J Med. </a:t>
            </a:r>
            <a:r>
              <a:rPr lang="en-US" sz="1000" dirty="0">
                <a:effectLst/>
                <a:latin typeface="Arial" panose="020B0604020202020204" pitchFamily="34" charset="0"/>
              </a:rPr>
              <a:t>2011. </a:t>
            </a:r>
          </a:p>
          <a:p>
            <a:r>
              <a:rPr lang="en-US" sz="1000" dirty="0">
                <a:effectLst/>
                <a:latin typeface="Arial" panose="020B0604020202020204" pitchFamily="34" charset="0"/>
              </a:rPr>
              <a:t>4- Ray-</a:t>
            </a:r>
            <a:r>
              <a:rPr lang="en-US" sz="1000" dirty="0" err="1">
                <a:effectLst/>
                <a:latin typeface="Arial" panose="020B0604020202020204" pitchFamily="34" charset="0"/>
              </a:rPr>
              <a:t>Coquard</a:t>
            </a:r>
            <a:r>
              <a:rPr lang="en-US" sz="1000" dirty="0">
                <a:effectLst/>
                <a:latin typeface="Arial" panose="020B0604020202020204" pitchFamily="34" charset="0"/>
              </a:rPr>
              <a:t> et al. N </a:t>
            </a:r>
            <a:r>
              <a:rPr lang="en-US" sz="1000" dirty="0" err="1">
                <a:effectLst/>
                <a:latin typeface="Arial" panose="020B0604020202020204" pitchFamily="34" charset="0"/>
              </a:rPr>
              <a:t>Engl</a:t>
            </a:r>
            <a:r>
              <a:rPr lang="en-US" sz="1000" dirty="0">
                <a:effectLst/>
                <a:latin typeface="Arial" panose="020B0604020202020204" pitchFamily="34" charset="0"/>
              </a:rPr>
              <a:t> J Med 2019 </a:t>
            </a:r>
            <a:endParaRPr lang="en-US" sz="1000" dirty="0">
              <a:effectLst/>
            </a:endParaRPr>
          </a:p>
        </p:txBody>
      </p:sp>
      <p:sp>
        <p:nvSpPr>
          <p:cNvPr id="3" name="Title 2">
            <a:extLst>
              <a:ext uri="{FF2B5EF4-FFF2-40B4-BE49-F238E27FC236}">
                <a16:creationId xmlns:a16="http://schemas.microsoft.com/office/drawing/2014/main" id="{94B1FD36-78F2-B444-ACE9-CBF78179CF0F}"/>
              </a:ext>
            </a:extLst>
          </p:cNvPr>
          <p:cNvSpPr>
            <a:spLocks noGrp="1"/>
          </p:cNvSpPr>
          <p:nvPr>
            <p:ph type="title"/>
          </p:nvPr>
        </p:nvSpPr>
        <p:spPr/>
        <p:txBody>
          <a:bodyPr/>
          <a:lstStyle/>
          <a:p>
            <a:endParaRPr lang="en-LB"/>
          </a:p>
        </p:txBody>
      </p:sp>
      <p:graphicFrame>
        <p:nvGraphicFramePr>
          <p:cNvPr id="6" name="Diagram 5">
            <a:extLst>
              <a:ext uri="{FF2B5EF4-FFF2-40B4-BE49-F238E27FC236}">
                <a16:creationId xmlns:a16="http://schemas.microsoft.com/office/drawing/2014/main" id="{0EB7315B-A5B7-B444-A39F-5D2D462BF0FD}"/>
              </a:ext>
            </a:extLst>
          </p:cNvPr>
          <p:cNvGraphicFramePr/>
          <p:nvPr>
            <p:extLst>
              <p:ext uri="{D42A27DB-BD31-4B8C-83A1-F6EECF244321}">
                <p14:modId xmlns:p14="http://schemas.microsoft.com/office/powerpoint/2010/main" val="2456372061"/>
              </p:ext>
            </p:extLst>
          </p:nvPr>
        </p:nvGraphicFramePr>
        <p:xfrm>
          <a:off x="0" y="889293"/>
          <a:ext cx="12192000" cy="2943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70C04C74-9E2F-494D-8FE9-31FC33B76179}"/>
              </a:ext>
            </a:extLst>
          </p:cNvPr>
          <p:cNvSpPr/>
          <p:nvPr/>
        </p:nvSpPr>
        <p:spPr>
          <a:xfrm>
            <a:off x="1062318" y="3550024"/>
            <a:ext cx="10018058" cy="2017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UNMET NEED IN PATIENTS WITH PLATINUM RESISTANT HRD NEGATIVE PATIENTS</a:t>
            </a:r>
          </a:p>
          <a:p>
            <a:pPr algn="ctr"/>
            <a:r>
              <a:rPr lang="en-LB" dirty="0"/>
              <a:t>NEED OF PRECISION THERAPY</a:t>
            </a:r>
          </a:p>
        </p:txBody>
      </p:sp>
    </p:spTree>
    <p:extLst>
      <p:ext uri="{BB962C8B-B14F-4D97-AF65-F5344CB8AC3E}">
        <p14:creationId xmlns:p14="http://schemas.microsoft.com/office/powerpoint/2010/main" val="2426384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01BDFD-A5BB-2E41-80D9-82BC5A1FB282}"/>
              </a:ext>
            </a:extLst>
          </p:cNvPr>
          <p:cNvSpPr>
            <a:spLocks noGrp="1"/>
          </p:cNvSpPr>
          <p:nvPr>
            <p:ph type="body" sz="quarter" idx="10"/>
          </p:nvPr>
        </p:nvSpPr>
        <p:spPr>
          <a:xfrm>
            <a:off x="358775" y="5930153"/>
            <a:ext cx="11461751" cy="698790"/>
          </a:xfrm>
        </p:spPr>
        <p:txBody>
          <a:bodyPr/>
          <a:lstStyle/>
          <a:p>
            <a:r>
              <a:rPr lang="en-LB" sz="1000" dirty="0"/>
              <a:t>1- </a:t>
            </a:r>
            <a:r>
              <a:rPr lang="en-US" sz="1000" i="0" u="none" strike="noStrike" dirty="0">
                <a:solidFill>
                  <a:srgbClr val="000000"/>
                </a:solidFill>
                <a:effectLst/>
                <a:latin typeface="Times New Roman" panose="02020603050405020304" pitchFamily="18" charset="0"/>
              </a:rPr>
              <a:t>Fader, A. N., &amp; Rose, P. G. (2007). Role of surgery in ovarian carcinoma. </a:t>
            </a:r>
            <a:r>
              <a:rPr lang="en-US" sz="1000" i="1" u="none" strike="noStrike" dirty="0">
                <a:solidFill>
                  <a:srgbClr val="000000"/>
                </a:solidFill>
                <a:effectLst/>
                <a:latin typeface="Times New Roman" panose="02020603050405020304" pitchFamily="18" charset="0"/>
              </a:rPr>
              <a:t>Journal of Clinical Oncology</a:t>
            </a:r>
            <a:r>
              <a:rPr lang="en-US" sz="1000" i="0" u="none" strike="noStrike" dirty="0">
                <a:solidFill>
                  <a:srgbClr val="000000"/>
                </a:solidFill>
                <a:effectLst/>
                <a:latin typeface="Times New Roman" panose="02020603050405020304" pitchFamily="18" charset="0"/>
              </a:rPr>
              <a:t>, </a:t>
            </a:r>
            <a:r>
              <a:rPr lang="en-US" sz="1000" i="1" u="none" strike="noStrike" dirty="0">
                <a:solidFill>
                  <a:srgbClr val="000000"/>
                </a:solidFill>
                <a:effectLst/>
                <a:latin typeface="Times New Roman" panose="02020603050405020304" pitchFamily="18" charset="0"/>
              </a:rPr>
              <a:t>25</a:t>
            </a:r>
            <a:r>
              <a:rPr lang="en-US" sz="1000" i="0" u="none" strike="noStrike" dirty="0">
                <a:solidFill>
                  <a:srgbClr val="000000"/>
                </a:solidFill>
                <a:effectLst/>
                <a:latin typeface="Times New Roman" panose="02020603050405020304" pitchFamily="18" charset="0"/>
              </a:rPr>
              <a:t>(20), 2873–2883. https://</a:t>
            </a:r>
            <a:r>
              <a:rPr lang="en-US" sz="1000" i="0" u="none" strike="noStrike" dirty="0" err="1">
                <a:solidFill>
                  <a:srgbClr val="000000"/>
                </a:solidFill>
                <a:effectLst/>
                <a:latin typeface="Times New Roman" panose="02020603050405020304" pitchFamily="18" charset="0"/>
              </a:rPr>
              <a:t>doi.org</a:t>
            </a:r>
            <a:r>
              <a:rPr lang="en-US" sz="1000" i="0" u="none" strike="noStrike" dirty="0">
                <a:solidFill>
                  <a:srgbClr val="000000"/>
                </a:solidFill>
                <a:effectLst/>
                <a:latin typeface="Times New Roman" panose="02020603050405020304" pitchFamily="18" charset="0"/>
              </a:rPr>
              <a:t>/10.1200/jco.2007.11.0932</a:t>
            </a:r>
          </a:p>
          <a:p>
            <a:r>
              <a:rPr lang="en-LB" sz="1000" dirty="0"/>
              <a:t>2- </a:t>
            </a:r>
            <a:r>
              <a:rPr lang="en-US" sz="1000" dirty="0" err="1">
                <a:effectLst/>
                <a:latin typeface="Arial" panose="020B0604020202020204" pitchFamily="34" charset="0"/>
              </a:rPr>
              <a:t>McQuire</a:t>
            </a:r>
            <a:r>
              <a:rPr lang="en-US" sz="1000" dirty="0">
                <a:effectLst/>
                <a:latin typeface="Arial" panose="020B0604020202020204" pitchFamily="34" charset="0"/>
              </a:rPr>
              <a:t> WP, et al, N </a:t>
            </a:r>
            <a:r>
              <a:rPr lang="en-US" sz="1000" dirty="0" err="1">
                <a:effectLst/>
                <a:latin typeface="Arial" panose="020B0604020202020204" pitchFamily="34" charset="0"/>
              </a:rPr>
              <a:t>Engl</a:t>
            </a:r>
            <a:r>
              <a:rPr lang="en-US" sz="1000" dirty="0">
                <a:effectLst/>
                <a:latin typeface="Arial" panose="020B0604020202020204" pitchFamily="34" charset="0"/>
              </a:rPr>
              <a:t> J Med 196:1-6 </a:t>
            </a:r>
          </a:p>
          <a:p>
            <a:endParaRPr lang="en-US" sz="1000" dirty="0"/>
          </a:p>
          <a:p>
            <a:r>
              <a:rPr lang="en-US" sz="1000" dirty="0">
                <a:effectLst/>
                <a:latin typeface="Arial" panose="020B0604020202020204" pitchFamily="34" charset="0"/>
              </a:rPr>
              <a:t>3- Burger RA et al. </a:t>
            </a:r>
            <a:r>
              <a:rPr lang="en-US" sz="1000" i="1" dirty="0">
                <a:effectLst/>
                <a:latin typeface="Arial" panose="020B0604020202020204" pitchFamily="34" charset="0"/>
              </a:rPr>
              <a:t>N </a:t>
            </a:r>
            <a:r>
              <a:rPr lang="en-US" sz="1000" i="1" dirty="0" err="1">
                <a:effectLst/>
                <a:latin typeface="Arial" panose="020B0604020202020204" pitchFamily="34" charset="0"/>
              </a:rPr>
              <a:t>Engl</a:t>
            </a:r>
            <a:r>
              <a:rPr lang="en-US" sz="1000" i="1" dirty="0">
                <a:effectLst/>
                <a:latin typeface="Arial" panose="020B0604020202020204" pitchFamily="34" charset="0"/>
              </a:rPr>
              <a:t> J Med 2011 </a:t>
            </a:r>
            <a:r>
              <a:rPr lang="en-US" sz="1000" dirty="0" err="1">
                <a:effectLst/>
                <a:latin typeface="Arial" panose="020B0604020202020204" pitchFamily="34" charset="0"/>
              </a:rPr>
              <a:t>Perren</a:t>
            </a:r>
            <a:r>
              <a:rPr lang="en-US" sz="1000" dirty="0">
                <a:effectLst/>
                <a:latin typeface="Arial" panose="020B0604020202020204" pitchFamily="34" charset="0"/>
              </a:rPr>
              <a:t> TJ et al. </a:t>
            </a:r>
            <a:r>
              <a:rPr lang="en-US" sz="1000" i="1" dirty="0">
                <a:effectLst/>
                <a:latin typeface="Arial" panose="020B0604020202020204" pitchFamily="34" charset="0"/>
              </a:rPr>
              <a:t>N </a:t>
            </a:r>
            <a:r>
              <a:rPr lang="en-US" sz="1000" i="1" dirty="0" err="1">
                <a:effectLst/>
                <a:latin typeface="Arial" panose="020B0604020202020204" pitchFamily="34" charset="0"/>
              </a:rPr>
              <a:t>Engl</a:t>
            </a:r>
            <a:r>
              <a:rPr lang="en-US" sz="1000" i="1" dirty="0">
                <a:effectLst/>
                <a:latin typeface="Arial" panose="020B0604020202020204" pitchFamily="34" charset="0"/>
              </a:rPr>
              <a:t> J Med. </a:t>
            </a:r>
            <a:r>
              <a:rPr lang="en-US" sz="1000" dirty="0">
                <a:effectLst/>
                <a:latin typeface="Arial" panose="020B0604020202020204" pitchFamily="34" charset="0"/>
              </a:rPr>
              <a:t>2011. </a:t>
            </a:r>
          </a:p>
          <a:p>
            <a:r>
              <a:rPr lang="en-US" sz="1000" dirty="0">
                <a:effectLst/>
                <a:latin typeface="Arial" panose="020B0604020202020204" pitchFamily="34" charset="0"/>
              </a:rPr>
              <a:t>4- Ray-</a:t>
            </a:r>
            <a:r>
              <a:rPr lang="en-US" sz="1000" dirty="0" err="1">
                <a:effectLst/>
                <a:latin typeface="Arial" panose="020B0604020202020204" pitchFamily="34" charset="0"/>
              </a:rPr>
              <a:t>Coquard</a:t>
            </a:r>
            <a:r>
              <a:rPr lang="en-US" sz="1000" dirty="0">
                <a:effectLst/>
                <a:latin typeface="Arial" panose="020B0604020202020204" pitchFamily="34" charset="0"/>
              </a:rPr>
              <a:t> et al. N </a:t>
            </a:r>
            <a:r>
              <a:rPr lang="en-US" sz="1000" dirty="0" err="1">
                <a:effectLst/>
                <a:latin typeface="Arial" panose="020B0604020202020204" pitchFamily="34" charset="0"/>
              </a:rPr>
              <a:t>Engl</a:t>
            </a:r>
            <a:r>
              <a:rPr lang="en-US" sz="1000" dirty="0">
                <a:effectLst/>
                <a:latin typeface="Arial" panose="020B0604020202020204" pitchFamily="34" charset="0"/>
              </a:rPr>
              <a:t> J Med 2019 </a:t>
            </a:r>
            <a:endParaRPr lang="en-US" sz="1000" dirty="0">
              <a:effectLst/>
            </a:endParaRPr>
          </a:p>
        </p:txBody>
      </p:sp>
      <p:sp>
        <p:nvSpPr>
          <p:cNvPr id="3" name="Title 2">
            <a:extLst>
              <a:ext uri="{FF2B5EF4-FFF2-40B4-BE49-F238E27FC236}">
                <a16:creationId xmlns:a16="http://schemas.microsoft.com/office/drawing/2014/main" id="{94B1FD36-78F2-B444-ACE9-CBF78179CF0F}"/>
              </a:ext>
            </a:extLst>
          </p:cNvPr>
          <p:cNvSpPr>
            <a:spLocks noGrp="1"/>
          </p:cNvSpPr>
          <p:nvPr>
            <p:ph type="title"/>
          </p:nvPr>
        </p:nvSpPr>
        <p:spPr/>
        <p:txBody>
          <a:bodyPr/>
          <a:lstStyle/>
          <a:p>
            <a:endParaRPr lang="en-LB"/>
          </a:p>
        </p:txBody>
      </p:sp>
      <p:graphicFrame>
        <p:nvGraphicFramePr>
          <p:cNvPr id="6" name="Diagram 5">
            <a:extLst>
              <a:ext uri="{FF2B5EF4-FFF2-40B4-BE49-F238E27FC236}">
                <a16:creationId xmlns:a16="http://schemas.microsoft.com/office/drawing/2014/main" id="{0EB7315B-A5B7-B444-A39F-5D2D462BF0FD}"/>
              </a:ext>
            </a:extLst>
          </p:cNvPr>
          <p:cNvGraphicFramePr/>
          <p:nvPr/>
        </p:nvGraphicFramePr>
        <p:xfrm>
          <a:off x="0" y="889293"/>
          <a:ext cx="12192000" cy="2943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70C04C74-9E2F-494D-8FE9-31FC33B76179}"/>
              </a:ext>
            </a:extLst>
          </p:cNvPr>
          <p:cNvSpPr/>
          <p:nvPr/>
        </p:nvSpPr>
        <p:spPr>
          <a:xfrm>
            <a:off x="1062318" y="3550024"/>
            <a:ext cx="10018058" cy="2017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UNMET NEED IN PATIENTS WITH PLATINUM RESISTANT HRD NEGATIVE PATIENTS</a:t>
            </a:r>
          </a:p>
          <a:p>
            <a:pPr algn="ctr"/>
            <a:r>
              <a:rPr lang="en-LB" dirty="0"/>
              <a:t>NEED OF PRECISION THERAPY</a:t>
            </a:r>
          </a:p>
        </p:txBody>
      </p:sp>
      <p:sp>
        <p:nvSpPr>
          <p:cNvPr id="4" name="Rectangle 3">
            <a:extLst>
              <a:ext uri="{FF2B5EF4-FFF2-40B4-BE49-F238E27FC236}">
                <a16:creationId xmlns:a16="http://schemas.microsoft.com/office/drawing/2014/main" id="{0B74449A-DEAD-2747-8663-8ACEC56B0012}"/>
              </a:ext>
            </a:extLst>
          </p:cNvPr>
          <p:cNvSpPr/>
          <p:nvPr/>
        </p:nvSpPr>
        <p:spPr>
          <a:xfrm>
            <a:off x="1062318" y="3550024"/>
            <a:ext cx="10018058" cy="2017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 WE STILL SO FAR FROM ADC AND IMMUNOTHERAPY IN OVARIAN CANCER ???</a:t>
            </a:r>
          </a:p>
          <a:p>
            <a:pPr algn="ctr"/>
            <a:endParaRPr lang="en-US" dirty="0"/>
          </a:p>
          <a:p>
            <a:pPr algn="ctr"/>
            <a:r>
              <a:rPr lang="en-US" sz="2800" b="1" dirty="0"/>
              <a:t>MAYBE NOT …</a:t>
            </a:r>
          </a:p>
        </p:txBody>
      </p:sp>
    </p:spTree>
    <p:extLst>
      <p:ext uri="{BB962C8B-B14F-4D97-AF65-F5344CB8AC3E}">
        <p14:creationId xmlns:p14="http://schemas.microsoft.com/office/powerpoint/2010/main" val="100008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250"/>
                                        <p:tgtEl>
                                          <p:spTgt spid="6"/>
                                        </p:tgtEl>
                                      </p:cBhvr>
                                    </p:animEffect>
                                    <p:set>
                                      <p:cBhvr>
                                        <p:cTn id="7" dur="1" fill="hold">
                                          <p:stCondLst>
                                            <p:cond delay="249"/>
                                          </p:stCondLst>
                                        </p:cTn>
                                        <p:tgtEl>
                                          <p:spTgt spid="6"/>
                                        </p:tgtEl>
                                        <p:attrNameLst>
                                          <p:attrName>style.visibility</p:attrName>
                                        </p:attrNameLst>
                                      </p:cBhvr>
                                      <p:to>
                                        <p:strVal val="hidden"/>
                                      </p:to>
                                    </p:set>
                                  </p:childTnLst>
                                </p:cTn>
                              </p:par>
                              <p:par>
                                <p:cTn id="8" presetID="0" presetClass="path" presetSubtype="0" accel="50000" decel="50000" fill="hold" grpId="0" nodeType="withEffect">
                                  <p:stCondLst>
                                    <p:cond delay="0"/>
                                  </p:stCondLst>
                                  <p:childTnLst>
                                    <p:animMotion origin="layout" path="M 0 0 L 0 -0.31574 " pathEditMode="relative" ptsTypes="AA">
                                      <p:cBhvr>
                                        <p:cTn id="9" dur="2000" fill="hold"/>
                                        <p:tgtEl>
                                          <p:spTgt spid="7"/>
                                        </p:tgtEl>
                                        <p:attrNameLst>
                                          <p:attrName>ppt_x</p:attrName>
                                          <p:attrName>ppt_y</p:attrName>
                                        </p:attrNameLst>
                                      </p:cBhvr>
                                    </p:animMotion>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BE14DA-748C-F242-A8C1-20569111878E}"/>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E98B11ED-3ED9-A04F-9F31-BA4911E3193A}"/>
              </a:ext>
            </a:extLst>
          </p:cNvPr>
          <p:cNvSpPr>
            <a:spLocks noGrp="1"/>
          </p:cNvSpPr>
          <p:nvPr>
            <p:ph type="title"/>
          </p:nvPr>
        </p:nvSpPr>
        <p:spPr/>
        <p:txBody>
          <a:bodyPr/>
          <a:lstStyle/>
          <a:p>
            <a:r>
              <a:rPr lang="en-LB" dirty="0"/>
              <a:t>In Summary</a:t>
            </a:r>
          </a:p>
        </p:txBody>
      </p:sp>
      <p:sp>
        <p:nvSpPr>
          <p:cNvPr id="4" name="TextBox 3">
            <a:extLst>
              <a:ext uri="{FF2B5EF4-FFF2-40B4-BE49-F238E27FC236}">
                <a16:creationId xmlns:a16="http://schemas.microsoft.com/office/drawing/2014/main" id="{0A2D1E2A-612E-CB47-8F3E-4A97F837065F}"/>
              </a:ext>
            </a:extLst>
          </p:cNvPr>
          <p:cNvSpPr txBox="1"/>
          <p:nvPr/>
        </p:nvSpPr>
        <p:spPr>
          <a:xfrm>
            <a:off x="358774" y="1499146"/>
            <a:ext cx="11452225" cy="1738938"/>
          </a:xfrm>
          <a:prstGeom prst="rect">
            <a:avLst/>
          </a:prstGeom>
          <a:solidFill>
            <a:schemeClr val="accent2"/>
          </a:solidFill>
        </p:spPr>
        <p:txBody>
          <a:bodyPr wrap="square" rtlCol="0">
            <a:spAutoFit/>
          </a:bodyPr>
          <a:lstStyle/>
          <a:p>
            <a:pPr algn="ctr"/>
            <a:r>
              <a:rPr lang="en-US" sz="2500" b="1" dirty="0">
                <a:solidFill>
                  <a:schemeClr val="bg1"/>
                </a:solidFill>
              </a:rPr>
              <a:t>Still holds highest mortality rate among gynecological cancers</a:t>
            </a:r>
          </a:p>
          <a:p>
            <a:endParaRPr lang="en-US" dirty="0">
              <a:solidFill>
                <a:schemeClr val="bg1"/>
              </a:solidFill>
            </a:endParaRPr>
          </a:p>
          <a:p>
            <a:endParaRPr lang="en-US" dirty="0">
              <a:solidFill>
                <a:schemeClr val="bg1"/>
              </a:solidFill>
            </a:endParaRPr>
          </a:p>
          <a:p>
            <a:pPr algn="ctr"/>
            <a:r>
              <a:rPr lang="en-US" sz="2800" b="1" dirty="0">
                <a:solidFill>
                  <a:schemeClr val="bg1"/>
                </a:solidFill>
              </a:rPr>
              <a:t>Moving to precision and personalized medicine is a MUST</a:t>
            </a:r>
          </a:p>
          <a:p>
            <a:endParaRPr lang="en-LB" dirty="0">
              <a:solidFill>
                <a:schemeClr val="bg1"/>
              </a:solidFill>
            </a:endParaRPr>
          </a:p>
        </p:txBody>
      </p:sp>
      <p:sp>
        <p:nvSpPr>
          <p:cNvPr id="5" name="TextBox 4">
            <a:extLst>
              <a:ext uri="{FF2B5EF4-FFF2-40B4-BE49-F238E27FC236}">
                <a16:creationId xmlns:a16="http://schemas.microsoft.com/office/drawing/2014/main" id="{0B88FA9D-A051-1D40-B4E4-7CDBD7F37E52}"/>
              </a:ext>
            </a:extLst>
          </p:cNvPr>
          <p:cNvSpPr txBox="1"/>
          <p:nvPr/>
        </p:nvSpPr>
        <p:spPr>
          <a:xfrm>
            <a:off x="368301" y="3635442"/>
            <a:ext cx="11442698" cy="1631216"/>
          </a:xfrm>
          <a:prstGeom prst="rect">
            <a:avLst/>
          </a:prstGeom>
          <a:solidFill>
            <a:schemeClr val="accent2"/>
          </a:solidFill>
        </p:spPr>
        <p:txBody>
          <a:bodyPr wrap="square" rtlCol="0">
            <a:spAutoFit/>
          </a:bodyPr>
          <a:lstStyle/>
          <a:p>
            <a:pPr algn="ctr"/>
            <a:r>
              <a:rPr lang="en-US" dirty="0">
                <a:solidFill>
                  <a:schemeClr val="bg1"/>
                </a:solidFill>
              </a:rPr>
              <a:t>ARE WE STILL SO FAR FROM ADC AND IMMUNOTHERAPY IN OVARIAN CANCER IN 2024 ???</a:t>
            </a:r>
          </a:p>
          <a:p>
            <a:pPr algn="ctr"/>
            <a:endParaRPr lang="en-US" dirty="0">
              <a:solidFill>
                <a:schemeClr val="bg1"/>
              </a:solidFill>
            </a:endParaRPr>
          </a:p>
          <a:p>
            <a:pPr algn="ctr"/>
            <a:endParaRPr lang="en-US" dirty="0">
              <a:solidFill>
                <a:schemeClr val="bg1"/>
              </a:solidFill>
            </a:endParaRPr>
          </a:p>
          <a:p>
            <a:pPr algn="ctr"/>
            <a:r>
              <a:rPr lang="en-US" sz="2800" b="1" dirty="0">
                <a:solidFill>
                  <a:schemeClr val="bg1"/>
                </a:solidFill>
              </a:rPr>
              <a:t>MAYBE NOT …</a:t>
            </a:r>
            <a:endParaRPr lang="en-LB" dirty="0"/>
          </a:p>
          <a:p>
            <a:pPr algn="ctr"/>
            <a:endParaRPr lang="en-LB" dirty="0"/>
          </a:p>
        </p:txBody>
      </p:sp>
    </p:spTree>
    <p:extLst>
      <p:ext uri="{BB962C8B-B14F-4D97-AF65-F5344CB8AC3E}">
        <p14:creationId xmlns:p14="http://schemas.microsoft.com/office/powerpoint/2010/main" val="1846007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4701371-DCE4-2C4D-A181-9280D0806B0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sz="3200" kern="1200">
                <a:solidFill>
                  <a:schemeClr val="bg1"/>
                </a:solidFill>
                <a:latin typeface="+mj-lt"/>
                <a:ea typeface="+mj-ea"/>
                <a:cs typeface="+mj-cs"/>
              </a:rPr>
              <a:t>THANK YOU FOR YOUR ATTENTION</a:t>
            </a:r>
          </a:p>
        </p:txBody>
      </p:sp>
      <p:pic>
        <p:nvPicPr>
          <p:cNvPr id="6" name="Picture 5" descr="A blue ribbon and medical symbols&#10;&#10;Description automatically generated with medium confidence">
            <a:extLst>
              <a:ext uri="{FF2B5EF4-FFF2-40B4-BE49-F238E27FC236}">
                <a16:creationId xmlns:a16="http://schemas.microsoft.com/office/drawing/2014/main" id="{E2E4C90A-479B-9647-ABE9-EF006598171B}"/>
              </a:ext>
            </a:extLst>
          </p:cNvPr>
          <p:cNvPicPr>
            <a:picLocks noChangeAspect="1"/>
          </p:cNvPicPr>
          <p:nvPr/>
        </p:nvPicPr>
        <p:blipFill>
          <a:blip r:embed="rId2"/>
          <a:srcRect t="11690" b="24327"/>
          <a:stretch/>
        </p:blipFill>
        <p:spPr>
          <a:xfrm>
            <a:off x="643467" y="1633005"/>
            <a:ext cx="10905066" cy="3994551"/>
          </a:xfrm>
          <a:prstGeom prst="rect">
            <a:avLst/>
          </a:prstGeom>
        </p:spPr>
      </p:pic>
      <p:sp>
        <p:nvSpPr>
          <p:cNvPr id="2" name="Rectangle 1">
            <a:extLst>
              <a:ext uri="{FF2B5EF4-FFF2-40B4-BE49-F238E27FC236}">
                <a16:creationId xmlns:a16="http://schemas.microsoft.com/office/drawing/2014/main" id="{72F264EF-8501-844F-A82A-6FF0B5DEF090}"/>
              </a:ext>
            </a:extLst>
          </p:cNvPr>
          <p:cNvSpPr/>
          <p:nvPr/>
        </p:nvSpPr>
        <p:spPr>
          <a:xfrm>
            <a:off x="643468" y="5627557"/>
            <a:ext cx="10905066" cy="744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b="1" dirty="0"/>
              <a:t>HOPING FOR THE BEST…</a:t>
            </a:r>
          </a:p>
        </p:txBody>
      </p:sp>
    </p:spTree>
    <p:extLst>
      <p:ext uri="{BB962C8B-B14F-4D97-AF65-F5344CB8AC3E}">
        <p14:creationId xmlns:p14="http://schemas.microsoft.com/office/powerpoint/2010/main" val="3387548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3309-6D0B-4F51-9622-1D760F7978AF}"/>
              </a:ext>
            </a:extLst>
          </p:cNvPr>
          <p:cNvSpPr>
            <a:spLocks noGrp="1"/>
          </p:cNvSpPr>
          <p:nvPr>
            <p:ph type="title"/>
          </p:nvPr>
        </p:nvSpPr>
        <p:spPr>
          <a:xfrm>
            <a:off x="1263238" y="406618"/>
            <a:ext cx="9563180" cy="864403"/>
          </a:xfrm>
        </p:spPr>
        <p:txBody>
          <a:bodyPr>
            <a:normAutofit/>
          </a:bodyPr>
          <a:lstStyle/>
          <a:p>
            <a:pPr algn="ctr"/>
            <a:r>
              <a:rPr lang="en-US" sz="3200" b="1" dirty="0"/>
              <a:t>Importance of BRCA and HRD Testing</a:t>
            </a:r>
          </a:p>
        </p:txBody>
      </p:sp>
      <p:sp>
        <p:nvSpPr>
          <p:cNvPr id="4" name="Slide Number Placeholder 3">
            <a:extLst>
              <a:ext uri="{FF2B5EF4-FFF2-40B4-BE49-F238E27FC236}">
                <a16:creationId xmlns:a16="http://schemas.microsoft.com/office/drawing/2014/main" id="{5C12AA1A-85CF-434E-AE72-6311BA2190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0A110-AE06-9743-A649-DAA2360FF4B9}" type="slidenum">
              <a:rPr kumimoji="0" lang="en-US" sz="14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 name="TextBox 12">
            <a:extLst>
              <a:ext uri="{FF2B5EF4-FFF2-40B4-BE49-F238E27FC236}">
                <a16:creationId xmlns:a16="http://schemas.microsoft.com/office/drawing/2014/main" id="{18CE1CFA-5C9E-4D9F-9B15-6272A1009D6D}"/>
              </a:ext>
            </a:extLst>
          </p:cNvPr>
          <p:cNvSpPr txBox="1"/>
          <p:nvPr/>
        </p:nvSpPr>
        <p:spPr>
          <a:xfrm>
            <a:off x="224885" y="5831750"/>
            <a:ext cx="117847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BRCA, </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breast cancer susceptibility gene;</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US" sz="800" b="1"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BRCA</a:t>
            </a:r>
            <a:r>
              <a:rPr kumimoji="0" lang="en-US" sz="8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m</a:t>
            </a:r>
            <a:r>
              <a:rPr kumimoji="0" lang="en-US" sz="8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breast cancer susceptibility gene</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mutation;</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US" sz="800" b="1"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g</a:t>
            </a:r>
            <a:r>
              <a:rPr kumimoji="0" lang="en-US" sz="800" b="1" i="1" u="none" strike="noStrike" kern="1200" cap="none" spc="0" normalizeH="0" baseline="0" noProof="0" dirty="0" err="1">
                <a:ln>
                  <a:noFill/>
                </a:ln>
                <a:solidFill>
                  <a:prstClr val="black"/>
                </a:solidFill>
                <a:effectLst/>
                <a:uLnTx/>
                <a:uFillTx/>
                <a:latin typeface="Arial Narrow" panose="020B0606020202030204" pitchFamily="34" charset="0"/>
                <a:ea typeface="Arial" charset="0"/>
                <a:cs typeface="Arial" charset="0"/>
              </a:rPr>
              <a:t>BRCA</a:t>
            </a:r>
            <a:r>
              <a:rPr kumimoji="0" lang="en-US" sz="800" b="1" i="0" u="none" strike="noStrike" kern="1200" cap="none" spc="0" normalizeH="0" baseline="0" noProof="0" dirty="0" err="1">
                <a:ln>
                  <a:noFill/>
                </a:ln>
                <a:solidFill>
                  <a:prstClr val="black"/>
                </a:solidFill>
                <a:effectLst/>
                <a:uLnTx/>
                <a:uFillTx/>
                <a:latin typeface="Arial Narrow" panose="020B0606020202030204" pitchFamily="34" charset="0"/>
                <a:ea typeface="Arial" charset="0"/>
                <a:cs typeface="Arial" charset="0"/>
              </a:rPr>
              <a:t>m</a:t>
            </a:r>
            <a:r>
              <a:rPr kumimoji="0" lang="en-US" sz="800" b="1" i="1" u="none" strike="noStrike" kern="1200" cap="none" spc="0" normalizeH="0" baseline="0" noProof="0" dirty="0">
                <a:ln>
                  <a:noFill/>
                </a:ln>
                <a:solidFill>
                  <a:prstClr val="black"/>
                </a:solidFill>
                <a:effectLst/>
                <a:uLnTx/>
                <a:uFillTx/>
                <a:latin typeface="Arial Narrow" panose="020B0606020202030204" pitchFamily="34" charset="0"/>
                <a:ea typeface="Arial" charset="0"/>
                <a:cs typeface="Arial" charset="0"/>
              </a:rPr>
              <a:t>, </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Arial" charset="0"/>
                <a:cs typeface="Arial" charset="0"/>
              </a:rPr>
              <a:t>germline </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breast cancer susceptibility gene</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Arial" charset="0"/>
                <a:cs typeface="Arial" charset="0"/>
              </a:rPr>
              <a:t> mutation; </a:t>
            </a:r>
            <a:r>
              <a:rPr kumimoji="0" lang="en-US" sz="800" b="1" i="0" u="none" strike="noStrike" kern="1200" cap="none" spc="0" normalizeH="0" baseline="0" noProof="0" dirty="0" err="1">
                <a:ln>
                  <a:noFill/>
                </a:ln>
                <a:solidFill>
                  <a:prstClr val="black"/>
                </a:solidFill>
                <a:effectLst/>
                <a:uLnTx/>
                <a:uFillTx/>
                <a:latin typeface="Arial Narrow" panose="020B0606020202030204" pitchFamily="34" charset="0"/>
                <a:ea typeface="Arial" charset="0"/>
                <a:cs typeface="Arial" charset="0"/>
              </a:rPr>
              <a:t>s</a:t>
            </a:r>
            <a:r>
              <a:rPr kumimoji="0" lang="en-US" sz="800" b="1" i="1" u="none" strike="noStrike" kern="1200" cap="none" spc="0" normalizeH="0" baseline="0" noProof="0" dirty="0" err="1">
                <a:ln>
                  <a:noFill/>
                </a:ln>
                <a:solidFill>
                  <a:prstClr val="black"/>
                </a:solidFill>
                <a:effectLst/>
                <a:uLnTx/>
                <a:uFillTx/>
                <a:latin typeface="Arial Narrow" panose="020B0606020202030204" pitchFamily="34" charset="0"/>
                <a:ea typeface="Arial" charset="0"/>
                <a:cs typeface="Arial" charset="0"/>
              </a:rPr>
              <a:t>BRCA</a:t>
            </a:r>
            <a:r>
              <a:rPr kumimoji="0" lang="en-US" sz="800" b="1" i="0" u="none" strike="noStrike" kern="1200" cap="none" spc="0" normalizeH="0" baseline="0" noProof="0" dirty="0" err="1">
                <a:ln>
                  <a:noFill/>
                </a:ln>
                <a:solidFill>
                  <a:prstClr val="black"/>
                </a:solidFill>
                <a:effectLst/>
                <a:uLnTx/>
                <a:uFillTx/>
                <a:latin typeface="Arial Narrow" panose="020B0606020202030204" pitchFamily="34" charset="0"/>
                <a:ea typeface="Arial" charset="0"/>
                <a:cs typeface="Arial" charset="0"/>
              </a:rPr>
              <a:t>m</a:t>
            </a:r>
            <a:r>
              <a:rPr kumimoji="0" lang="en-US" sz="800" b="1" i="0" u="none" strike="noStrike" kern="1200" cap="none" spc="0" normalizeH="0" baseline="0" noProof="0" dirty="0">
                <a:ln>
                  <a:noFill/>
                </a:ln>
                <a:solidFill>
                  <a:prstClr val="black"/>
                </a:solidFill>
                <a:effectLst/>
                <a:uLnTx/>
                <a:uFillTx/>
                <a:latin typeface="Arial Narrow" panose="020B0606020202030204" pitchFamily="34" charset="0"/>
                <a:ea typeface="Arial" charset="0"/>
                <a:cs typeface="Arial" charset="0"/>
              </a:rPr>
              <a:t>,</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Arial" charset="0"/>
                <a:cs typeface="Arial" charset="0"/>
              </a:rPr>
              <a:t> somatic </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breast cancer susceptibility gene</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Arial" charset="0"/>
                <a:cs typeface="Arial" charset="0"/>
              </a:rPr>
              <a:t> mutation</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Pal T, et al.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Cancer</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2005;104(12):2807-2816. </a:t>
            </a:r>
            <a:r>
              <a:rPr kumimoji="0" lang="en-US"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 </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Pennington KP, et al.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Clin Cancer Res</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2014;20(3):764-775. </a:t>
            </a:r>
            <a:r>
              <a:rPr kumimoji="0" lang="en-US"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3. </a:t>
            </a: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Vergote</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I, et al.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Facts Views Vis </a:t>
            </a:r>
            <a:r>
              <a:rPr kumimoji="0" lang="en-US" sz="800" b="0"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Obgyn</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2016;8(3):161-167. </a:t>
            </a:r>
            <a:r>
              <a:rPr kumimoji="0" lang="en-US"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4. </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Hennessy BT, et al.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 Clin Oncol</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2010;28(22):3570-3576. </a:t>
            </a:r>
            <a:r>
              <a:rPr kumimoji="0" lang="en-US"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5. </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Hoskins PJ, </a:t>
            </a: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Gotlieb</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WH.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CA Cancer J Clin</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2017;67(6):493-506.</a:t>
            </a:r>
          </a:p>
          <a:p>
            <a:pPr marL="228600" indent="-228600">
              <a:buFontTx/>
              <a:buAutoNum type="arabicPeriod"/>
              <a:defRPr/>
            </a:pPr>
            <a:r>
              <a:rPr lang="en-US" sz="800" b="1" dirty="0"/>
              <a:t>https://</a:t>
            </a:r>
            <a:r>
              <a:rPr lang="en-US" sz="800" b="1" dirty="0" err="1"/>
              <a:t>www.nccn.org</a:t>
            </a:r>
            <a:r>
              <a:rPr lang="en-US" sz="800" b="1" dirty="0"/>
              <a:t>/patients/guidelines/content/PDF/ovarian-</a:t>
            </a:r>
            <a:r>
              <a:rPr lang="en-US" sz="800" b="1" dirty="0" err="1"/>
              <a:t>patient.pdf</a:t>
            </a:r>
            <a:endParaRPr lang="en-US" sz="800"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C63E15DF-7B83-43C8-9B82-3A90089A8A9C}"/>
              </a:ext>
            </a:extLst>
          </p:cNvPr>
          <p:cNvSpPr/>
          <p:nvPr/>
        </p:nvSpPr>
        <p:spPr>
          <a:xfrm>
            <a:off x="375559" y="1594664"/>
            <a:ext cx="361405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2000" b="1" i="0" u="none" strike="noStrike" kern="1200" cap="none" spc="0" normalizeH="0" baseline="0" noProof="0" dirty="0">
                <a:ln>
                  <a:noFill/>
                </a:ln>
                <a:solidFill>
                  <a:srgbClr val="000000">
                    <a:lumMod val="65000"/>
                    <a:lumOff val="35000"/>
                  </a:srgbClr>
                </a:solidFill>
                <a:effectLst/>
                <a:uLnTx/>
                <a:uFillTx/>
                <a:latin typeface="Arial Narrow" panose="020B0606020202030204" pitchFamily="34" charset="0"/>
                <a:ea typeface="+mn-ea"/>
                <a:cs typeface="Arial" panose="020B0604020202020204" pitchFamily="34" charset="0"/>
              </a:rPr>
              <a:t>Patients with ovarian cancer</a:t>
            </a:r>
            <a:r>
              <a:rPr kumimoji="0" lang="en-US" sz="2000" b="1" i="0" u="none" strike="noStrike" kern="1200" cap="none" spc="0" normalizeH="0" baseline="30000" noProof="0" dirty="0">
                <a:ln>
                  <a:noFill/>
                </a:ln>
                <a:solidFill>
                  <a:srgbClr val="000000">
                    <a:lumMod val="65000"/>
                    <a:lumOff val="35000"/>
                  </a:srgbClr>
                </a:solidFill>
                <a:effectLst/>
                <a:uLnTx/>
                <a:uFillTx/>
                <a:latin typeface="Arial Narrow" panose="020B0606020202030204" pitchFamily="34" charset="0"/>
                <a:ea typeface="+mn-ea"/>
                <a:cs typeface="Arial" panose="020B0604020202020204" pitchFamily="34" charset="0"/>
              </a:rPr>
              <a:t>1,2</a:t>
            </a:r>
            <a:endParaRPr kumimoji="0" lang="en-US" sz="2000" b="1" i="0" u="none" strike="noStrike" kern="1200" cap="none" spc="0" normalizeH="0" baseline="0" noProof="0" dirty="0">
              <a:ln>
                <a:noFill/>
              </a:ln>
              <a:solidFill>
                <a:srgbClr val="000000">
                  <a:lumMod val="65000"/>
                  <a:lumOff val="35000"/>
                </a:srgbClr>
              </a:solidFill>
              <a:effectLst/>
              <a:uLnTx/>
              <a:uFillTx/>
              <a:latin typeface="Arial Narrow" panose="020B0606020202030204" pitchFamily="34" charset="0"/>
              <a:ea typeface="+mn-ea"/>
              <a:cs typeface="Arial" panose="020B0604020202020204" pitchFamily="34" charset="0"/>
            </a:endParaRPr>
          </a:p>
        </p:txBody>
      </p:sp>
      <p:graphicFrame>
        <p:nvGraphicFramePr>
          <p:cNvPr id="16" name="Chart 15">
            <a:extLst>
              <a:ext uri="{FF2B5EF4-FFF2-40B4-BE49-F238E27FC236}">
                <a16:creationId xmlns:a16="http://schemas.microsoft.com/office/drawing/2014/main" id="{5B370223-ECF4-477D-BC45-2ADFAD8102B9}"/>
              </a:ext>
            </a:extLst>
          </p:cNvPr>
          <p:cNvGraphicFramePr/>
          <p:nvPr/>
        </p:nvGraphicFramePr>
        <p:xfrm>
          <a:off x="272971" y="2404724"/>
          <a:ext cx="3728474"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7" name="Oval 16">
            <a:extLst>
              <a:ext uri="{FF2B5EF4-FFF2-40B4-BE49-F238E27FC236}">
                <a16:creationId xmlns:a16="http://schemas.microsoft.com/office/drawing/2014/main" id="{2CB28322-5888-48C5-AE88-22F501D964AF}"/>
              </a:ext>
            </a:extLst>
          </p:cNvPr>
          <p:cNvSpPr/>
          <p:nvPr/>
        </p:nvSpPr>
        <p:spPr>
          <a:xfrm>
            <a:off x="2217251" y="2275280"/>
            <a:ext cx="1142848" cy="673177"/>
          </a:xfrm>
          <a:prstGeom prst="ellipse">
            <a:avLst/>
          </a:prstGeom>
          <a:solidFill>
            <a:schemeClr val="accent3"/>
          </a:solidFill>
        </p:spPr>
        <p:style>
          <a:lnRef idx="3">
            <a:schemeClr val="lt1"/>
          </a:lnRef>
          <a:fillRef idx="1">
            <a:schemeClr val="accent1"/>
          </a:fillRef>
          <a:effectRef idx="1">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15%</a:t>
            </a:r>
          </a:p>
        </p:txBody>
      </p:sp>
      <p:sp>
        <p:nvSpPr>
          <p:cNvPr id="18" name="Oval 17">
            <a:extLst>
              <a:ext uri="{FF2B5EF4-FFF2-40B4-BE49-F238E27FC236}">
                <a16:creationId xmlns:a16="http://schemas.microsoft.com/office/drawing/2014/main" id="{5C59EB76-D76F-4CA2-8A88-DF8433FA7379}"/>
              </a:ext>
            </a:extLst>
          </p:cNvPr>
          <p:cNvSpPr/>
          <p:nvPr/>
        </p:nvSpPr>
        <p:spPr>
          <a:xfrm>
            <a:off x="2838278" y="3182703"/>
            <a:ext cx="1074218" cy="652022"/>
          </a:xfrm>
          <a:prstGeom prst="ellipse">
            <a:avLst/>
          </a:prstGeom>
          <a:solidFill>
            <a:schemeClr val="accent4"/>
          </a:solidFill>
        </p:spPr>
        <p:style>
          <a:lnRef idx="3">
            <a:schemeClr val="lt1"/>
          </a:lnRef>
          <a:fillRef idx="1">
            <a:schemeClr val="accent3"/>
          </a:fillRef>
          <a:effectRef idx="1">
            <a:schemeClr val="accent3"/>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7%</a:t>
            </a:r>
          </a:p>
        </p:txBody>
      </p:sp>
      <p:sp>
        <p:nvSpPr>
          <p:cNvPr id="5" name="TextBox 4">
            <a:extLst>
              <a:ext uri="{FF2B5EF4-FFF2-40B4-BE49-F238E27FC236}">
                <a16:creationId xmlns:a16="http://schemas.microsoft.com/office/drawing/2014/main" id="{4E3D8893-9BA0-4995-A7F9-F12B3DC06D2D}"/>
              </a:ext>
            </a:extLst>
          </p:cNvPr>
          <p:cNvSpPr txBox="1"/>
          <p:nvPr/>
        </p:nvSpPr>
        <p:spPr>
          <a:xfrm>
            <a:off x="1476979" y="4300790"/>
            <a:ext cx="11428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 </a:t>
            </a:r>
            <a:r>
              <a:rPr kumimoji="0" lang="en-US" sz="1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BRCA</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mutation</a:t>
            </a:r>
          </a:p>
        </p:txBody>
      </p:sp>
      <p:sp>
        <p:nvSpPr>
          <p:cNvPr id="23" name="TextBox 22">
            <a:extLst>
              <a:ext uri="{FF2B5EF4-FFF2-40B4-BE49-F238E27FC236}">
                <a16:creationId xmlns:a16="http://schemas.microsoft.com/office/drawing/2014/main" id="{AE1DAF9A-1B31-4C5B-ACBF-49FA1DCC6ABD}"/>
              </a:ext>
            </a:extLst>
          </p:cNvPr>
          <p:cNvSpPr txBox="1"/>
          <p:nvPr/>
        </p:nvSpPr>
        <p:spPr>
          <a:xfrm>
            <a:off x="2306290" y="2334628"/>
            <a:ext cx="1278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g</a:t>
            </a:r>
            <a:r>
              <a:rPr kumimoji="0" lang="en-US" sz="1800" b="1"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BRCA</a:t>
            </a:r>
            <a:r>
              <a:rPr kumimoji="0" lang="en-US" sz="18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m</a:t>
            </a:r>
            <a:endPar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4" name="TextBox 23">
            <a:extLst>
              <a:ext uri="{FF2B5EF4-FFF2-40B4-BE49-F238E27FC236}">
                <a16:creationId xmlns:a16="http://schemas.microsoft.com/office/drawing/2014/main" id="{877E4CD5-F4F0-4928-AB7A-CD269AE4F08C}"/>
              </a:ext>
            </a:extLst>
          </p:cNvPr>
          <p:cNvSpPr txBox="1"/>
          <p:nvPr/>
        </p:nvSpPr>
        <p:spPr>
          <a:xfrm>
            <a:off x="2886782" y="3223464"/>
            <a:ext cx="12234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a:t>
            </a:r>
            <a:r>
              <a:rPr kumimoji="0" lang="en-US" sz="1800" b="1"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BRCA</a:t>
            </a:r>
            <a:r>
              <a:rPr kumimoji="0" lang="en-US" sz="18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m</a:t>
            </a:r>
            <a:endPar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7" name="Picture 6" descr="A diagram of a pie chart&#10;&#10;Description automatically generated">
            <a:extLst>
              <a:ext uri="{FF2B5EF4-FFF2-40B4-BE49-F238E27FC236}">
                <a16:creationId xmlns:a16="http://schemas.microsoft.com/office/drawing/2014/main" id="{49F408E5-09C1-7A56-5005-8B18DFF9BD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3732" y="1594664"/>
            <a:ext cx="7984856" cy="3553260"/>
          </a:xfrm>
          <a:prstGeom prst="rect">
            <a:avLst/>
          </a:prstGeom>
        </p:spPr>
      </p:pic>
      <p:sp>
        <p:nvSpPr>
          <p:cNvPr id="3" name="Rectangle 2">
            <a:extLst>
              <a:ext uri="{FF2B5EF4-FFF2-40B4-BE49-F238E27FC236}">
                <a16:creationId xmlns:a16="http://schemas.microsoft.com/office/drawing/2014/main" id="{27F6CDAF-BA69-AB4E-8B99-5F016979E7DB}"/>
              </a:ext>
            </a:extLst>
          </p:cNvPr>
          <p:cNvSpPr/>
          <p:nvPr/>
        </p:nvSpPr>
        <p:spPr>
          <a:xfrm>
            <a:off x="2306290" y="1994774"/>
            <a:ext cx="7320310" cy="2653426"/>
          </a:xfrm>
          <a:custGeom>
            <a:avLst/>
            <a:gdLst>
              <a:gd name="connsiteX0" fmla="*/ 0 w 7320310"/>
              <a:gd name="connsiteY0" fmla="*/ 0 h 2653426"/>
              <a:gd name="connsiteX1" fmla="*/ 738686 w 7320310"/>
              <a:gd name="connsiteY1" fmla="*/ 0 h 2653426"/>
              <a:gd name="connsiteX2" fmla="*/ 1330965 w 7320310"/>
              <a:gd name="connsiteY2" fmla="*/ 0 h 2653426"/>
              <a:gd name="connsiteX3" fmla="*/ 1996448 w 7320310"/>
              <a:gd name="connsiteY3" fmla="*/ 0 h 2653426"/>
              <a:gd name="connsiteX4" fmla="*/ 2808337 w 7320310"/>
              <a:gd name="connsiteY4" fmla="*/ 0 h 2653426"/>
              <a:gd name="connsiteX5" fmla="*/ 3327414 w 7320310"/>
              <a:gd name="connsiteY5" fmla="*/ 0 h 2653426"/>
              <a:gd name="connsiteX6" fmla="*/ 4066099 w 7320310"/>
              <a:gd name="connsiteY6" fmla="*/ 0 h 2653426"/>
              <a:gd name="connsiteX7" fmla="*/ 4585176 w 7320310"/>
              <a:gd name="connsiteY7" fmla="*/ 0 h 2653426"/>
              <a:gd name="connsiteX8" fmla="*/ 5250659 w 7320310"/>
              <a:gd name="connsiteY8" fmla="*/ 0 h 2653426"/>
              <a:gd name="connsiteX9" fmla="*/ 5989345 w 7320310"/>
              <a:gd name="connsiteY9" fmla="*/ 0 h 2653426"/>
              <a:gd name="connsiteX10" fmla="*/ 6435218 w 7320310"/>
              <a:gd name="connsiteY10" fmla="*/ 0 h 2653426"/>
              <a:gd name="connsiteX11" fmla="*/ 7320310 w 7320310"/>
              <a:gd name="connsiteY11" fmla="*/ 0 h 2653426"/>
              <a:gd name="connsiteX12" fmla="*/ 7320310 w 7320310"/>
              <a:gd name="connsiteY12" fmla="*/ 716425 h 2653426"/>
              <a:gd name="connsiteX13" fmla="*/ 7320310 w 7320310"/>
              <a:gd name="connsiteY13" fmla="*/ 1432850 h 2653426"/>
              <a:gd name="connsiteX14" fmla="*/ 7320310 w 7320310"/>
              <a:gd name="connsiteY14" fmla="*/ 2653426 h 2653426"/>
              <a:gd name="connsiteX15" fmla="*/ 6728030 w 7320310"/>
              <a:gd name="connsiteY15" fmla="*/ 2653426 h 2653426"/>
              <a:gd name="connsiteX16" fmla="*/ 6135751 w 7320310"/>
              <a:gd name="connsiteY16" fmla="*/ 2653426 h 2653426"/>
              <a:gd name="connsiteX17" fmla="*/ 5397065 w 7320310"/>
              <a:gd name="connsiteY17" fmla="*/ 2653426 h 2653426"/>
              <a:gd name="connsiteX18" fmla="*/ 4731582 w 7320310"/>
              <a:gd name="connsiteY18" fmla="*/ 2653426 h 2653426"/>
              <a:gd name="connsiteX19" fmla="*/ 3919693 w 7320310"/>
              <a:gd name="connsiteY19" fmla="*/ 2653426 h 2653426"/>
              <a:gd name="connsiteX20" fmla="*/ 3107804 w 7320310"/>
              <a:gd name="connsiteY20" fmla="*/ 2653426 h 2653426"/>
              <a:gd name="connsiteX21" fmla="*/ 2369119 w 7320310"/>
              <a:gd name="connsiteY21" fmla="*/ 2653426 h 2653426"/>
              <a:gd name="connsiteX22" fmla="*/ 1630433 w 7320310"/>
              <a:gd name="connsiteY22" fmla="*/ 2653426 h 2653426"/>
              <a:gd name="connsiteX23" fmla="*/ 891747 w 7320310"/>
              <a:gd name="connsiteY23" fmla="*/ 2653426 h 2653426"/>
              <a:gd name="connsiteX24" fmla="*/ 0 w 7320310"/>
              <a:gd name="connsiteY24" fmla="*/ 2653426 h 2653426"/>
              <a:gd name="connsiteX25" fmla="*/ 0 w 7320310"/>
              <a:gd name="connsiteY25" fmla="*/ 1937001 h 2653426"/>
              <a:gd name="connsiteX26" fmla="*/ 0 w 7320310"/>
              <a:gd name="connsiteY26" fmla="*/ 1273644 h 2653426"/>
              <a:gd name="connsiteX27" fmla="*/ 0 w 7320310"/>
              <a:gd name="connsiteY27" fmla="*/ 689891 h 2653426"/>
              <a:gd name="connsiteX28" fmla="*/ 0 w 7320310"/>
              <a:gd name="connsiteY28" fmla="*/ 0 h 265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20310" h="2653426" fill="none" extrusionOk="0">
                <a:moveTo>
                  <a:pt x="0" y="0"/>
                </a:moveTo>
                <a:cubicBezTo>
                  <a:pt x="178680" y="-34595"/>
                  <a:pt x="440277" y="3594"/>
                  <a:pt x="738686" y="0"/>
                </a:cubicBezTo>
                <a:cubicBezTo>
                  <a:pt x="1037095" y="-3594"/>
                  <a:pt x="1035412" y="-100"/>
                  <a:pt x="1330965" y="0"/>
                </a:cubicBezTo>
                <a:cubicBezTo>
                  <a:pt x="1626518" y="100"/>
                  <a:pt x="1685186" y="-14534"/>
                  <a:pt x="1996448" y="0"/>
                </a:cubicBezTo>
                <a:cubicBezTo>
                  <a:pt x="2307710" y="14534"/>
                  <a:pt x="2522932" y="20362"/>
                  <a:pt x="2808337" y="0"/>
                </a:cubicBezTo>
                <a:cubicBezTo>
                  <a:pt x="3093742" y="-20362"/>
                  <a:pt x="3159836" y="16120"/>
                  <a:pt x="3327414" y="0"/>
                </a:cubicBezTo>
                <a:cubicBezTo>
                  <a:pt x="3494992" y="-16120"/>
                  <a:pt x="3740120" y="-4756"/>
                  <a:pt x="4066099" y="0"/>
                </a:cubicBezTo>
                <a:cubicBezTo>
                  <a:pt x="4392079" y="4756"/>
                  <a:pt x="4391575" y="-11295"/>
                  <a:pt x="4585176" y="0"/>
                </a:cubicBezTo>
                <a:cubicBezTo>
                  <a:pt x="4778777" y="11295"/>
                  <a:pt x="5106873" y="-7922"/>
                  <a:pt x="5250659" y="0"/>
                </a:cubicBezTo>
                <a:cubicBezTo>
                  <a:pt x="5394445" y="7922"/>
                  <a:pt x="5771238" y="34065"/>
                  <a:pt x="5989345" y="0"/>
                </a:cubicBezTo>
                <a:cubicBezTo>
                  <a:pt x="6207452" y="-34065"/>
                  <a:pt x="6333163" y="2131"/>
                  <a:pt x="6435218" y="0"/>
                </a:cubicBezTo>
                <a:cubicBezTo>
                  <a:pt x="6537273" y="-2131"/>
                  <a:pt x="7092823" y="-10638"/>
                  <a:pt x="7320310" y="0"/>
                </a:cubicBezTo>
                <a:cubicBezTo>
                  <a:pt x="7290547" y="244896"/>
                  <a:pt x="7318637" y="489460"/>
                  <a:pt x="7320310" y="716425"/>
                </a:cubicBezTo>
                <a:cubicBezTo>
                  <a:pt x="7321983" y="943391"/>
                  <a:pt x="7298186" y="1131657"/>
                  <a:pt x="7320310" y="1432850"/>
                </a:cubicBezTo>
                <a:cubicBezTo>
                  <a:pt x="7342434" y="1734043"/>
                  <a:pt x="7334630" y="2193014"/>
                  <a:pt x="7320310" y="2653426"/>
                </a:cubicBezTo>
                <a:cubicBezTo>
                  <a:pt x="7055591" y="2653781"/>
                  <a:pt x="6863728" y="2659950"/>
                  <a:pt x="6728030" y="2653426"/>
                </a:cubicBezTo>
                <a:cubicBezTo>
                  <a:pt x="6592332" y="2646902"/>
                  <a:pt x="6332812" y="2659395"/>
                  <a:pt x="6135751" y="2653426"/>
                </a:cubicBezTo>
                <a:cubicBezTo>
                  <a:pt x="5938690" y="2647457"/>
                  <a:pt x="5713615" y="2664603"/>
                  <a:pt x="5397065" y="2653426"/>
                </a:cubicBezTo>
                <a:cubicBezTo>
                  <a:pt x="5080515" y="2642249"/>
                  <a:pt x="4891153" y="2636205"/>
                  <a:pt x="4731582" y="2653426"/>
                </a:cubicBezTo>
                <a:cubicBezTo>
                  <a:pt x="4572011" y="2670647"/>
                  <a:pt x="4206097" y="2675796"/>
                  <a:pt x="3919693" y="2653426"/>
                </a:cubicBezTo>
                <a:cubicBezTo>
                  <a:pt x="3633289" y="2631056"/>
                  <a:pt x="3391199" y="2617572"/>
                  <a:pt x="3107804" y="2653426"/>
                </a:cubicBezTo>
                <a:cubicBezTo>
                  <a:pt x="2824409" y="2689280"/>
                  <a:pt x="2545961" y="2621991"/>
                  <a:pt x="2369119" y="2653426"/>
                </a:cubicBezTo>
                <a:cubicBezTo>
                  <a:pt x="2192277" y="2684861"/>
                  <a:pt x="1989710" y="2634580"/>
                  <a:pt x="1630433" y="2653426"/>
                </a:cubicBezTo>
                <a:cubicBezTo>
                  <a:pt x="1271156" y="2672272"/>
                  <a:pt x="1239407" y="2687997"/>
                  <a:pt x="891747" y="2653426"/>
                </a:cubicBezTo>
                <a:cubicBezTo>
                  <a:pt x="544087" y="2618855"/>
                  <a:pt x="317723" y="2679977"/>
                  <a:pt x="0" y="2653426"/>
                </a:cubicBezTo>
                <a:cubicBezTo>
                  <a:pt x="-11361" y="2345930"/>
                  <a:pt x="-13419" y="2142362"/>
                  <a:pt x="0" y="1937001"/>
                </a:cubicBezTo>
                <a:cubicBezTo>
                  <a:pt x="13419" y="1731641"/>
                  <a:pt x="16653" y="1446238"/>
                  <a:pt x="0" y="1273644"/>
                </a:cubicBezTo>
                <a:cubicBezTo>
                  <a:pt x="-16653" y="1101050"/>
                  <a:pt x="-4182" y="978151"/>
                  <a:pt x="0" y="689891"/>
                </a:cubicBezTo>
                <a:cubicBezTo>
                  <a:pt x="4182" y="401631"/>
                  <a:pt x="-13263" y="140668"/>
                  <a:pt x="0" y="0"/>
                </a:cubicBezTo>
                <a:close/>
              </a:path>
              <a:path w="7320310" h="2653426" stroke="0" extrusionOk="0">
                <a:moveTo>
                  <a:pt x="0" y="0"/>
                </a:moveTo>
                <a:cubicBezTo>
                  <a:pt x="163031" y="-24359"/>
                  <a:pt x="464857" y="-15263"/>
                  <a:pt x="592280" y="0"/>
                </a:cubicBezTo>
                <a:cubicBezTo>
                  <a:pt x="719703" y="15263"/>
                  <a:pt x="866325" y="20891"/>
                  <a:pt x="1038153" y="0"/>
                </a:cubicBezTo>
                <a:cubicBezTo>
                  <a:pt x="1209981" y="-20891"/>
                  <a:pt x="1580071" y="5973"/>
                  <a:pt x="1850042" y="0"/>
                </a:cubicBezTo>
                <a:cubicBezTo>
                  <a:pt x="2120013" y="-5973"/>
                  <a:pt x="2312068" y="-841"/>
                  <a:pt x="2442322" y="0"/>
                </a:cubicBezTo>
                <a:cubicBezTo>
                  <a:pt x="2572576" y="841"/>
                  <a:pt x="2784326" y="-24234"/>
                  <a:pt x="3034601" y="0"/>
                </a:cubicBezTo>
                <a:cubicBezTo>
                  <a:pt x="3284876" y="24234"/>
                  <a:pt x="3464887" y="5240"/>
                  <a:pt x="3846490" y="0"/>
                </a:cubicBezTo>
                <a:cubicBezTo>
                  <a:pt x="4228093" y="-5240"/>
                  <a:pt x="4183949" y="-19980"/>
                  <a:pt x="4365567" y="0"/>
                </a:cubicBezTo>
                <a:cubicBezTo>
                  <a:pt x="4547185" y="19980"/>
                  <a:pt x="4993323" y="-28069"/>
                  <a:pt x="5177456" y="0"/>
                </a:cubicBezTo>
                <a:cubicBezTo>
                  <a:pt x="5361589" y="28069"/>
                  <a:pt x="5619798" y="22173"/>
                  <a:pt x="5989345" y="0"/>
                </a:cubicBezTo>
                <a:cubicBezTo>
                  <a:pt x="6358892" y="-22173"/>
                  <a:pt x="6439878" y="25066"/>
                  <a:pt x="6654827" y="0"/>
                </a:cubicBezTo>
                <a:cubicBezTo>
                  <a:pt x="6869776" y="-25066"/>
                  <a:pt x="7110514" y="-74"/>
                  <a:pt x="7320310" y="0"/>
                </a:cubicBezTo>
                <a:cubicBezTo>
                  <a:pt x="7322349" y="294644"/>
                  <a:pt x="7328669" y="409063"/>
                  <a:pt x="7320310" y="636822"/>
                </a:cubicBezTo>
                <a:cubicBezTo>
                  <a:pt x="7311951" y="864581"/>
                  <a:pt x="7319522" y="1076959"/>
                  <a:pt x="7320310" y="1220576"/>
                </a:cubicBezTo>
                <a:cubicBezTo>
                  <a:pt x="7321098" y="1364193"/>
                  <a:pt x="7302869" y="1674266"/>
                  <a:pt x="7320310" y="1883932"/>
                </a:cubicBezTo>
                <a:cubicBezTo>
                  <a:pt x="7337751" y="2093598"/>
                  <a:pt x="7312233" y="2390459"/>
                  <a:pt x="7320310" y="2653426"/>
                </a:cubicBezTo>
                <a:cubicBezTo>
                  <a:pt x="7054734" y="2650842"/>
                  <a:pt x="6816375" y="2637348"/>
                  <a:pt x="6654827" y="2653426"/>
                </a:cubicBezTo>
                <a:cubicBezTo>
                  <a:pt x="6493279" y="2669504"/>
                  <a:pt x="6131732" y="2617243"/>
                  <a:pt x="5842938" y="2653426"/>
                </a:cubicBezTo>
                <a:cubicBezTo>
                  <a:pt x="5554144" y="2689609"/>
                  <a:pt x="5458847" y="2627803"/>
                  <a:pt x="5177456" y="2653426"/>
                </a:cubicBezTo>
                <a:cubicBezTo>
                  <a:pt x="4896065" y="2679049"/>
                  <a:pt x="4852644" y="2671090"/>
                  <a:pt x="4731582" y="2653426"/>
                </a:cubicBezTo>
                <a:cubicBezTo>
                  <a:pt x="4610520" y="2635762"/>
                  <a:pt x="4360884" y="2634841"/>
                  <a:pt x="4212506" y="2653426"/>
                </a:cubicBezTo>
                <a:cubicBezTo>
                  <a:pt x="4064128" y="2672011"/>
                  <a:pt x="3645786" y="2675764"/>
                  <a:pt x="3400617" y="2653426"/>
                </a:cubicBezTo>
                <a:cubicBezTo>
                  <a:pt x="3155448" y="2631088"/>
                  <a:pt x="2871520" y="2637794"/>
                  <a:pt x="2735134" y="2653426"/>
                </a:cubicBezTo>
                <a:cubicBezTo>
                  <a:pt x="2598748" y="2669058"/>
                  <a:pt x="2441460" y="2661590"/>
                  <a:pt x="2216057" y="2653426"/>
                </a:cubicBezTo>
                <a:cubicBezTo>
                  <a:pt x="1990654" y="2645262"/>
                  <a:pt x="1799893" y="2629350"/>
                  <a:pt x="1550575" y="2653426"/>
                </a:cubicBezTo>
                <a:cubicBezTo>
                  <a:pt x="1301257" y="2677502"/>
                  <a:pt x="1265254" y="2643058"/>
                  <a:pt x="1104701" y="2653426"/>
                </a:cubicBezTo>
                <a:cubicBezTo>
                  <a:pt x="944148" y="2663794"/>
                  <a:pt x="754086" y="2632657"/>
                  <a:pt x="658828" y="2653426"/>
                </a:cubicBezTo>
                <a:cubicBezTo>
                  <a:pt x="563570" y="2674195"/>
                  <a:pt x="161295" y="2652431"/>
                  <a:pt x="0" y="2653426"/>
                </a:cubicBezTo>
                <a:cubicBezTo>
                  <a:pt x="7835" y="2465550"/>
                  <a:pt x="26611" y="2307134"/>
                  <a:pt x="0" y="2043138"/>
                </a:cubicBezTo>
                <a:cubicBezTo>
                  <a:pt x="-26611" y="1779142"/>
                  <a:pt x="34730" y="1676360"/>
                  <a:pt x="0" y="1326713"/>
                </a:cubicBezTo>
                <a:cubicBezTo>
                  <a:pt x="-34730" y="977066"/>
                  <a:pt x="17049" y="837995"/>
                  <a:pt x="0" y="689891"/>
                </a:cubicBezTo>
                <a:cubicBezTo>
                  <a:pt x="-17049" y="541787"/>
                  <a:pt x="1079" y="225542"/>
                  <a:pt x="0" y="0"/>
                </a:cubicBezTo>
                <a:close/>
              </a:path>
            </a:pathLst>
          </a:custGeom>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u="none" strike="noStrike" dirty="0">
                <a:solidFill>
                  <a:schemeClr val="bg1"/>
                </a:solidFill>
                <a:effectLst/>
                <a:latin typeface="-apple-system"/>
              </a:rPr>
              <a:t>All women diagnosed with epithelial ovarian cancer should have germline genetic testing for HRD and </a:t>
            </a:r>
            <a:r>
              <a:rPr lang="en-US" sz="2800" b="0" i="1" u="none" strike="noStrike" dirty="0">
                <a:solidFill>
                  <a:schemeClr val="bg1"/>
                </a:solidFill>
                <a:effectLst/>
                <a:latin typeface="-apple-system"/>
              </a:rPr>
              <a:t>BRCA1/2</a:t>
            </a:r>
            <a:r>
              <a:rPr lang="en-US" sz="2800" b="0" i="1" u="none" strike="noStrike" baseline="30000" dirty="0">
                <a:solidFill>
                  <a:schemeClr val="bg1"/>
                </a:solidFill>
                <a:effectLst/>
                <a:latin typeface="-apple-system"/>
              </a:rPr>
              <a:t>2</a:t>
            </a:r>
            <a:r>
              <a:rPr lang="en-US" sz="2800" b="0" i="0" u="none" strike="noStrike" dirty="0">
                <a:solidFill>
                  <a:schemeClr val="bg1"/>
                </a:solidFill>
                <a:effectLst/>
                <a:latin typeface="-apple-system"/>
              </a:rPr>
              <a:t> </a:t>
            </a:r>
            <a:endParaRPr lang="en-LB" sz="2800" dirty="0">
              <a:solidFill>
                <a:schemeClr val="bg1"/>
              </a:solidFill>
            </a:endParaRPr>
          </a:p>
        </p:txBody>
      </p:sp>
    </p:spTree>
    <p:extLst>
      <p:ext uri="{BB962C8B-B14F-4D97-AF65-F5344CB8AC3E}">
        <p14:creationId xmlns:p14="http://schemas.microsoft.com/office/powerpoint/2010/main" val="191153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5ED448-F518-AD00-F8A4-B0733F61B3F6}"/>
              </a:ext>
            </a:extLst>
          </p:cNvPr>
          <p:cNvSpPr txBox="1">
            <a:spLocks/>
          </p:cNvSpPr>
          <p:nvPr/>
        </p:nvSpPr>
        <p:spPr>
          <a:xfrm>
            <a:off x="369887" y="161233"/>
            <a:ext cx="11452225" cy="8861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In Summary…  </a:t>
            </a:r>
            <a:endParaRPr lang="en-US" sz="6600" b="1" dirty="0"/>
          </a:p>
        </p:txBody>
      </p:sp>
      <p:graphicFrame>
        <p:nvGraphicFramePr>
          <p:cNvPr id="8" name="Diagram 7">
            <a:extLst>
              <a:ext uri="{FF2B5EF4-FFF2-40B4-BE49-F238E27FC236}">
                <a16:creationId xmlns:a16="http://schemas.microsoft.com/office/drawing/2014/main" id="{D857160C-D02B-D64C-B7A3-68082CD2E6EF}"/>
              </a:ext>
            </a:extLst>
          </p:cNvPr>
          <p:cNvGraphicFramePr/>
          <p:nvPr>
            <p:extLst>
              <p:ext uri="{D42A27DB-BD31-4B8C-83A1-F6EECF244321}">
                <p14:modId xmlns:p14="http://schemas.microsoft.com/office/powerpoint/2010/main" val="3564073488"/>
              </p:ext>
            </p:extLst>
          </p:nvPr>
        </p:nvGraphicFramePr>
        <p:xfrm>
          <a:off x="11575" y="0"/>
          <a:ext cx="12180425" cy="3708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Chart 9">
            <a:extLst>
              <a:ext uri="{FF2B5EF4-FFF2-40B4-BE49-F238E27FC236}">
                <a16:creationId xmlns:a16="http://schemas.microsoft.com/office/drawing/2014/main" id="{54FBB75D-0B94-E747-B2AA-57C66E75201F}"/>
              </a:ext>
            </a:extLst>
          </p:cNvPr>
          <p:cNvGraphicFramePr/>
          <p:nvPr>
            <p:extLst>
              <p:ext uri="{D42A27DB-BD31-4B8C-83A1-F6EECF244321}">
                <p14:modId xmlns:p14="http://schemas.microsoft.com/office/powerpoint/2010/main" val="1677357104"/>
              </p:ext>
            </p:extLst>
          </p:nvPr>
        </p:nvGraphicFramePr>
        <p:xfrm>
          <a:off x="1932973" y="2696902"/>
          <a:ext cx="7986530" cy="3999865"/>
        </p:xfrm>
        <a:graphic>
          <a:graphicData uri="http://schemas.openxmlformats.org/drawingml/2006/chart">
            <c:chart xmlns:c="http://schemas.openxmlformats.org/drawingml/2006/chart" xmlns:r="http://schemas.openxmlformats.org/officeDocument/2006/relationships" r:id="rId8"/>
          </a:graphicData>
        </a:graphic>
      </p:graphicFrame>
      <p:sp>
        <p:nvSpPr>
          <p:cNvPr id="12" name="TextBox 11">
            <a:extLst>
              <a:ext uri="{FF2B5EF4-FFF2-40B4-BE49-F238E27FC236}">
                <a16:creationId xmlns:a16="http://schemas.microsoft.com/office/drawing/2014/main" id="{9032C957-BE22-2744-A3DE-B76323C4891A}"/>
              </a:ext>
            </a:extLst>
          </p:cNvPr>
          <p:cNvSpPr txBox="1"/>
          <p:nvPr/>
        </p:nvSpPr>
        <p:spPr>
          <a:xfrm rot="5400000">
            <a:off x="590839" y="4237766"/>
            <a:ext cx="2314936" cy="369332"/>
          </a:xfrm>
          <a:prstGeom prst="rect">
            <a:avLst/>
          </a:prstGeom>
          <a:noFill/>
        </p:spPr>
        <p:txBody>
          <a:bodyPr wrap="square" rtlCol="0">
            <a:spAutoFit/>
          </a:bodyPr>
          <a:lstStyle/>
          <a:p>
            <a:r>
              <a:rPr lang="en-US" dirty="0"/>
              <a:t>P</a:t>
            </a:r>
            <a:r>
              <a:rPr lang="en-LB" dirty="0"/>
              <a:t>ER 100,000 PERSONS</a:t>
            </a:r>
          </a:p>
        </p:txBody>
      </p:sp>
      <p:sp>
        <p:nvSpPr>
          <p:cNvPr id="22" name="TextBox 21">
            <a:extLst>
              <a:ext uri="{FF2B5EF4-FFF2-40B4-BE49-F238E27FC236}">
                <a16:creationId xmlns:a16="http://schemas.microsoft.com/office/drawing/2014/main" id="{E93CCAEA-C6D4-374A-A7E2-EDDD9AC2EBAA}"/>
              </a:ext>
            </a:extLst>
          </p:cNvPr>
          <p:cNvSpPr txBox="1"/>
          <p:nvPr/>
        </p:nvSpPr>
        <p:spPr>
          <a:xfrm>
            <a:off x="2456726" y="2397948"/>
            <a:ext cx="6939023" cy="2062103"/>
          </a:xfrm>
          <a:custGeom>
            <a:avLst/>
            <a:gdLst>
              <a:gd name="connsiteX0" fmla="*/ 0 w 6939023"/>
              <a:gd name="connsiteY0" fmla="*/ 0 h 2062103"/>
              <a:gd name="connsiteX1" fmla="*/ 439471 w 6939023"/>
              <a:gd name="connsiteY1" fmla="*/ 0 h 2062103"/>
              <a:gd name="connsiteX2" fmla="*/ 1017723 w 6939023"/>
              <a:gd name="connsiteY2" fmla="*/ 0 h 2062103"/>
              <a:gd name="connsiteX3" fmla="*/ 1734756 w 6939023"/>
              <a:gd name="connsiteY3" fmla="*/ 0 h 2062103"/>
              <a:gd name="connsiteX4" fmla="*/ 2174227 w 6939023"/>
              <a:gd name="connsiteY4" fmla="*/ 0 h 2062103"/>
              <a:gd name="connsiteX5" fmla="*/ 2821869 w 6939023"/>
              <a:gd name="connsiteY5" fmla="*/ 0 h 2062103"/>
              <a:gd name="connsiteX6" fmla="*/ 3261341 w 6939023"/>
              <a:gd name="connsiteY6" fmla="*/ 0 h 2062103"/>
              <a:gd name="connsiteX7" fmla="*/ 3839593 w 6939023"/>
              <a:gd name="connsiteY7" fmla="*/ 0 h 2062103"/>
              <a:gd name="connsiteX8" fmla="*/ 4487235 w 6939023"/>
              <a:gd name="connsiteY8" fmla="*/ 0 h 2062103"/>
              <a:gd name="connsiteX9" fmla="*/ 4857316 w 6939023"/>
              <a:gd name="connsiteY9" fmla="*/ 0 h 2062103"/>
              <a:gd name="connsiteX10" fmla="*/ 5227397 w 6939023"/>
              <a:gd name="connsiteY10" fmla="*/ 0 h 2062103"/>
              <a:gd name="connsiteX11" fmla="*/ 5944430 w 6939023"/>
              <a:gd name="connsiteY11" fmla="*/ 0 h 2062103"/>
              <a:gd name="connsiteX12" fmla="*/ 6939023 w 6939023"/>
              <a:gd name="connsiteY12" fmla="*/ 0 h 2062103"/>
              <a:gd name="connsiteX13" fmla="*/ 6939023 w 6939023"/>
              <a:gd name="connsiteY13" fmla="*/ 453663 h 2062103"/>
              <a:gd name="connsiteX14" fmla="*/ 6939023 w 6939023"/>
              <a:gd name="connsiteY14" fmla="*/ 948567 h 2062103"/>
              <a:gd name="connsiteX15" fmla="*/ 6939023 w 6939023"/>
              <a:gd name="connsiteY15" fmla="*/ 1484714 h 2062103"/>
              <a:gd name="connsiteX16" fmla="*/ 6939023 w 6939023"/>
              <a:gd name="connsiteY16" fmla="*/ 2062103 h 2062103"/>
              <a:gd name="connsiteX17" fmla="*/ 6360771 w 6939023"/>
              <a:gd name="connsiteY17" fmla="*/ 2062103 h 2062103"/>
              <a:gd name="connsiteX18" fmla="*/ 5643739 w 6939023"/>
              <a:gd name="connsiteY18" fmla="*/ 2062103 h 2062103"/>
              <a:gd name="connsiteX19" fmla="*/ 4926706 w 6939023"/>
              <a:gd name="connsiteY19" fmla="*/ 2062103 h 2062103"/>
              <a:gd name="connsiteX20" fmla="*/ 4279064 w 6939023"/>
              <a:gd name="connsiteY20" fmla="*/ 2062103 h 2062103"/>
              <a:gd name="connsiteX21" fmla="*/ 3631422 w 6939023"/>
              <a:gd name="connsiteY21" fmla="*/ 2062103 h 2062103"/>
              <a:gd name="connsiteX22" fmla="*/ 2983780 w 6939023"/>
              <a:gd name="connsiteY22" fmla="*/ 2062103 h 2062103"/>
              <a:gd name="connsiteX23" fmla="*/ 2544308 w 6939023"/>
              <a:gd name="connsiteY23" fmla="*/ 2062103 h 2062103"/>
              <a:gd name="connsiteX24" fmla="*/ 1827276 w 6939023"/>
              <a:gd name="connsiteY24" fmla="*/ 2062103 h 2062103"/>
              <a:gd name="connsiteX25" fmla="*/ 1249024 w 6939023"/>
              <a:gd name="connsiteY25" fmla="*/ 2062103 h 2062103"/>
              <a:gd name="connsiteX26" fmla="*/ 878943 w 6939023"/>
              <a:gd name="connsiteY26" fmla="*/ 2062103 h 2062103"/>
              <a:gd name="connsiteX27" fmla="*/ 0 w 6939023"/>
              <a:gd name="connsiteY27" fmla="*/ 2062103 h 2062103"/>
              <a:gd name="connsiteX28" fmla="*/ 0 w 6939023"/>
              <a:gd name="connsiteY28" fmla="*/ 1567198 h 2062103"/>
              <a:gd name="connsiteX29" fmla="*/ 0 w 6939023"/>
              <a:gd name="connsiteY29" fmla="*/ 1051673 h 2062103"/>
              <a:gd name="connsiteX30" fmla="*/ 0 w 6939023"/>
              <a:gd name="connsiteY30" fmla="*/ 494905 h 2062103"/>
              <a:gd name="connsiteX31" fmla="*/ 0 w 6939023"/>
              <a:gd name="connsiteY31"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9023" h="2062103" fill="none" extrusionOk="0">
                <a:moveTo>
                  <a:pt x="0" y="0"/>
                </a:moveTo>
                <a:cubicBezTo>
                  <a:pt x="121800" y="-5750"/>
                  <a:pt x="279999" y="45489"/>
                  <a:pt x="439471" y="0"/>
                </a:cubicBezTo>
                <a:cubicBezTo>
                  <a:pt x="598943" y="-45489"/>
                  <a:pt x="892220" y="12921"/>
                  <a:pt x="1017723" y="0"/>
                </a:cubicBezTo>
                <a:cubicBezTo>
                  <a:pt x="1143226" y="-12921"/>
                  <a:pt x="1381328" y="66709"/>
                  <a:pt x="1734756" y="0"/>
                </a:cubicBezTo>
                <a:cubicBezTo>
                  <a:pt x="2088184" y="-66709"/>
                  <a:pt x="1997109" y="42579"/>
                  <a:pt x="2174227" y="0"/>
                </a:cubicBezTo>
                <a:cubicBezTo>
                  <a:pt x="2351345" y="-42579"/>
                  <a:pt x="2551589" y="72886"/>
                  <a:pt x="2821869" y="0"/>
                </a:cubicBezTo>
                <a:cubicBezTo>
                  <a:pt x="3092149" y="-72886"/>
                  <a:pt x="3106006" y="16056"/>
                  <a:pt x="3261341" y="0"/>
                </a:cubicBezTo>
                <a:cubicBezTo>
                  <a:pt x="3416676" y="-16056"/>
                  <a:pt x="3721528" y="61119"/>
                  <a:pt x="3839593" y="0"/>
                </a:cubicBezTo>
                <a:cubicBezTo>
                  <a:pt x="3957658" y="-61119"/>
                  <a:pt x="4229583" y="71158"/>
                  <a:pt x="4487235" y="0"/>
                </a:cubicBezTo>
                <a:cubicBezTo>
                  <a:pt x="4744887" y="-71158"/>
                  <a:pt x="4782052" y="6024"/>
                  <a:pt x="4857316" y="0"/>
                </a:cubicBezTo>
                <a:cubicBezTo>
                  <a:pt x="4932580" y="-6024"/>
                  <a:pt x="5076105" y="19800"/>
                  <a:pt x="5227397" y="0"/>
                </a:cubicBezTo>
                <a:cubicBezTo>
                  <a:pt x="5378689" y="-19800"/>
                  <a:pt x="5658648" y="63770"/>
                  <a:pt x="5944430" y="0"/>
                </a:cubicBezTo>
                <a:cubicBezTo>
                  <a:pt x="6230212" y="-63770"/>
                  <a:pt x="6676783" y="88582"/>
                  <a:pt x="6939023" y="0"/>
                </a:cubicBezTo>
                <a:cubicBezTo>
                  <a:pt x="6961101" y="217154"/>
                  <a:pt x="6934836" y="309241"/>
                  <a:pt x="6939023" y="453663"/>
                </a:cubicBezTo>
                <a:cubicBezTo>
                  <a:pt x="6943210" y="598085"/>
                  <a:pt x="6930890" y="840340"/>
                  <a:pt x="6939023" y="948567"/>
                </a:cubicBezTo>
                <a:cubicBezTo>
                  <a:pt x="6947156" y="1056794"/>
                  <a:pt x="6926984" y="1360597"/>
                  <a:pt x="6939023" y="1484714"/>
                </a:cubicBezTo>
                <a:cubicBezTo>
                  <a:pt x="6951062" y="1608831"/>
                  <a:pt x="6925347" y="1928219"/>
                  <a:pt x="6939023" y="2062103"/>
                </a:cubicBezTo>
                <a:cubicBezTo>
                  <a:pt x="6714531" y="2105607"/>
                  <a:pt x="6551074" y="2029882"/>
                  <a:pt x="6360771" y="2062103"/>
                </a:cubicBezTo>
                <a:cubicBezTo>
                  <a:pt x="6170468" y="2094324"/>
                  <a:pt x="5980196" y="1992634"/>
                  <a:pt x="5643739" y="2062103"/>
                </a:cubicBezTo>
                <a:cubicBezTo>
                  <a:pt x="5307282" y="2131572"/>
                  <a:pt x="5075424" y="2023488"/>
                  <a:pt x="4926706" y="2062103"/>
                </a:cubicBezTo>
                <a:cubicBezTo>
                  <a:pt x="4777988" y="2100718"/>
                  <a:pt x="4510287" y="2016841"/>
                  <a:pt x="4279064" y="2062103"/>
                </a:cubicBezTo>
                <a:cubicBezTo>
                  <a:pt x="4047841" y="2107365"/>
                  <a:pt x="3824375" y="2032346"/>
                  <a:pt x="3631422" y="2062103"/>
                </a:cubicBezTo>
                <a:cubicBezTo>
                  <a:pt x="3438469" y="2091860"/>
                  <a:pt x="3202135" y="2033410"/>
                  <a:pt x="2983780" y="2062103"/>
                </a:cubicBezTo>
                <a:cubicBezTo>
                  <a:pt x="2765425" y="2090796"/>
                  <a:pt x="2663243" y="2061351"/>
                  <a:pt x="2544308" y="2062103"/>
                </a:cubicBezTo>
                <a:cubicBezTo>
                  <a:pt x="2425373" y="2062855"/>
                  <a:pt x="2031324" y="2033654"/>
                  <a:pt x="1827276" y="2062103"/>
                </a:cubicBezTo>
                <a:cubicBezTo>
                  <a:pt x="1623228" y="2090552"/>
                  <a:pt x="1465107" y="2061817"/>
                  <a:pt x="1249024" y="2062103"/>
                </a:cubicBezTo>
                <a:cubicBezTo>
                  <a:pt x="1032941" y="2062389"/>
                  <a:pt x="958669" y="2050425"/>
                  <a:pt x="878943" y="2062103"/>
                </a:cubicBezTo>
                <a:cubicBezTo>
                  <a:pt x="799217" y="2073781"/>
                  <a:pt x="256765" y="2044506"/>
                  <a:pt x="0" y="2062103"/>
                </a:cubicBezTo>
                <a:cubicBezTo>
                  <a:pt x="-20800" y="1888156"/>
                  <a:pt x="4330" y="1691305"/>
                  <a:pt x="0" y="1567198"/>
                </a:cubicBezTo>
                <a:cubicBezTo>
                  <a:pt x="-4330" y="1443092"/>
                  <a:pt x="13792" y="1229676"/>
                  <a:pt x="0" y="1051673"/>
                </a:cubicBezTo>
                <a:cubicBezTo>
                  <a:pt x="-13792" y="873671"/>
                  <a:pt x="50750" y="641114"/>
                  <a:pt x="0" y="494905"/>
                </a:cubicBezTo>
                <a:cubicBezTo>
                  <a:pt x="-50750" y="348696"/>
                  <a:pt x="16436" y="117489"/>
                  <a:pt x="0" y="0"/>
                </a:cubicBezTo>
                <a:close/>
              </a:path>
              <a:path w="6939023" h="2062103" stroke="0" extrusionOk="0">
                <a:moveTo>
                  <a:pt x="0" y="0"/>
                </a:moveTo>
                <a:cubicBezTo>
                  <a:pt x="163507" y="-26266"/>
                  <a:pt x="256023" y="49892"/>
                  <a:pt x="508862" y="0"/>
                </a:cubicBezTo>
                <a:cubicBezTo>
                  <a:pt x="761701" y="-49892"/>
                  <a:pt x="698046" y="26201"/>
                  <a:pt x="878943" y="0"/>
                </a:cubicBezTo>
                <a:cubicBezTo>
                  <a:pt x="1059840" y="-26201"/>
                  <a:pt x="1440940" y="14670"/>
                  <a:pt x="1595975" y="0"/>
                </a:cubicBezTo>
                <a:cubicBezTo>
                  <a:pt x="1751010" y="-14670"/>
                  <a:pt x="1922529" y="3711"/>
                  <a:pt x="2104837" y="0"/>
                </a:cubicBezTo>
                <a:cubicBezTo>
                  <a:pt x="2287145" y="-3711"/>
                  <a:pt x="2444064" y="2634"/>
                  <a:pt x="2613699" y="0"/>
                </a:cubicBezTo>
                <a:cubicBezTo>
                  <a:pt x="2783334" y="-2634"/>
                  <a:pt x="3045058" y="85623"/>
                  <a:pt x="3330731" y="0"/>
                </a:cubicBezTo>
                <a:cubicBezTo>
                  <a:pt x="3616404" y="-85623"/>
                  <a:pt x="3565743" y="50618"/>
                  <a:pt x="3770202" y="0"/>
                </a:cubicBezTo>
                <a:cubicBezTo>
                  <a:pt x="3974661" y="-50618"/>
                  <a:pt x="4203069" y="21196"/>
                  <a:pt x="4487235" y="0"/>
                </a:cubicBezTo>
                <a:cubicBezTo>
                  <a:pt x="4771401" y="-21196"/>
                  <a:pt x="4989977" y="50752"/>
                  <a:pt x="5204267" y="0"/>
                </a:cubicBezTo>
                <a:cubicBezTo>
                  <a:pt x="5418557" y="-50752"/>
                  <a:pt x="5598300" y="63166"/>
                  <a:pt x="5782519" y="0"/>
                </a:cubicBezTo>
                <a:cubicBezTo>
                  <a:pt x="5966738" y="-63166"/>
                  <a:pt x="6588390" y="125076"/>
                  <a:pt x="6939023" y="0"/>
                </a:cubicBezTo>
                <a:cubicBezTo>
                  <a:pt x="6974660" y="172577"/>
                  <a:pt x="6892201" y="287672"/>
                  <a:pt x="6939023" y="494905"/>
                </a:cubicBezTo>
                <a:cubicBezTo>
                  <a:pt x="6985845" y="702139"/>
                  <a:pt x="6908313" y="786969"/>
                  <a:pt x="6939023" y="948567"/>
                </a:cubicBezTo>
                <a:cubicBezTo>
                  <a:pt x="6969733" y="1110165"/>
                  <a:pt x="6907453" y="1252068"/>
                  <a:pt x="6939023" y="1464093"/>
                </a:cubicBezTo>
                <a:cubicBezTo>
                  <a:pt x="6970593" y="1676118"/>
                  <a:pt x="6870501" y="1892895"/>
                  <a:pt x="6939023" y="2062103"/>
                </a:cubicBezTo>
                <a:cubicBezTo>
                  <a:pt x="6689888" y="2114657"/>
                  <a:pt x="6589483" y="2020252"/>
                  <a:pt x="6360771" y="2062103"/>
                </a:cubicBezTo>
                <a:cubicBezTo>
                  <a:pt x="6132059" y="2103954"/>
                  <a:pt x="5965810" y="2055091"/>
                  <a:pt x="5643739" y="2062103"/>
                </a:cubicBezTo>
                <a:cubicBezTo>
                  <a:pt x="5321668" y="2069115"/>
                  <a:pt x="5283786" y="1993789"/>
                  <a:pt x="5065487" y="2062103"/>
                </a:cubicBezTo>
                <a:cubicBezTo>
                  <a:pt x="4847188" y="2130417"/>
                  <a:pt x="4800229" y="2021501"/>
                  <a:pt x="4695406" y="2062103"/>
                </a:cubicBezTo>
                <a:cubicBezTo>
                  <a:pt x="4590583" y="2102705"/>
                  <a:pt x="4378918" y="2051813"/>
                  <a:pt x="4255934" y="2062103"/>
                </a:cubicBezTo>
                <a:cubicBezTo>
                  <a:pt x="4132950" y="2072393"/>
                  <a:pt x="3763529" y="1976970"/>
                  <a:pt x="3538902" y="2062103"/>
                </a:cubicBezTo>
                <a:cubicBezTo>
                  <a:pt x="3314275" y="2147236"/>
                  <a:pt x="3078650" y="2021130"/>
                  <a:pt x="2960650" y="2062103"/>
                </a:cubicBezTo>
                <a:cubicBezTo>
                  <a:pt x="2842650" y="2103076"/>
                  <a:pt x="2732181" y="2028843"/>
                  <a:pt x="2521178" y="2062103"/>
                </a:cubicBezTo>
                <a:cubicBezTo>
                  <a:pt x="2310175" y="2095363"/>
                  <a:pt x="2143157" y="2014236"/>
                  <a:pt x="1942926" y="2062103"/>
                </a:cubicBezTo>
                <a:cubicBezTo>
                  <a:pt x="1742695" y="2109970"/>
                  <a:pt x="1652157" y="2042727"/>
                  <a:pt x="1572845" y="2062103"/>
                </a:cubicBezTo>
                <a:cubicBezTo>
                  <a:pt x="1493533" y="2081479"/>
                  <a:pt x="1312253" y="2047946"/>
                  <a:pt x="1202764" y="2062103"/>
                </a:cubicBezTo>
                <a:cubicBezTo>
                  <a:pt x="1093275" y="2076260"/>
                  <a:pt x="756368" y="2001967"/>
                  <a:pt x="624512" y="2062103"/>
                </a:cubicBezTo>
                <a:cubicBezTo>
                  <a:pt x="492656" y="2122239"/>
                  <a:pt x="138209" y="2051839"/>
                  <a:pt x="0" y="2062103"/>
                </a:cubicBezTo>
                <a:cubicBezTo>
                  <a:pt x="-35056" y="1864241"/>
                  <a:pt x="18903" y="1704629"/>
                  <a:pt x="0" y="1525956"/>
                </a:cubicBezTo>
                <a:cubicBezTo>
                  <a:pt x="-18903" y="1347283"/>
                  <a:pt x="48337" y="1241804"/>
                  <a:pt x="0" y="1031052"/>
                </a:cubicBezTo>
                <a:cubicBezTo>
                  <a:pt x="-48337" y="820300"/>
                  <a:pt x="8349" y="707632"/>
                  <a:pt x="0" y="577389"/>
                </a:cubicBezTo>
                <a:cubicBezTo>
                  <a:pt x="-8349" y="447146"/>
                  <a:pt x="32089" y="226041"/>
                  <a:pt x="0" y="0"/>
                </a:cubicBezTo>
                <a:close/>
              </a:path>
            </a:pathLst>
          </a:custGeom>
          <a:solidFill>
            <a:schemeClr val="accent1">
              <a:lumMod val="60000"/>
              <a:lumOff val="40000"/>
            </a:schemeClr>
          </a:solidFill>
          <a:ln w="76200">
            <a:solidFill>
              <a:schemeClr val="accent1">
                <a:lumMod val="7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200" b="1" dirty="0">
                <a:solidFill>
                  <a:schemeClr val="bg1"/>
                </a:solidFill>
              </a:rPr>
              <a:t>PLATINIUM – RESISTANT/REFRACTORY</a:t>
            </a:r>
          </a:p>
          <a:p>
            <a:pPr algn="ctr"/>
            <a:r>
              <a:rPr lang="en-US" sz="3200" b="1" dirty="0">
                <a:solidFill>
                  <a:schemeClr val="bg1"/>
                </a:solidFill>
              </a:rPr>
              <a:t>AND HRD NEGATIVE (&gt;50% of patients)</a:t>
            </a:r>
          </a:p>
          <a:p>
            <a:pPr algn="ctr"/>
            <a:endParaRPr lang="en-US" sz="3200" b="1" dirty="0">
              <a:solidFill>
                <a:schemeClr val="bg1"/>
              </a:solidFill>
            </a:endParaRPr>
          </a:p>
          <a:p>
            <a:pPr algn="ctr"/>
            <a:r>
              <a:rPr lang="en-US" sz="3200" b="1" dirty="0">
                <a:solidFill>
                  <a:srgbClr val="C00000"/>
                </a:solidFill>
              </a:rPr>
              <a:t>URGENT NEED TO FIND NEW OPTIONS</a:t>
            </a:r>
          </a:p>
        </p:txBody>
      </p:sp>
    </p:spTree>
    <p:extLst>
      <p:ext uri="{BB962C8B-B14F-4D97-AF65-F5344CB8AC3E}">
        <p14:creationId xmlns:p14="http://schemas.microsoft.com/office/powerpoint/2010/main" val="148784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5886B-D07D-904E-BC10-78BC7C566183}"/>
              </a:ext>
            </a:extLst>
          </p:cNvPr>
          <p:cNvSpPr>
            <a:spLocks noGrp="1"/>
          </p:cNvSpPr>
          <p:nvPr>
            <p:ph type="body" sz="quarter" idx="10"/>
          </p:nvPr>
        </p:nvSpPr>
        <p:spPr/>
        <p:txBody>
          <a:bodyPr/>
          <a:lstStyle/>
          <a:p>
            <a:endParaRPr lang="en-LB"/>
          </a:p>
        </p:txBody>
      </p:sp>
      <p:sp>
        <p:nvSpPr>
          <p:cNvPr id="3" name="Title 2">
            <a:extLst>
              <a:ext uri="{FF2B5EF4-FFF2-40B4-BE49-F238E27FC236}">
                <a16:creationId xmlns:a16="http://schemas.microsoft.com/office/drawing/2014/main" id="{E65A48B3-63FD-A241-A2BB-A03EADC79E6B}"/>
              </a:ext>
            </a:extLst>
          </p:cNvPr>
          <p:cNvSpPr>
            <a:spLocks noGrp="1"/>
          </p:cNvSpPr>
          <p:nvPr>
            <p:ph type="title"/>
          </p:nvPr>
        </p:nvSpPr>
        <p:spPr/>
        <p:txBody>
          <a:bodyPr/>
          <a:lstStyle/>
          <a:p>
            <a:r>
              <a:rPr lang="en-GB" b="1" dirty="0">
                <a:solidFill>
                  <a:schemeClr val="accent6">
                    <a:lumMod val="75000"/>
                  </a:schemeClr>
                </a:solidFill>
              </a:rPr>
              <a:t>NEW OPTIONS IN OVARIAN CANCER IN 2024</a:t>
            </a:r>
            <a:endParaRPr lang="en-LB" dirty="0"/>
          </a:p>
        </p:txBody>
      </p:sp>
      <p:sp>
        <p:nvSpPr>
          <p:cNvPr id="5" name="TextBox 4">
            <a:extLst>
              <a:ext uri="{FF2B5EF4-FFF2-40B4-BE49-F238E27FC236}">
                <a16:creationId xmlns:a16="http://schemas.microsoft.com/office/drawing/2014/main" id="{A1018503-0F68-B343-B5F6-3F296D2CF2AA}"/>
              </a:ext>
            </a:extLst>
          </p:cNvPr>
          <p:cNvSpPr txBox="1"/>
          <p:nvPr/>
        </p:nvSpPr>
        <p:spPr>
          <a:xfrm>
            <a:off x="613458" y="1331089"/>
            <a:ext cx="11207068" cy="738664"/>
          </a:xfrm>
          <a:prstGeom prst="rect">
            <a:avLst/>
          </a:prstGeom>
          <a:noFill/>
        </p:spPr>
        <p:txBody>
          <a:bodyPr wrap="square" rtlCol="0">
            <a:spAutoFit/>
          </a:bodyPr>
          <a:lstStyle/>
          <a:p>
            <a:r>
              <a:rPr lang="en-LB" sz="2400" b="1" dirty="0"/>
              <a:t>Immunotherapy (STILL DISAPPOINTING)</a:t>
            </a:r>
          </a:p>
          <a:p>
            <a:pPr marL="285750" indent="-285750">
              <a:buFontTx/>
              <a:buChar char="-"/>
            </a:pPr>
            <a:endParaRPr lang="en-LB" dirty="0"/>
          </a:p>
        </p:txBody>
      </p:sp>
      <p:sp>
        <p:nvSpPr>
          <p:cNvPr id="4" name="32-Point Star 3">
            <a:extLst>
              <a:ext uri="{FF2B5EF4-FFF2-40B4-BE49-F238E27FC236}">
                <a16:creationId xmlns:a16="http://schemas.microsoft.com/office/drawing/2014/main" id="{08027F49-F6ED-7941-9E0D-009A5D77B517}"/>
              </a:ext>
            </a:extLst>
          </p:cNvPr>
          <p:cNvSpPr/>
          <p:nvPr/>
        </p:nvSpPr>
        <p:spPr>
          <a:xfrm>
            <a:off x="1777314" y="1977420"/>
            <a:ext cx="8624671" cy="3697940"/>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B" dirty="0"/>
              <a:t>ADC – THE RISING STAR</a:t>
            </a:r>
          </a:p>
          <a:p>
            <a:pPr algn="ctr"/>
            <a:endParaRPr lang="en-LB" dirty="0"/>
          </a:p>
        </p:txBody>
      </p:sp>
    </p:spTree>
    <p:extLst>
      <p:ext uri="{BB962C8B-B14F-4D97-AF65-F5344CB8AC3E}">
        <p14:creationId xmlns:p14="http://schemas.microsoft.com/office/powerpoint/2010/main" val="11164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94104FD-02DD-5D4E-BAF3-329F0B17B7CF}"/>
              </a:ext>
            </a:extLst>
          </p:cNvPr>
          <p:cNvSpPr>
            <a:spLocks noGrp="1"/>
          </p:cNvSpPr>
          <p:nvPr>
            <p:ph type="title"/>
          </p:nvPr>
        </p:nvSpPr>
        <p:spPr>
          <a:xfrm>
            <a:off x="1008184" y="174032"/>
            <a:ext cx="10175631" cy="1111843"/>
          </a:xfrm>
        </p:spPr>
        <p:txBody>
          <a:bodyPr vert="horz" lIns="91440" tIns="45720" rIns="91440" bIns="45720" rtlCol="0" anchor="ctr">
            <a:normAutofit/>
          </a:bodyPr>
          <a:lstStyle/>
          <a:p>
            <a:pPr algn="ctr" defTabSz="914400"/>
            <a:r>
              <a:rPr lang="en-US" sz="4000" kern="1200">
                <a:solidFill>
                  <a:schemeClr val="tx1"/>
                </a:solidFill>
                <a:latin typeface="+mj-lt"/>
                <a:ea typeface="+mj-ea"/>
                <a:cs typeface="+mj-cs"/>
              </a:rPr>
              <a:t>WHAT IS ADC</a:t>
            </a:r>
          </a:p>
        </p:txBody>
      </p:sp>
      <p:sp>
        <p:nvSpPr>
          <p:cNvPr id="2" name="Text Placeholder 1">
            <a:extLst>
              <a:ext uri="{FF2B5EF4-FFF2-40B4-BE49-F238E27FC236}">
                <a16:creationId xmlns:a16="http://schemas.microsoft.com/office/drawing/2014/main" id="{F7C8B6CC-14F4-3E4C-9392-474BC9834F7B}"/>
              </a:ext>
            </a:extLst>
          </p:cNvPr>
          <p:cNvSpPr>
            <a:spLocks noGrp="1"/>
          </p:cNvSpPr>
          <p:nvPr>
            <p:ph type="body" sz="quarter" idx="10"/>
          </p:nvPr>
        </p:nvSpPr>
        <p:spPr>
          <a:xfrm>
            <a:off x="1008184" y="1459907"/>
            <a:ext cx="10175630" cy="767904"/>
          </a:xfrm>
        </p:spPr>
        <p:txBody>
          <a:bodyPr vert="horz" lIns="91440" tIns="45720" rIns="91440" bIns="45720" rtlCol="0" anchor="ctr">
            <a:normAutofit/>
          </a:bodyPr>
          <a:lstStyle/>
          <a:p>
            <a:pPr indent="-228600" algn="ctr" defTabSz="914400">
              <a:buFont typeface="Arial" panose="020B0604020202020204" pitchFamily="34" charset="0"/>
              <a:buChar char="•"/>
            </a:pPr>
            <a:endParaRPr lang="en-US" sz="2000">
              <a:latin typeface="+mn-lt"/>
              <a:ea typeface="+mn-ea"/>
              <a:cs typeface="+mn-cs"/>
            </a:endParaRPr>
          </a:p>
        </p:txBody>
      </p:sp>
      <p:pic>
        <p:nvPicPr>
          <p:cNvPr id="4" name="Content Placeholder 4" descr="A diagram of a cell line&#10;&#10;Description automatically generated">
            <a:extLst>
              <a:ext uri="{FF2B5EF4-FFF2-40B4-BE49-F238E27FC236}">
                <a16:creationId xmlns:a16="http://schemas.microsoft.com/office/drawing/2014/main" id="{003AF668-8AC8-F749-99B6-139952C4DD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029"/>
          <a:stretch/>
        </p:blipFill>
        <p:spPr>
          <a:xfrm>
            <a:off x="396240" y="1459907"/>
            <a:ext cx="11396472" cy="4475742"/>
          </a:xfrm>
          <a:prstGeom prst="rect">
            <a:avLst/>
          </a:prstGeom>
        </p:spPr>
      </p:pic>
      <p:sp>
        <p:nvSpPr>
          <p:cNvPr id="7" name="Freeform: Shape 76">
            <a:extLst>
              <a:ext uri="{FF2B5EF4-FFF2-40B4-BE49-F238E27FC236}">
                <a16:creationId xmlns:a16="http://schemas.microsoft.com/office/drawing/2014/main" id="{936DC046-3EF7-2E48-9E3E-7B193315C004}"/>
              </a:ext>
            </a:extLst>
          </p:cNvPr>
          <p:cNvSpPr/>
          <p:nvPr/>
        </p:nvSpPr>
        <p:spPr>
          <a:xfrm rot="10800000">
            <a:off x="4712253" y="1595463"/>
            <a:ext cx="2368399" cy="866069"/>
          </a:xfrm>
          <a:custGeom>
            <a:avLst/>
            <a:gdLst>
              <a:gd name="connsiteX0" fmla="*/ 42348 w 1595107"/>
              <a:gd name="connsiteY0" fmla="*/ 297847 h 641933"/>
              <a:gd name="connsiteX1" fmla="*/ 43255 w 1595107"/>
              <a:gd name="connsiteY1" fmla="*/ 290377 h 641933"/>
              <a:gd name="connsiteX2" fmla="*/ 53397 w 1595107"/>
              <a:gd name="connsiteY2" fmla="*/ 261094 h 641933"/>
              <a:gd name="connsiteX3" fmla="*/ 96426 w 1595107"/>
              <a:gd name="connsiteY3" fmla="*/ 210544 h 641933"/>
              <a:gd name="connsiteX4" fmla="*/ 158518 w 1595107"/>
              <a:gd name="connsiteY4" fmla="*/ 168864 h 641933"/>
              <a:gd name="connsiteX5" fmla="*/ 226446 w 1595107"/>
              <a:gd name="connsiteY5" fmla="*/ 137506 h 641933"/>
              <a:gd name="connsiteX6" fmla="*/ 277437 w 1595107"/>
              <a:gd name="connsiteY6" fmla="*/ 119039 h 641933"/>
              <a:gd name="connsiteX7" fmla="*/ 410026 w 1595107"/>
              <a:gd name="connsiteY7" fmla="*/ 84518 h 641933"/>
              <a:gd name="connsiteX8" fmla="*/ 538801 w 1595107"/>
              <a:gd name="connsiteY8" fmla="*/ 64521 h 641933"/>
              <a:gd name="connsiteX9" fmla="*/ 786937 w 1595107"/>
              <a:gd name="connsiteY9" fmla="*/ 53186 h 641933"/>
              <a:gd name="connsiteX10" fmla="*/ 909539 w 1595107"/>
              <a:gd name="connsiteY10" fmla="*/ 58088 h 641933"/>
              <a:gd name="connsiteX11" fmla="*/ 1033361 w 1595107"/>
              <a:gd name="connsiteY11" fmla="*/ 68930 h 641933"/>
              <a:gd name="connsiteX12" fmla="*/ 1290160 w 1595107"/>
              <a:gd name="connsiteY12" fmla="*/ 119636 h 641933"/>
              <a:gd name="connsiteX13" fmla="*/ 1418728 w 1595107"/>
              <a:gd name="connsiteY13" fmla="*/ 172184 h 641933"/>
              <a:gd name="connsiteX14" fmla="*/ 1526909 w 1595107"/>
              <a:gd name="connsiteY14" fmla="*/ 257204 h 641933"/>
              <a:gd name="connsiteX15" fmla="*/ 1537310 w 1595107"/>
              <a:gd name="connsiteY15" fmla="*/ 270821 h 641933"/>
              <a:gd name="connsiteX16" fmla="*/ 1546543 w 1595107"/>
              <a:gd name="connsiteY16" fmla="*/ 285138 h 641933"/>
              <a:gd name="connsiteX17" fmla="*/ 1554402 w 1595107"/>
              <a:gd name="connsiteY17" fmla="*/ 300181 h 641933"/>
              <a:gd name="connsiteX18" fmla="*/ 1560679 w 1595107"/>
              <a:gd name="connsiteY18" fmla="*/ 315587 h 641933"/>
              <a:gd name="connsiteX19" fmla="*/ 1564518 w 1595107"/>
              <a:gd name="connsiteY19" fmla="*/ 347438 h 641933"/>
              <a:gd name="connsiteX20" fmla="*/ 1555518 w 1595107"/>
              <a:gd name="connsiteY20" fmla="*/ 378224 h 641933"/>
              <a:gd name="connsiteX21" fmla="*/ 1510958 w 1595107"/>
              <a:gd name="connsiteY21" fmla="*/ 427348 h 641933"/>
              <a:gd name="connsiteX22" fmla="*/ 1451978 w 1595107"/>
              <a:gd name="connsiteY22" fmla="*/ 461714 h 641933"/>
              <a:gd name="connsiteX23" fmla="*/ 1323255 w 1595107"/>
              <a:gd name="connsiteY23" fmla="*/ 506533 h 641933"/>
              <a:gd name="connsiteX24" fmla="*/ 1257765 w 1595107"/>
              <a:gd name="connsiteY24" fmla="*/ 521939 h 641933"/>
              <a:gd name="connsiteX25" fmla="*/ 1192560 w 1595107"/>
              <a:gd name="connsiteY25" fmla="*/ 534337 h 641933"/>
              <a:gd name="connsiteX26" fmla="*/ 941130 w 1595107"/>
              <a:gd name="connsiteY26" fmla="*/ 564450 h 641933"/>
              <a:gd name="connsiteX27" fmla="*/ 737735 w 1595107"/>
              <a:gd name="connsiteY27" fmla="*/ 575706 h 641933"/>
              <a:gd name="connsiteX28" fmla="*/ 695899 w 1595107"/>
              <a:gd name="connsiteY28" fmla="*/ 570026 h 641933"/>
              <a:gd name="connsiteX29" fmla="*/ 622239 w 1595107"/>
              <a:gd name="connsiteY29" fmla="*/ 559911 h 641933"/>
              <a:gd name="connsiteX30" fmla="*/ 551380 w 1595107"/>
              <a:gd name="connsiteY30" fmla="*/ 550444 h 641933"/>
              <a:gd name="connsiteX31" fmla="*/ 515069 w 1595107"/>
              <a:gd name="connsiteY31" fmla="*/ 545879 h 641933"/>
              <a:gd name="connsiteX32" fmla="*/ 477150 w 1595107"/>
              <a:gd name="connsiteY32" fmla="*/ 541055 h 641933"/>
              <a:gd name="connsiteX33" fmla="*/ 434276 w 1595107"/>
              <a:gd name="connsiteY33" fmla="*/ 531328 h 641933"/>
              <a:gd name="connsiteX34" fmla="*/ 413449 w 1595107"/>
              <a:gd name="connsiteY34" fmla="*/ 534181 h 641933"/>
              <a:gd name="connsiteX35" fmla="*/ 286749 w 1595107"/>
              <a:gd name="connsiteY35" fmla="*/ 496158 h 641933"/>
              <a:gd name="connsiteX36" fmla="*/ 212622 w 1595107"/>
              <a:gd name="connsiteY36" fmla="*/ 473360 h 641933"/>
              <a:gd name="connsiteX37" fmla="*/ 195789 w 1595107"/>
              <a:gd name="connsiteY37" fmla="*/ 465838 h 641933"/>
              <a:gd name="connsiteX38" fmla="*/ 181861 w 1595107"/>
              <a:gd name="connsiteY38" fmla="*/ 459302 h 641933"/>
              <a:gd name="connsiteX39" fmla="*/ 158518 w 1595107"/>
              <a:gd name="connsiteY39" fmla="*/ 448253 h 641933"/>
              <a:gd name="connsiteX40" fmla="*/ 107137 w 1595107"/>
              <a:gd name="connsiteY40" fmla="*/ 416222 h 641933"/>
              <a:gd name="connsiteX41" fmla="*/ 67195 w 1595107"/>
              <a:gd name="connsiteY41" fmla="*/ 375475 h 641933"/>
              <a:gd name="connsiteX42" fmla="*/ 43696 w 1595107"/>
              <a:gd name="connsiteY42" fmla="*/ 320697 h 641933"/>
              <a:gd name="connsiteX43" fmla="*/ 42244 w 1595107"/>
              <a:gd name="connsiteY43" fmla="*/ 305368 h 641933"/>
              <a:gd name="connsiteX44" fmla="*/ 42348 w 1595107"/>
              <a:gd name="connsiteY44" fmla="*/ 297847 h 641933"/>
              <a:gd name="connsiteX45" fmla="*/ 1057378 w 1595107"/>
              <a:gd name="connsiteY45" fmla="*/ 559210 h 641933"/>
              <a:gd name="connsiteX46" fmla="*/ 922741 w 1595107"/>
              <a:gd name="connsiteY46" fmla="*/ 570830 h 641933"/>
              <a:gd name="connsiteX47" fmla="*/ 771116 w 1595107"/>
              <a:gd name="connsiteY47" fmla="*/ 579934 h 641933"/>
              <a:gd name="connsiteX48" fmla="*/ 767588 w 1595107"/>
              <a:gd name="connsiteY48" fmla="*/ 579519 h 641933"/>
              <a:gd name="connsiteX49" fmla="*/ 922741 w 1595107"/>
              <a:gd name="connsiteY49" fmla="*/ 570830 h 641933"/>
              <a:gd name="connsiteX50" fmla="*/ 1080929 w 1595107"/>
              <a:gd name="connsiteY50" fmla="*/ 556279 h 641933"/>
              <a:gd name="connsiteX51" fmla="*/ 1057378 w 1595107"/>
              <a:gd name="connsiteY51" fmla="*/ 559210 h 641933"/>
              <a:gd name="connsiteX52" fmla="*/ 1568823 w 1595107"/>
              <a:gd name="connsiteY52" fmla="*/ 287109 h 641933"/>
              <a:gd name="connsiteX53" fmla="*/ 1572765 w 1595107"/>
              <a:gd name="connsiteY53" fmla="*/ 295979 h 641933"/>
              <a:gd name="connsiteX54" fmla="*/ 1581532 w 1595107"/>
              <a:gd name="connsiteY54" fmla="*/ 325054 h 641933"/>
              <a:gd name="connsiteX55" fmla="*/ 1581351 w 1595107"/>
              <a:gd name="connsiteY55" fmla="*/ 356023 h 641933"/>
              <a:gd name="connsiteX56" fmla="*/ 1577953 w 1595107"/>
              <a:gd name="connsiteY56" fmla="*/ 369691 h 641933"/>
              <a:gd name="connsiteX57" fmla="*/ 1581454 w 1595107"/>
              <a:gd name="connsiteY57" fmla="*/ 325521 h 641933"/>
              <a:gd name="connsiteX58" fmla="*/ 1575904 w 1595107"/>
              <a:gd name="connsiteY58" fmla="*/ 303864 h 641933"/>
              <a:gd name="connsiteX59" fmla="*/ 1571702 w 1595107"/>
              <a:gd name="connsiteY59" fmla="*/ 293749 h 641933"/>
              <a:gd name="connsiteX60" fmla="*/ 1567085 w 1595107"/>
              <a:gd name="connsiteY60" fmla="*/ 283867 h 641933"/>
              <a:gd name="connsiteX61" fmla="*/ 1568823 w 1595107"/>
              <a:gd name="connsiteY61" fmla="*/ 287109 h 641933"/>
              <a:gd name="connsiteX62" fmla="*/ 1574892 w 1595107"/>
              <a:gd name="connsiteY62" fmla="*/ 377913 h 641933"/>
              <a:gd name="connsiteX63" fmla="*/ 1575904 w 1595107"/>
              <a:gd name="connsiteY63" fmla="*/ 375371 h 641933"/>
              <a:gd name="connsiteX64" fmla="*/ 1574892 w 1595107"/>
              <a:gd name="connsiteY64" fmla="*/ 377913 h 641933"/>
              <a:gd name="connsiteX65" fmla="*/ 23258 w 1595107"/>
              <a:gd name="connsiteY65" fmla="*/ 333925 h 641933"/>
              <a:gd name="connsiteX66" fmla="*/ 24815 w 1595107"/>
              <a:gd name="connsiteY66" fmla="*/ 339345 h 641933"/>
              <a:gd name="connsiteX67" fmla="*/ 26371 w 1595107"/>
              <a:gd name="connsiteY67" fmla="*/ 344792 h 641933"/>
              <a:gd name="connsiteX68" fmla="*/ 27175 w 1595107"/>
              <a:gd name="connsiteY68" fmla="*/ 347541 h 641933"/>
              <a:gd name="connsiteX69" fmla="*/ 28238 w 1595107"/>
              <a:gd name="connsiteY69" fmla="*/ 350161 h 641933"/>
              <a:gd name="connsiteX70" fmla="*/ 32492 w 1595107"/>
              <a:gd name="connsiteY70" fmla="*/ 360769 h 641933"/>
              <a:gd name="connsiteX71" fmla="*/ 37705 w 1595107"/>
              <a:gd name="connsiteY71" fmla="*/ 370988 h 641933"/>
              <a:gd name="connsiteX72" fmla="*/ 40376 w 1595107"/>
              <a:gd name="connsiteY72" fmla="*/ 376072 h 641933"/>
              <a:gd name="connsiteX73" fmla="*/ 43489 w 1595107"/>
              <a:gd name="connsiteY73" fmla="*/ 380896 h 641933"/>
              <a:gd name="connsiteX74" fmla="*/ 72201 w 1595107"/>
              <a:gd name="connsiteY74" fmla="*/ 416974 h 641933"/>
              <a:gd name="connsiteX75" fmla="*/ 144694 w 1595107"/>
              <a:gd name="connsiteY75" fmla="*/ 471856 h 641933"/>
              <a:gd name="connsiteX76" fmla="*/ 163991 w 1595107"/>
              <a:gd name="connsiteY76" fmla="*/ 482671 h 641933"/>
              <a:gd name="connsiteX77" fmla="*/ 183365 w 1595107"/>
              <a:gd name="connsiteY77" fmla="*/ 492501 h 641933"/>
              <a:gd name="connsiteX78" fmla="*/ 221777 w 1595107"/>
              <a:gd name="connsiteY78" fmla="*/ 509075 h 641933"/>
              <a:gd name="connsiteX79" fmla="*/ 343654 w 1595107"/>
              <a:gd name="connsiteY79" fmla="*/ 551066 h 641933"/>
              <a:gd name="connsiteX80" fmla="*/ 442628 w 1595107"/>
              <a:gd name="connsiteY80" fmla="*/ 579182 h 641933"/>
              <a:gd name="connsiteX81" fmla="*/ 275103 w 1595107"/>
              <a:gd name="connsiteY81" fmla="*/ 576718 h 641933"/>
              <a:gd name="connsiteX82" fmla="*/ 221259 w 1595107"/>
              <a:gd name="connsiteY82" fmla="*/ 579233 h 641933"/>
              <a:gd name="connsiteX83" fmla="*/ 470795 w 1595107"/>
              <a:gd name="connsiteY83" fmla="*/ 585692 h 641933"/>
              <a:gd name="connsiteX84" fmla="*/ 519582 w 1595107"/>
              <a:gd name="connsiteY84" fmla="*/ 595599 h 641933"/>
              <a:gd name="connsiteX85" fmla="*/ 599648 w 1595107"/>
              <a:gd name="connsiteY85" fmla="*/ 606026 h 641933"/>
              <a:gd name="connsiteX86" fmla="*/ 592697 w 1595107"/>
              <a:gd name="connsiteY86" fmla="*/ 607478 h 641933"/>
              <a:gd name="connsiteX87" fmla="*/ 628179 w 1595107"/>
              <a:gd name="connsiteY87" fmla="*/ 613029 h 641933"/>
              <a:gd name="connsiteX88" fmla="*/ 632406 w 1595107"/>
              <a:gd name="connsiteY88" fmla="*/ 615363 h 641933"/>
              <a:gd name="connsiteX89" fmla="*/ 638605 w 1595107"/>
              <a:gd name="connsiteY89" fmla="*/ 620550 h 641933"/>
              <a:gd name="connsiteX90" fmla="*/ 666617 w 1595107"/>
              <a:gd name="connsiteY90" fmla="*/ 624908 h 641933"/>
              <a:gd name="connsiteX91" fmla="*/ 695017 w 1595107"/>
              <a:gd name="connsiteY91" fmla="*/ 628798 h 641933"/>
              <a:gd name="connsiteX92" fmla="*/ 723755 w 1595107"/>
              <a:gd name="connsiteY92" fmla="*/ 632559 h 641933"/>
              <a:gd name="connsiteX93" fmla="*/ 752856 w 1595107"/>
              <a:gd name="connsiteY93" fmla="*/ 635853 h 641933"/>
              <a:gd name="connsiteX94" fmla="*/ 810643 w 1595107"/>
              <a:gd name="connsiteY94" fmla="*/ 638732 h 641933"/>
              <a:gd name="connsiteX95" fmla="*/ 867574 w 1595107"/>
              <a:gd name="connsiteY95" fmla="*/ 640574 h 641933"/>
              <a:gd name="connsiteX96" fmla="*/ 877767 w 1595107"/>
              <a:gd name="connsiteY96" fmla="*/ 638136 h 641933"/>
              <a:gd name="connsiteX97" fmla="*/ 911381 w 1595107"/>
              <a:gd name="connsiteY97" fmla="*/ 638291 h 641933"/>
              <a:gd name="connsiteX98" fmla="*/ 920666 w 1595107"/>
              <a:gd name="connsiteY98" fmla="*/ 632196 h 641933"/>
              <a:gd name="connsiteX99" fmla="*/ 957133 w 1595107"/>
              <a:gd name="connsiteY99" fmla="*/ 614481 h 641933"/>
              <a:gd name="connsiteX100" fmla="*/ 859715 w 1595107"/>
              <a:gd name="connsiteY100" fmla="*/ 603303 h 641933"/>
              <a:gd name="connsiteX101" fmla="*/ 875537 w 1595107"/>
              <a:gd name="connsiteY101" fmla="*/ 598738 h 641933"/>
              <a:gd name="connsiteX102" fmla="*/ 851493 w 1595107"/>
              <a:gd name="connsiteY102" fmla="*/ 592331 h 641933"/>
              <a:gd name="connsiteX103" fmla="*/ 833830 w 1595107"/>
              <a:gd name="connsiteY103" fmla="*/ 590749 h 641933"/>
              <a:gd name="connsiteX104" fmla="*/ 842882 w 1595107"/>
              <a:gd name="connsiteY104" fmla="*/ 588182 h 641933"/>
              <a:gd name="connsiteX105" fmla="*/ 777626 w 1595107"/>
              <a:gd name="connsiteY105" fmla="*/ 580738 h 641933"/>
              <a:gd name="connsiteX106" fmla="*/ 975704 w 1595107"/>
              <a:gd name="connsiteY106" fmla="*/ 573398 h 641933"/>
              <a:gd name="connsiteX107" fmla="*/ 1112623 w 1595107"/>
              <a:gd name="connsiteY107" fmla="*/ 557836 h 641933"/>
              <a:gd name="connsiteX108" fmla="*/ 1188384 w 1595107"/>
              <a:gd name="connsiteY108" fmla="*/ 546294 h 641933"/>
              <a:gd name="connsiteX109" fmla="*/ 1263212 w 1595107"/>
              <a:gd name="connsiteY109" fmla="*/ 532055 h 641933"/>
              <a:gd name="connsiteX110" fmla="*/ 1409209 w 1595107"/>
              <a:gd name="connsiteY110" fmla="*/ 491542 h 641933"/>
              <a:gd name="connsiteX111" fmla="*/ 1478693 w 1595107"/>
              <a:gd name="connsiteY111" fmla="*/ 461170 h 641933"/>
              <a:gd name="connsiteX112" fmla="*/ 1541149 w 1595107"/>
              <a:gd name="connsiteY112" fmla="*/ 417233 h 641933"/>
              <a:gd name="connsiteX113" fmla="*/ 1565062 w 1595107"/>
              <a:gd name="connsiteY113" fmla="*/ 386550 h 641933"/>
              <a:gd name="connsiteX114" fmla="*/ 1577278 w 1595107"/>
              <a:gd name="connsiteY114" fmla="*/ 348994 h 641933"/>
              <a:gd name="connsiteX115" fmla="*/ 1577071 w 1595107"/>
              <a:gd name="connsiteY115" fmla="*/ 328997 h 641933"/>
              <a:gd name="connsiteX116" fmla="*/ 1572740 w 1595107"/>
              <a:gd name="connsiteY116" fmla="*/ 309544 h 641933"/>
              <a:gd name="connsiteX117" fmla="*/ 1556114 w 1595107"/>
              <a:gd name="connsiteY117" fmla="*/ 274141 h 641933"/>
              <a:gd name="connsiteX118" fmla="*/ 1512048 w 1595107"/>
              <a:gd name="connsiteY118" fmla="*/ 219700 h 641933"/>
              <a:gd name="connsiteX119" fmla="*/ 1496719 w 1595107"/>
              <a:gd name="connsiteY119" fmla="*/ 205798 h 641933"/>
              <a:gd name="connsiteX120" fmla="*/ 1480016 w 1595107"/>
              <a:gd name="connsiteY120" fmla="*/ 192362 h 641933"/>
              <a:gd name="connsiteX121" fmla="*/ 1462223 w 1595107"/>
              <a:gd name="connsiteY121" fmla="*/ 179602 h 641933"/>
              <a:gd name="connsiteX122" fmla="*/ 1443653 w 1595107"/>
              <a:gd name="connsiteY122" fmla="*/ 167619 h 641933"/>
              <a:gd name="connsiteX123" fmla="*/ 1368047 w 1595107"/>
              <a:gd name="connsiteY123" fmla="*/ 128247 h 641933"/>
              <a:gd name="connsiteX124" fmla="*/ 1333655 w 1595107"/>
              <a:gd name="connsiteY124" fmla="*/ 114086 h 641933"/>
              <a:gd name="connsiteX125" fmla="*/ 1304762 w 1595107"/>
              <a:gd name="connsiteY125" fmla="*/ 103270 h 641933"/>
              <a:gd name="connsiteX126" fmla="*/ 1314333 w 1595107"/>
              <a:gd name="connsiteY126" fmla="*/ 106564 h 641933"/>
              <a:gd name="connsiteX127" fmla="*/ 1341203 w 1595107"/>
              <a:gd name="connsiteY127" fmla="*/ 116446 h 641933"/>
              <a:gd name="connsiteX128" fmla="*/ 1433667 w 1595107"/>
              <a:gd name="connsiteY128" fmla="*/ 160305 h 641933"/>
              <a:gd name="connsiteX129" fmla="*/ 1490468 w 1595107"/>
              <a:gd name="connsiteY129" fmla="*/ 198950 h 641933"/>
              <a:gd name="connsiteX130" fmla="*/ 1544598 w 1595107"/>
              <a:gd name="connsiteY130" fmla="*/ 253936 h 641933"/>
              <a:gd name="connsiteX131" fmla="*/ 1566281 w 1595107"/>
              <a:gd name="connsiteY131" fmla="*/ 288925 h 641933"/>
              <a:gd name="connsiteX132" fmla="*/ 1574555 w 1595107"/>
              <a:gd name="connsiteY132" fmla="*/ 308559 h 641933"/>
              <a:gd name="connsiteX133" fmla="*/ 1579327 w 1595107"/>
              <a:gd name="connsiteY133" fmla="*/ 330060 h 641933"/>
              <a:gd name="connsiteX134" fmla="*/ 1573544 w 1595107"/>
              <a:gd name="connsiteY134" fmla="*/ 374152 h 641933"/>
              <a:gd name="connsiteX135" fmla="*/ 1550071 w 1595107"/>
              <a:gd name="connsiteY135" fmla="*/ 411527 h 641933"/>
              <a:gd name="connsiteX136" fmla="*/ 1481806 w 1595107"/>
              <a:gd name="connsiteY136" fmla="*/ 462648 h 641933"/>
              <a:gd name="connsiteX137" fmla="*/ 1407056 w 1595107"/>
              <a:gd name="connsiteY137" fmla="*/ 495484 h 641933"/>
              <a:gd name="connsiteX138" fmla="*/ 1268529 w 1595107"/>
              <a:gd name="connsiteY138" fmla="*/ 534181 h 641933"/>
              <a:gd name="connsiteX139" fmla="*/ 1168750 w 1595107"/>
              <a:gd name="connsiteY139" fmla="*/ 552960 h 641933"/>
              <a:gd name="connsiteX140" fmla="*/ 1140661 w 1595107"/>
              <a:gd name="connsiteY140" fmla="*/ 557343 h 641933"/>
              <a:gd name="connsiteX141" fmla="*/ 1130727 w 1595107"/>
              <a:gd name="connsiteY141" fmla="*/ 558821 h 641933"/>
              <a:gd name="connsiteX142" fmla="*/ 1154641 w 1595107"/>
              <a:gd name="connsiteY142" fmla="*/ 555709 h 641933"/>
              <a:gd name="connsiteX143" fmla="*/ 1174638 w 1595107"/>
              <a:gd name="connsiteY143" fmla="*/ 552622 h 641933"/>
              <a:gd name="connsiteX144" fmla="*/ 1227263 w 1595107"/>
              <a:gd name="connsiteY144" fmla="*/ 543519 h 641933"/>
              <a:gd name="connsiteX145" fmla="*/ 1384880 w 1595107"/>
              <a:gd name="connsiteY145" fmla="*/ 504769 h 641933"/>
              <a:gd name="connsiteX146" fmla="*/ 1466166 w 1595107"/>
              <a:gd name="connsiteY146" fmla="*/ 472919 h 641933"/>
              <a:gd name="connsiteX147" fmla="*/ 1531837 w 1595107"/>
              <a:gd name="connsiteY147" fmla="*/ 432276 h 641933"/>
              <a:gd name="connsiteX148" fmla="*/ 1568927 w 1595107"/>
              <a:gd name="connsiteY148" fmla="*/ 389922 h 641933"/>
              <a:gd name="connsiteX149" fmla="*/ 1574322 w 1595107"/>
              <a:gd name="connsiteY149" fmla="*/ 379210 h 641933"/>
              <a:gd name="connsiteX150" fmla="*/ 1548670 w 1595107"/>
              <a:gd name="connsiteY150" fmla="*/ 417311 h 641933"/>
              <a:gd name="connsiteX151" fmla="*/ 1506601 w 1595107"/>
              <a:gd name="connsiteY151" fmla="*/ 451833 h 641933"/>
              <a:gd name="connsiteX152" fmla="*/ 1406641 w 1595107"/>
              <a:gd name="connsiteY152" fmla="*/ 499945 h 641933"/>
              <a:gd name="connsiteX153" fmla="*/ 1263393 w 1595107"/>
              <a:gd name="connsiteY153" fmla="*/ 538202 h 641933"/>
              <a:gd name="connsiteX154" fmla="*/ 1154641 w 1595107"/>
              <a:gd name="connsiteY154" fmla="*/ 555709 h 641933"/>
              <a:gd name="connsiteX155" fmla="*/ 1119860 w 1595107"/>
              <a:gd name="connsiteY155" fmla="*/ 560741 h 641933"/>
              <a:gd name="connsiteX156" fmla="*/ 1095894 w 1595107"/>
              <a:gd name="connsiteY156" fmla="*/ 563905 h 641933"/>
              <a:gd name="connsiteX157" fmla="*/ 1085001 w 1595107"/>
              <a:gd name="connsiteY157" fmla="*/ 565254 h 641933"/>
              <a:gd name="connsiteX158" fmla="*/ 1063551 w 1595107"/>
              <a:gd name="connsiteY158" fmla="*/ 568340 h 641933"/>
              <a:gd name="connsiteX159" fmla="*/ 1064485 w 1595107"/>
              <a:gd name="connsiteY159" fmla="*/ 568314 h 641933"/>
              <a:gd name="connsiteX160" fmla="*/ 1191601 w 1595107"/>
              <a:gd name="connsiteY160" fmla="*/ 554542 h 641933"/>
              <a:gd name="connsiteX161" fmla="*/ 1299134 w 1595107"/>
              <a:gd name="connsiteY161" fmla="*/ 534985 h 641933"/>
              <a:gd name="connsiteX162" fmla="*/ 1418702 w 1595107"/>
              <a:gd name="connsiteY162" fmla="*/ 501372 h 641933"/>
              <a:gd name="connsiteX163" fmla="*/ 1533627 w 1595107"/>
              <a:gd name="connsiteY163" fmla="*/ 442314 h 641933"/>
              <a:gd name="connsiteX164" fmla="*/ 1577693 w 1595107"/>
              <a:gd name="connsiteY164" fmla="*/ 393242 h 641933"/>
              <a:gd name="connsiteX165" fmla="*/ 1589806 w 1595107"/>
              <a:gd name="connsiteY165" fmla="*/ 361806 h 641933"/>
              <a:gd name="connsiteX166" fmla="*/ 1591647 w 1595107"/>
              <a:gd name="connsiteY166" fmla="*/ 328971 h 641933"/>
              <a:gd name="connsiteX167" fmla="*/ 1584541 w 1595107"/>
              <a:gd name="connsiteY167" fmla="*/ 299273 h 641933"/>
              <a:gd name="connsiteX168" fmla="*/ 1573336 w 1595107"/>
              <a:gd name="connsiteY168" fmla="*/ 275126 h 641933"/>
              <a:gd name="connsiteX169" fmla="*/ 1547581 w 1595107"/>
              <a:gd name="connsiteY169" fmla="*/ 236818 h 641933"/>
              <a:gd name="connsiteX170" fmla="*/ 1503956 w 1595107"/>
              <a:gd name="connsiteY170" fmla="*/ 193348 h 641933"/>
              <a:gd name="connsiteX171" fmla="*/ 1454157 w 1595107"/>
              <a:gd name="connsiteY171" fmla="*/ 159319 h 641933"/>
              <a:gd name="connsiteX172" fmla="*/ 1428117 w 1595107"/>
              <a:gd name="connsiteY172" fmla="*/ 145417 h 641933"/>
              <a:gd name="connsiteX173" fmla="*/ 1414889 w 1595107"/>
              <a:gd name="connsiteY173" fmla="*/ 138907 h 641933"/>
              <a:gd name="connsiteX174" fmla="*/ 1401428 w 1595107"/>
              <a:gd name="connsiteY174" fmla="*/ 132864 h 641933"/>
              <a:gd name="connsiteX175" fmla="*/ 1285076 w 1595107"/>
              <a:gd name="connsiteY175" fmla="*/ 91028 h 641933"/>
              <a:gd name="connsiteX176" fmla="*/ 1211053 w 1595107"/>
              <a:gd name="connsiteY176" fmla="*/ 70849 h 641933"/>
              <a:gd name="connsiteX177" fmla="*/ 1186465 w 1595107"/>
              <a:gd name="connsiteY177" fmla="*/ 67348 h 641933"/>
              <a:gd name="connsiteX178" fmla="*/ 1027162 w 1595107"/>
              <a:gd name="connsiteY178" fmla="*/ 41333 h 641933"/>
              <a:gd name="connsiteX179" fmla="*/ 955888 w 1595107"/>
              <a:gd name="connsiteY179" fmla="*/ 29091 h 641933"/>
              <a:gd name="connsiteX180" fmla="*/ 902640 w 1595107"/>
              <a:gd name="connsiteY180" fmla="*/ 21181 h 641933"/>
              <a:gd name="connsiteX181" fmla="*/ 880594 w 1595107"/>
              <a:gd name="connsiteY181" fmla="*/ 24397 h 641933"/>
              <a:gd name="connsiteX182" fmla="*/ 862153 w 1595107"/>
              <a:gd name="connsiteY182" fmla="*/ 22140 h 641933"/>
              <a:gd name="connsiteX183" fmla="*/ 821796 w 1595107"/>
              <a:gd name="connsiteY183" fmla="*/ 19495 h 641933"/>
              <a:gd name="connsiteX184" fmla="*/ 797130 w 1595107"/>
              <a:gd name="connsiteY184" fmla="*/ 20454 h 641933"/>
              <a:gd name="connsiteX185" fmla="*/ 765643 w 1595107"/>
              <a:gd name="connsiteY185" fmla="*/ 21596 h 641933"/>
              <a:gd name="connsiteX186" fmla="*/ 694914 w 1595107"/>
              <a:gd name="connsiteY186" fmla="*/ 22400 h 641933"/>
              <a:gd name="connsiteX187" fmla="*/ 617648 w 1595107"/>
              <a:gd name="connsiteY187" fmla="*/ 28598 h 641933"/>
              <a:gd name="connsiteX188" fmla="*/ 505109 w 1595107"/>
              <a:gd name="connsiteY188" fmla="*/ 40659 h 641933"/>
              <a:gd name="connsiteX189" fmla="*/ 402245 w 1595107"/>
              <a:gd name="connsiteY189" fmla="*/ 60604 h 641933"/>
              <a:gd name="connsiteX190" fmla="*/ 323345 w 1595107"/>
              <a:gd name="connsiteY190" fmla="*/ 81691 h 641933"/>
              <a:gd name="connsiteX191" fmla="*/ 275155 w 1595107"/>
              <a:gd name="connsiteY191" fmla="*/ 97305 h 641933"/>
              <a:gd name="connsiteX192" fmla="*/ 253861 w 1595107"/>
              <a:gd name="connsiteY192" fmla="*/ 105008 h 641933"/>
              <a:gd name="connsiteX193" fmla="*/ 123140 w 1595107"/>
              <a:gd name="connsiteY193" fmla="*/ 166114 h 641933"/>
              <a:gd name="connsiteX194" fmla="*/ 72486 w 1595107"/>
              <a:gd name="connsiteY194" fmla="*/ 203723 h 641933"/>
              <a:gd name="connsiteX195" fmla="*/ 29872 w 1595107"/>
              <a:gd name="connsiteY195" fmla="*/ 254040 h 641933"/>
              <a:gd name="connsiteX196" fmla="*/ 23025 w 1595107"/>
              <a:gd name="connsiteY196" fmla="*/ 273778 h 641933"/>
              <a:gd name="connsiteX197" fmla="*/ 19627 w 1595107"/>
              <a:gd name="connsiteY197" fmla="*/ 295279 h 641933"/>
              <a:gd name="connsiteX198" fmla="*/ 20379 w 1595107"/>
              <a:gd name="connsiteY198" fmla="*/ 317377 h 641933"/>
              <a:gd name="connsiteX199" fmla="*/ 22195 w 1595107"/>
              <a:gd name="connsiteY199" fmla="*/ 328400 h 641933"/>
              <a:gd name="connsiteX200" fmla="*/ 23258 w 1595107"/>
              <a:gd name="connsiteY200" fmla="*/ 333925 h 64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595107" h="641933">
                <a:moveTo>
                  <a:pt x="42348" y="297847"/>
                </a:moveTo>
                <a:cubicBezTo>
                  <a:pt x="42685" y="295357"/>
                  <a:pt x="42711" y="292867"/>
                  <a:pt x="43255" y="290377"/>
                </a:cubicBezTo>
                <a:cubicBezTo>
                  <a:pt x="44915" y="280443"/>
                  <a:pt x="48313" y="270509"/>
                  <a:pt x="53397" y="261094"/>
                </a:cubicBezTo>
                <a:cubicBezTo>
                  <a:pt x="63460" y="242187"/>
                  <a:pt x="78970" y="225250"/>
                  <a:pt x="96426" y="210544"/>
                </a:cubicBezTo>
                <a:cubicBezTo>
                  <a:pt x="115463" y="194256"/>
                  <a:pt x="136679" y="180769"/>
                  <a:pt x="158518" y="168864"/>
                </a:cubicBezTo>
                <a:cubicBezTo>
                  <a:pt x="180434" y="156985"/>
                  <a:pt x="203155" y="146714"/>
                  <a:pt x="226446" y="137506"/>
                </a:cubicBezTo>
                <a:cubicBezTo>
                  <a:pt x="243798" y="130555"/>
                  <a:pt x="260968" y="124434"/>
                  <a:pt x="277437" y="119039"/>
                </a:cubicBezTo>
                <a:cubicBezTo>
                  <a:pt x="322100" y="104307"/>
                  <a:pt x="366452" y="93336"/>
                  <a:pt x="410026" y="84518"/>
                </a:cubicBezTo>
                <a:cubicBezTo>
                  <a:pt x="453625" y="75777"/>
                  <a:pt x="496524" y="69319"/>
                  <a:pt x="538801" y="64521"/>
                </a:cubicBezTo>
                <a:cubicBezTo>
                  <a:pt x="623354" y="54950"/>
                  <a:pt x="705366" y="51838"/>
                  <a:pt x="786937" y="53186"/>
                </a:cubicBezTo>
                <a:cubicBezTo>
                  <a:pt x="827761" y="54094"/>
                  <a:pt x="868560" y="55391"/>
                  <a:pt x="909539" y="58088"/>
                </a:cubicBezTo>
                <a:cubicBezTo>
                  <a:pt x="950493" y="60682"/>
                  <a:pt x="991707" y="63976"/>
                  <a:pt x="1033361" y="68930"/>
                </a:cubicBezTo>
                <a:cubicBezTo>
                  <a:pt x="1116618" y="78812"/>
                  <a:pt x="1202235" y="93155"/>
                  <a:pt x="1290160" y="119636"/>
                </a:cubicBezTo>
                <a:cubicBezTo>
                  <a:pt x="1334304" y="133305"/>
                  <a:pt x="1377878" y="150086"/>
                  <a:pt x="1418728" y="172184"/>
                </a:cubicBezTo>
                <a:cubicBezTo>
                  <a:pt x="1459293" y="194360"/>
                  <a:pt x="1497731" y="221775"/>
                  <a:pt x="1526909" y="257204"/>
                </a:cubicBezTo>
                <a:cubicBezTo>
                  <a:pt x="1530748" y="261484"/>
                  <a:pt x="1533809" y="266282"/>
                  <a:pt x="1537310" y="270821"/>
                </a:cubicBezTo>
                <a:cubicBezTo>
                  <a:pt x="1540526" y="275489"/>
                  <a:pt x="1543613" y="280288"/>
                  <a:pt x="1546543" y="285138"/>
                </a:cubicBezTo>
                <a:cubicBezTo>
                  <a:pt x="1549215" y="290144"/>
                  <a:pt x="1552198" y="294994"/>
                  <a:pt x="1554402" y="300181"/>
                </a:cubicBezTo>
                <a:cubicBezTo>
                  <a:pt x="1556866" y="305342"/>
                  <a:pt x="1559123" y="310374"/>
                  <a:pt x="1560679" y="315587"/>
                </a:cubicBezTo>
                <a:cubicBezTo>
                  <a:pt x="1564051" y="325962"/>
                  <a:pt x="1565374" y="336778"/>
                  <a:pt x="1564518" y="347438"/>
                </a:cubicBezTo>
                <a:cubicBezTo>
                  <a:pt x="1563688" y="358098"/>
                  <a:pt x="1560394" y="368524"/>
                  <a:pt x="1555518" y="378224"/>
                </a:cubicBezTo>
                <a:cubicBezTo>
                  <a:pt x="1545480" y="397651"/>
                  <a:pt x="1529062" y="413861"/>
                  <a:pt x="1510958" y="427348"/>
                </a:cubicBezTo>
                <a:cubicBezTo>
                  <a:pt x="1492699" y="440835"/>
                  <a:pt x="1472650" y="452040"/>
                  <a:pt x="1451978" y="461714"/>
                </a:cubicBezTo>
                <a:cubicBezTo>
                  <a:pt x="1410532" y="481089"/>
                  <a:pt x="1366854" y="494991"/>
                  <a:pt x="1323255" y="506533"/>
                </a:cubicBezTo>
                <a:cubicBezTo>
                  <a:pt x="1301442" y="512291"/>
                  <a:pt x="1279604" y="517400"/>
                  <a:pt x="1257765" y="521939"/>
                </a:cubicBezTo>
                <a:cubicBezTo>
                  <a:pt x="1235978" y="526582"/>
                  <a:pt x="1214217" y="530654"/>
                  <a:pt x="1192560" y="534337"/>
                </a:cubicBezTo>
                <a:cubicBezTo>
                  <a:pt x="1105958" y="549095"/>
                  <a:pt x="1021430" y="558095"/>
                  <a:pt x="941130" y="564450"/>
                </a:cubicBezTo>
                <a:cubicBezTo>
                  <a:pt x="869623" y="570078"/>
                  <a:pt x="801487" y="573475"/>
                  <a:pt x="737735" y="575706"/>
                </a:cubicBezTo>
                <a:cubicBezTo>
                  <a:pt x="723781" y="573865"/>
                  <a:pt x="709827" y="571971"/>
                  <a:pt x="695899" y="570026"/>
                </a:cubicBezTo>
                <a:cubicBezTo>
                  <a:pt x="671156" y="566628"/>
                  <a:pt x="646464" y="563230"/>
                  <a:pt x="622239" y="559911"/>
                </a:cubicBezTo>
                <a:cubicBezTo>
                  <a:pt x="598092" y="556409"/>
                  <a:pt x="574308" y="553426"/>
                  <a:pt x="551380" y="550444"/>
                </a:cubicBezTo>
                <a:cubicBezTo>
                  <a:pt x="541576" y="549225"/>
                  <a:pt x="528452" y="547565"/>
                  <a:pt x="515069" y="545879"/>
                </a:cubicBezTo>
                <a:cubicBezTo>
                  <a:pt x="501712" y="544193"/>
                  <a:pt x="487991" y="542663"/>
                  <a:pt x="477150" y="541055"/>
                </a:cubicBezTo>
                <a:cubicBezTo>
                  <a:pt x="466256" y="539550"/>
                  <a:pt x="442758" y="533585"/>
                  <a:pt x="434276" y="531328"/>
                </a:cubicBezTo>
                <a:cubicBezTo>
                  <a:pt x="418792" y="530213"/>
                  <a:pt x="420400" y="533222"/>
                  <a:pt x="413449" y="534181"/>
                </a:cubicBezTo>
                <a:cubicBezTo>
                  <a:pt x="380406" y="525519"/>
                  <a:pt x="328662" y="510605"/>
                  <a:pt x="286749" y="496158"/>
                </a:cubicBezTo>
                <a:cubicBezTo>
                  <a:pt x="244731" y="481919"/>
                  <a:pt x="212362" y="468614"/>
                  <a:pt x="212622" y="473360"/>
                </a:cubicBezTo>
                <a:cubicBezTo>
                  <a:pt x="206449" y="470611"/>
                  <a:pt x="200898" y="468121"/>
                  <a:pt x="195789" y="465838"/>
                </a:cubicBezTo>
                <a:cubicBezTo>
                  <a:pt x="190783" y="463426"/>
                  <a:pt x="186192" y="461274"/>
                  <a:pt x="181861" y="459302"/>
                </a:cubicBezTo>
                <a:cubicBezTo>
                  <a:pt x="173146" y="455516"/>
                  <a:pt x="165988" y="451781"/>
                  <a:pt x="158518" y="448253"/>
                </a:cubicBezTo>
                <a:cubicBezTo>
                  <a:pt x="143916" y="440939"/>
                  <a:pt x="128769" y="433392"/>
                  <a:pt x="107137" y="416222"/>
                </a:cubicBezTo>
                <a:cubicBezTo>
                  <a:pt x="93002" y="404809"/>
                  <a:pt x="78789" y="391478"/>
                  <a:pt x="67195" y="375475"/>
                </a:cubicBezTo>
                <a:cubicBezTo>
                  <a:pt x="55601" y="359550"/>
                  <a:pt x="46913" y="340902"/>
                  <a:pt x="43696" y="320697"/>
                </a:cubicBezTo>
                <a:cubicBezTo>
                  <a:pt x="42503" y="315691"/>
                  <a:pt x="42685" y="310504"/>
                  <a:pt x="42244" y="305368"/>
                </a:cubicBezTo>
                <a:cubicBezTo>
                  <a:pt x="42036" y="302775"/>
                  <a:pt x="42322" y="300363"/>
                  <a:pt x="42348" y="297847"/>
                </a:cubicBezTo>
                <a:moveTo>
                  <a:pt x="1057378" y="559210"/>
                </a:moveTo>
                <a:cubicBezTo>
                  <a:pt x="1028200" y="562452"/>
                  <a:pt x="980502" y="567017"/>
                  <a:pt x="922741" y="570830"/>
                </a:cubicBezTo>
                <a:cubicBezTo>
                  <a:pt x="879194" y="574072"/>
                  <a:pt x="828902" y="577262"/>
                  <a:pt x="771116" y="579934"/>
                </a:cubicBezTo>
                <a:cubicBezTo>
                  <a:pt x="769922" y="579804"/>
                  <a:pt x="768755" y="579648"/>
                  <a:pt x="767588" y="579519"/>
                </a:cubicBezTo>
                <a:cubicBezTo>
                  <a:pt x="827476" y="576899"/>
                  <a:pt x="881424" y="573631"/>
                  <a:pt x="922741" y="570830"/>
                </a:cubicBezTo>
                <a:cubicBezTo>
                  <a:pt x="990617" y="565798"/>
                  <a:pt x="1042257" y="560429"/>
                  <a:pt x="1080929" y="556279"/>
                </a:cubicBezTo>
                <a:cubicBezTo>
                  <a:pt x="1097217" y="554542"/>
                  <a:pt x="1086531" y="555942"/>
                  <a:pt x="1057378" y="559210"/>
                </a:cubicBezTo>
                <a:moveTo>
                  <a:pt x="1568823" y="287109"/>
                </a:moveTo>
                <a:cubicBezTo>
                  <a:pt x="1569757" y="289262"/>
                  <a:pt x="1571131" y="292322"/>
                  <a:pt x="1572765" y="295979"/>
                </a:cubicBezTo>
                <a:cubicBezTo>
                  <a:pt x="1576111" y="303216"/>
                  <a:pt x="1579872" y="313979"/>
                  <a:pt x="1581532" y="325054"/>
                </a:cubicBezTo>
                <a:cubicBezTo>
                  <a:pt x="1583322" y="336181"/>
                  <a:pt x="1582881" y="347671"/>
                  <a:pt x="1581351" y="356023"/>
                </a:cubicBezTo>
                <a:cubicBezTo>
                  <a:pt x="1579898" y="364374"/>
                  <a:pt x="1577953" y="369691"/>
                  <a:pt x="1577953" y="369691"/>
                </a:cubicBezTo>
                <a:cubicBezTo>
                  <a:pt x="1582518" y="355685"/>
                  <a:pt x="1583789" y="340305"/>
                  <a:pt x="1581454" y="325521"/>
                </a:cubicBezTo>
                <a:cubicBezTo>
                  <a:pt x="1580417" y="318103"/>
                  <a:pt x="1578446" y="310841"/>
                  <a:pt x="1575904" y="303864"/>
                </a:cubicBezTo>
                <a:cubicBezTo>
                  <a:pt x="1574685" y="300285"/>
                  <a:pt x="1573155" y="297069"/>
                  <a:pt x="1571702" y="293749"/>
                </a:cubicBezTo>
                <a:cubicBezTo>
                  <a:pt x="1570224" y="290429"/>
                  <a:pt x="1568875" y="287031"/>
                  <a:pt x="1567085" y="283867"/>
                </a:cubicBezTo>
                <a:cubicBezTo>
                  <a:pt x="1567085" y="283867"/>
                  <a:pt x="1567708" y="285060"/>
                  <a:pt x="1568823" y="287109"/>
                </a:cubicBezTo>
                <a:moveTo>
                  <a:pt x="1574892" y="377913"/>
                </a:moveTo>
                <a:cubicBezTo>
                  <a:pt x="1575281" y="377005"/>
                  <a:pt x="1575619" y="376149"/>
                  <a:pt x="1575904" y="375371"/>
                </a:cubicBezTo>
                <a:cubicBezTo>
                  <a:pt x="1575593" y="376227"/>
                  <a:pt x="1575255" y="377057"/>
                  <a:pt x="1574892" y="377913"/>
                </a:cubicBezTo>
                <a:moveTo>
                  <a:pt x="23258" y="333925"/>
                </a:moveTo>
                <a:lnTo>
                  <a:pt x="24815" y="339345"/>
                </a:lnTo>
                <a:lnTo>
                  <a:pt x="26371" y="344792"/>
                </a:lnTo>
                <a:lnTo>
                  <a:pt x="27175" y="347541"/>
                </a:lnTo>
                <a:lnTo>
                  <a:pt x="28238" y="350161"/>
                </a:lnTo>
                <a:cubicBezTo>
                  <a:pt x="29639" y="353688"/>
                  <a:pt x="31065" y="357216"/>
                  <a:pt x="32492" y="360769"/>
                </a:cubicBezTo>
                <a:cubicBezTo>
                  <a:pt x="34048" y="364245"/>
                  <a:pt x="35967" y="367564"/>
                  <a:pt x="37705" y="370988"/>
                </a:cubicBezTo>
                <a:lnTo>
                  <a:pt x="40376" y="376072"/>
                </a:lnTo>
                <a:lnTo>
                  <a:pt x="43489" y="380896"/>
                </a:lnTo>
                <a:cubicBezTo>
                  <a:pt x="51400" y="394149"/>
                  <a:pt x="61748" y="405665"/>
                  <a:pt x="72201" y="416974"/>
                </a:cubicBezTo>
                <a:cubicBezTo>
                  <a:pt x="93962" y="438761"/>
                  <a:pt x="119068" y="456735"/>
                  <a:pt x="144694" y="471856"/>
                </a:cubicBezTo>
                <a:cubicBezTo>
                  <a:pt x="151178" y="475487"/>
                  <a:pt x="157480" y="479403"/>
                  <a:pt x="163991" y="482671"/>
                </a:cubicBezTo>
                <a:cubicBezTo>
                  <a:pt x="170501" y="485991"/>
                  <a:pt x="176985" y="489259"/>
                  <a:pt x="183365" y="492501"/>
                </a:cubicBezTo>
                <a:cubicBezTo>
                  <a:pt x="196411" y="498389"/>
                  <a:pt x="209120" y="504328"/>
                  <a:pt x="221777" y="509075"/>
                </a:cubicBezTo>
                <a:cubicBezTo>
                  <a:pt x="272276" y="528683"/>
                  <a:pt x="308795" y="539965"/>
                  <a:pt x="343654" y="551066"/>
                </a:cubicBezTo>
                <a:cubicBezTo>
                  <a:pt x="374518" y="560792"/>
                  <a:pt x="404345" y="569663"/>
                  <a:pt x="442628" y="579182"/>
                </a:cubicBezTo>
                <a:cubicBezTo>
                  <a:pt x="367282" y="578611"/>
                  <a:pt x="309832" y="577262"/>
                  <a:pt x="275103" y="576718"/>
                </a:cubicBezTo>
                <a:lnTo>
                  <a:pt x="221259" y="579233"/>
                </a:lnTo>
                <a:cubicBezTo>
                  <a:pt x="269267" y="582813"/>
                  <a:pt x="363625" y="585562"/>
                  <a:pt x="470795" y="585692"/>
                </a:cubicBezTo>
                <a:cubicBezTo>
                  <a:pt x="490896" y="589841"/>
                  <a:pt x="506925" y="592280"/>
                  <a:pt x="519582" y="595599"/>
                </a:cubicBezTo>
                <a:cubicBezTo>
                  <a:pt x="534936" y="599334"/>
                  <a:pt x="573089" y="601980"/>
                  <a:pt x="599648" y="606026"/>
                </a:cubicBezTo>
                <a:cubicBezTo>
                  <a:pt x="597340" y="606493"/>
                  <a:pt x="595006" y="606986"/>
                  <a:pt x="592697" y="607478"/>
                </a:cubicBezTo>
                <a:cubicBezTo>
                  <a:pt x="601594" y="608905"/>
                  <a:pt x="619282" y="611862"/>
                  <a:pt x="628179" y="613029"/>
                </a:cubicBezTo>
                <a:cubicBezTo>
                  <a:pt x="637075" y="614326"/>
                  <a:pt x="634741" y="614844"/>
                  <a:pt x="632406" y="615363"/>
                </a:cubicBezTo>
                <a:cubicBezTo>
                  <a:pt x="627764" y="616401"/>
                  <a:pt x="623121" y="617438"/>
                  <a:pt x="638605" y="620550"/>
                </a:cubicBezTo>
                <a:cubicBezTo>
                  <a:pt x="647891" y="622003"/>
                  <a:pt x="657228" y="623455"/>
                  <a:pt x="666617" y="624908"/>
                </a:cubicBezTo>
                <a:cubicBezTo>
                  <a:pt x="676032" y="626205"/>
                  <a:pt x="685473" y="627501"/>
                  <a:pt x="695017" y="628798"/>
                </a:cubicBezTo>
                <a:cubicBezTo>
                  <a:pt x="704536" y="630069"/>
                  <a:pt x="714107" y="631392"/>
                  <a:pt x="723755" y="632559"/>
                </a:cubicBezTo>
                <a:cubicBezTo>
                  <a:pt x="733404" y="633648"/>
                  <a:pt x="743104" y="634738"/>
                  <a:pt x="752856" y="635853"/>
                </a:cubicBezTo>
                <a:cubicBezTo>
                  <a:pt x="772257" y="637124"/>
                  <a:pt x="791502" y="637928"/>
                  <a:pt x="810643" y="638732"/>
                </a:cubicBezTo>
                <a:cubicBezTo>
                  <a:pt x="829732" y="639640"/>
                  <a:pt x="848744" y="640133"/>
                  <a:pt x="867574" y="640574"/>
                </a:cubicBezTo>
                <a:cubicBezTo>
                  <a:pt x="869830" y="639614"/>
                  <a:pt x="872450" y="638706"/>
                  <a:pt x="877767" y="638136"/>
                </a:cubicBezTo>
                <a:cubicBezTo>
                  <a:pt x="889024" y="638317"/>
                  <a:pt x="900202" y="638343"/>
                  <a:pt x="911381" y="638291"/>
                </a:cubicBezTo>
                <a:cubicBezTo>
                  <a:pt x="918202" y="636268"/>
                  <a:pt x="916101" y="633545"/>
                  <a:pt x="920666" y="632196"/>
                </a:cubicBezTo>
                <a:cubicBezTo>
                  <a:pt x="921003" y="625401"/>
                  <a:pt x="968027" y="621277"/>
                  <a:pt x="957133" y="614481"/>
                </a:cubicBezTo>
                <a:cubicBezTo>
                  <a:pt x="952776" y="612406"/>
                  <a:pt x="888349" y="608646"/>
                  <a:pt x="859715" y="603303"/>
                </a:cubicBezTo>
                <a:cubicBezTo>
                  <a:pt x="853101" y="601876"/>
                  <a:pt x="868793" y="600683"/>
                  <a:pt x="875537" y="598738"/>
                </a:cubicBezTo>
                <a:cubicBezTo>
                  <a:pt x="837877" y="596274"/>
                  <a:pt x="835879" y="593524"/>
                  <a:pt x="851493" y="592331"/>
                </a:cubicBezTo>
                <a:cubicBezTo>
                  <a:pt x="842649" y="591553"/>
                  <a:pt x="833830" y="590749"/>
                  <a:pt x="833830" y="590749"/>
                </a:cubicBezTo>
                <a:cubicBezTo>
                  <a:pt x="836087" y="590127"/>
                  <a:pt x="842882" y="588182"/>
                  <a:pt x="842882" y="588182"/>
                </a:cubicBezTo>
                <a:cubicBezTo>
                  <a:pt x="821562" y="585925"/>
                  <a:pt x="799724" y="583435"/>
                  <a:pt x="777626" y="580738"/>
                </a:cubicBezTo>
                <a:cubicBezTo>
                  <a:pt x="852738" y="579285"/>
                  <a:pt x="923104" y="576406"/>
                  <a:pt x="975704" y="573398"/>
                </a:cubicBezTo>
                <a:cubicBezTo>
                  <a:pt x="1020860" y="569118"/>
                  <a:pt x="1066404" y="564086"/>
                  <a:pt x="1112623" y="557836"/>
                </a:cubicBezTo>
                <a:cubicBezTo>
                  <a:pt x="1138015" y="554386"/>
                  <a:pt x="1163278" y="550599"/>
                  <a:pt x="1188384" y="546294"/>
                </a:cubicBezTo>
                <a:cubicBezTo>
                  <a:pt x="1213491" y="542092"/>
                  <a:pt x="1238442" y="537372"/>
                  <a:pt x="1263212" y="532055"/>
                </a:cubicBezTo>
                <a:cubicBezTo>
                  <a:pt x="1312725" y="521447"/>
                  <a:pt x="1361719" y="508815"/>
                  <a:pt x="1409209" y="491542"/>
                </a:cubicBezTo>
                <a:cubicBezTo>
                  <a:pt x="1432889" y="482827"/>
                  <a:pt x="1456310" y="473127"/>
                  <a:pt x="1478693" y="461170"/>
                </a:cubicBezTo>
                <a:cubicBezTo>
                  <a:pt x="1501051" y="449239"/>
                  <a:pt x="1522656" y="435285"/>
                  <a:pt x="1541149" y="417233"/>
                </a:cubicBezTo>
                <a:cubicBezTo>
                  <a:pt x="1550330" y="408181"/>
                  <a:pt x="1558604" y="398014"/>
                  <a:pt x="1565062" y="386550"/>
                </a:cubicBezTo>
                <a:cubicBezTo>
                  <a:pt x="1571624" y="375164"/>
                  <a:pt x="1575852" y="362247"/>
                  <a:pt x="1577278" y="348994"/>
                </a:cubicBezTo>
                <a:cubicBezTo>
                  <a:pt x="1577953" y="342328"/>
                  <a:pt x="1577771" y="335636"/>
                  <a:pt x="1577071" y="328997"/>
                </a:cubicBezTo>
                <a:cubicBezTo>
                  <a:pt x="1576189" y="322383"/>
                  <a:pt x="1574789" y="315847"/>
                  <a:pt x="1572740" y="309544"/>
                </a:cubicBezTo>
                <a:cubicBezTo>
                  <a:pt x="1568512" y="296913"/>
                  <a:pt x="1562650" y="285423"/>
                  <a:pt x="1556114" y="274141"/>
                </a:cubicBezTo>
                <a:cubicBezTo>
                  <a:pt x="1546569" y="257852"/>
                  <a:pt x="1531552" y="238400"/>
                  <a:pt x="1512048" y="219700"/>
                </a:cubicBezTo>
                <a:cubicBezTo>
                  <a:pt x="1507327" y="214849"/>
                  <a:pt x="1501958" y="210518"/>
                  <a:pt x="1496719" y="205798"/>
                </a:cubicBezTo>
                <a:cubicBezTo>
                  <a:pt x="1491402" y="201181"/>
                  <a:pt x="1485644" y="196901"/>
                  <a:pt x="1480016" y="192362"/>
                </a:cubicBezTo>
                <a:cubicBezTo>
                  <a:pt x="1474154" y="188161"/>
                  <a:pt x="1468293" y="183751"/>
                  <a:pt x="1462223" y="179602"/>
                </a:cubicBezTo>
                <a:cubicBezTo>
                  <a:pt x="1456051" y="175659"/>
                  <a:pt x="1450007" y="171380"/>
                  <a:pt x="1443653" y="167619"/>
                </a:cubicBezTo>
                <a:cubicBezTo>
                  <a:pt x="1418546" y="152161"/>
                  <a:pt x="1392220" y="139011"/>
                  <a:pt x="1368047" y="128247"/>
                </a:cubicBezTo>
                <a:cubicBezTo>
                  <a:pt x="1355857" y="123137"/>
                  <a:pt x="1344367" y="118106"/>
                  <a:pt x="1333655" y="114086"/>
                </a:cubicBezTo>
                <a:cubicBezTo>
                  <a:pt x="1322996" y="109806"/>
                  <a:pt x="1313217" y="106331"/>
                  <a:pt x="1304762" y="103270"/>
                </a:cubicBezTo>
                <a:cubicBezTo>
                  <a:pt x="1304762" y="103270"/>
                  <a:pt x="1308082" y="104411"/>
                  <a:pt x="1314333" y="106564"/>
                </a:cubicBezTo>
                <a:cubicBezTo>
                  <a:pt x="1320609" y="108587"/>
                  <a:pt x="1329635" y="112114"/>
                  <a:pt x="1341203" y="116446"/>
                </a:cubicBezTo>
                <a:cubicBezTo>
                  <a:pt x="1364105" y="125524"/>
                  <a:pt x="1396837" y="139011"/>
                  <a:pt x="1433667" y="160305"/>
                </a:cubicBezTo>
                <a:cubicBezTo>
                  <a:pt x="1452108" y="170835"/>
                  <a:pt x="1471353" y="183674"/>
                  <a:pt x="1490468" y="198950"/>
                </a:cubicBezTo>
                <a:cubicBezTo>
                  <a:pt x="1509480" y="214331"/>
                  <a:pt x="1528543" y="232201"/>
                  <a:pt x="1544598" y="253936"/>
                </a:cubicBezTo>
                <a:cubicBezTo>
                  <a:pt x="1552794" y="264674"/>
                  <a:pt x="1559875" y="276527"/>
                  <a:pt x="1566281" y="288925"/>
                </a:cubicBezTo>
                <a:cubicBezTo>
                  <a:pt x="1569160" y="295331"/>
                  <a:pt x="1572221" y="301582"/>
                  <a:pt x="1574555" y="308559"/>
                </a:cubicBezTo>
                <a:cubicBezTo>
                  <a:pt x="1576863" y="315458"/>
                  <a:pt x="1578446" y="322694"/>
                  <a:pt x="1579327" y="330060"/>
                </a:cubicBezTo>
                <a:cubicBezTo>
                  <a:pt x="1580961" y="344818"/>
                  <a:pt x="1579042" y="360224"/>
                  <a:pt x="1573544" y="374152"/>
                </a:cubicBezTo>
                <a:cubicBezTo>
                  <a:pt x="1568227" y="388184"/>
                  <a:pt x="1559745" y="400608"/>
                  <a:pt x="1550071" y="411527"/>
                </a:cubicBezTo>
                <a:cubicBezTo>
                  <a:pt x="1530541" y="433392"/>
                  <a:pt x="1506264" y="449317"/>
                  <a:pt x="1481806" y="462648"/>
                </a:cubicBezTo>
                <a:cubicBezTo>
                  <a:pt x="1457218" y="476031"/>
                  <a:pt x="1431852" y="486406"/>
                  <a:pt x="1407056" y="495484"/>
                </a:cubicBezTo>
                <a:cubicBezTo>
                  <a:pt x="1357336" y="513328"/>
                  <a:pt x="1309560" y="525155"/>
                  <a:pt x="1268529" y="534181"/>
                </a:cubicBezTo>
                <a:cubicBezTo>
                  <a:pt x="1227419" y="543078"/>
                  <a:pt x="1192923" y="548991"/>
                  <a:pt x="1168750" y="552960"/>
                </a:cubicBezTo>
                <a:cubicBezTo>
                  <a:pt x="1156664" y="554905"/>
                  <a:pt x="1147171" y="556409"/>
                  <a:pt x="1140661" y="557343"/>
                </a:cubicBezTo>
                <a:cubicBezTo>
                  <a:pt x="1134177" y="558303"/>
                  <a:pt x="1130727" y="558821"/>
                  <a:pt x="1130727" y="558821"/>
                </a:cubicBezTo>
                <a:cubicBezTo>
                  <a:pt x="1138768" y="557758"/>
                  <a:pt x="1146782" y="556720"/>
                  <a:pt x="1154641" y="555709"/>
                </a:cubicBezTo>
                <a:cubicBezTo>
                  <a:pt x="1154641" y="555709"/>
                  <a:pt x="1161929" y="554594"/>
                  <a:pt x="1174638" y="552622"/>
                </a:cubicBezTo>
                <a:cubicBezTo>
                  <a:pt x="1187347" y="550547"/>
                  <a:pt x="1205528" y="547513"/>
                  <a:pt x="1227263" y="543519"/>
                </a:cubicBezTo>
                <a:cubicBezTo>
                  <a:pt x="1270655" y="535271"/>
                  <a:pt x="1328442" y="523003"/>
                  <a:pt x="1384880" y="504769"/>
                </a:cubicBezTo>
                <a:cubicBezTo>
                  <a:pt x="1413099" y="495743"/>
                  <a:pt x="1440878" y="485031"/>
                  <a:pt x="1466166" y="472919"/>
                </a:cubicBezTo>
                <a:cubicBezTo>
                  <a:pt x="1491428" y="460729"/>
                  <a:pt x="1514149" y="447008"/>
                  <a:pt x="1531837" y="432276"/>
                </a:cubicBezTo>
                <a:cubicBezTo>
                  <a:pt x="1549682" y="417778"/>
                  <a:pt x="1562080" y="402112"/>
                  <a:pt x="1568927" y="389922"/>
                </a:cubicBezTo>
                <a:cubicBezTo>
                  <a:pt x="1571287" y="385850"/>
                  <a:pt x="1573025" y="382245"/>
                  <a:pt x="1574322" y="379210"/>
                </a:cubicBezTo>
                <a:cubicBezTo>
                  <a:pt x="1568123" y="393631"/>
                  <a:pt x="1559019" y="406366"/>
                  <a:pt x="1548670" y="417311"/>
                </a:cubicBezTo>
                <a:cubicBezTo>
                  <a:pt x="1536065" y="430720"/>
                  <a:pt x="1521774" y="441951"/>
                  <a:pt x="1506601" y="451833"/>
                </a:cubicBezTo>
                <a:cubicBezTo>
                  <a:pt x="1476203" y="471648"/>
                  <a:pt x="1442693" y="486717"/>
                  <a:pt x="1406641" y="499945"/>
                </a:cubicBezTo>
                <a:cubicBezTo>
                  <a:pt x="1361926" y="515974"/>
                  <a:pt x="1309457" y="528527"/>
                  <a:pt x="1263393" y="538202"/>
                </a:cubicBezTo>
                <a:cubicBezTo>
                  <a:pt x="1225759" y="546060"/>
                  <a:pt x="1190771" y="550962"/>
                  <a:pt x="1154641" y="555709"/>
                </a:cubicBezTo>
                <a:cubicBezTo>
                  <a:pt x="1154641" y="555709"/>
                  <a:pt x="1137237" y="558225"/>
                  <a:pt x="1119860" y="560741"/>
                </a:cubicBezTo>
                <a:cubicBezTo>
                  <a:pt x="1111145" y="561882"/>
                  <a:pt x="1102430" y="563049"/>
                  <a:pt x="1095894" y="563905"/>
                </a:cubicBezTo>
                <a:cubicBezTo>
                  <a:pt x="1089358" y="564709"/>
                  <a:pt x="1085001" y="565254"/>
                  <a:pt x="1085001" y="565254"/>
                </a:cubicBezTo>
                <a:cubicBezTo>
                  <a:pt x="1078231" y="566239"/>
                  <a:pt x="1070995" y="567277"/>
                  <a:pt x="1063551" y="568340"/>
                </a:cubicBezTo>
                <a:cubicBezTo>
                  <a:pt x="1063811" y="568340"/>
                  <a:pt x="1064303" y="568314"/>
                  <a:pt x="1064485" y="568314"/>
                </a:cubicBezTo>
                <a:cubicBezTo>
                  <a:pt x="1079087" y="567925"/>
                  <a:pt x="1126889" y="564138"/>
                  <a:pt x="1191601" y="554542"/>
                </a:cubicBezTo>
                <a:cubicBezTo>
                  <a:pt x="1223943" y="549718"/>
                  <a:pt x="1260514" y="543467"/>
                  <a:pt x="1299134" y="534985"/>
                </a:cubicBezTo>
                <a:cubicBezTo>
                  <a:pt x="1337754" y="526426"/>
                  <a:pt x="1378474" y="515818"/>
                  <a:pt x="1418702" y="501372"/>
                </a:cubicBezTo>
                <a:cubicBezTo>
                  <a:pt x="1458826" y="486821"/>
                  <a:pt x="1498976" y="468977"/>
                  <a:pt x="1533627" y="442314"/>
                </a:cubicBezTo>
                <a:cubicBezTo>
                  <a:pt x="1550719" y="428801"/>
                  <a:pt x="1566644" y="412979"/>
                  <a:pt x="1577693" y="393242"/>
                </a:cubicBezTo>
                <a:cubicBezTo>
                  <a:pt x="1583218" y="383464"/>
                  <a:pt x="1587446" y="372804"/>
                  <a:pt x="1589806" y="361806"/>
                </a:cubicBezTo>
                <a:cubicBezTo>
                  <a:pt x="1592218" y="350809"/>
                  <a:pt x="1592737" y="339579"/>
                  <a:pt x="1591647" y="328971"/>
                </a:cubicBezTo>
                <a:cubicBezTo>
                  <a:pt x="1590558" y="318337"/>
                  <a:pt x="1587964" y="308351"/>
                  <a:pt x="1584541" y="299273"/>
                </a:cubicBezTo>
                <a:cubicBezTo>
                  <a:pt x="1581013" y="290455"/>
                  <a:pt x="1577486" y="282570"/>
                  <a:pt x="1573336" y="275126"/>
                </a:cubicBezTo>
                <a:cubicBezTo>
                  <a:pt x="1565296" y="260213"/>
                  <a:pt x="1556399" y="247452"/>
                  <a:pt x="1547581" y="236818"/>
                </a:cubicBezTo>
                <a:cubicBezTo>
                  <a:pt x="1530048" y="215394"/>
                  <a:pt x="1513837" y="201674"/>
                  <a:pt x="1503956" y="193348"/>
                </a:cubicBezTo>
                <a:cubicBezTo>
                  <a:pt x="1487875" y="180432"/>
                  <a:pt x="1471198" y="169357"/>
                  <a:pt x="1454157" y="159319"/>
                </a:cubicBezTo>
                <a:cubicBezTo>
                  <a:pt x="1445494" y="154651"/>
                  <a:pt x="1437013" y="149593"/>
                  <a:pt x="1428117" y="145417"/>
                </a:cubicBezTo>
                <a:cubicBezTo>
                  <a:pt x="1423733" y="143238"/>
                  <a:pt x="1419324" y="141086"/>
                  <a:pt x="1414889" y="138907"/>
                </a:cubicBezTo>
                <a:cubicBezTo>
                  <a:pt x="1410428" y="136884"/>
                  <a:pt x="1405941" y="134887"/>
                  <a:pt x="1401428" y="132864"/>
                </a:cubicBezTo>
                <a:cubicBezTo>
                  <a:pt x="1365324" y="116835"/>
                  <a:pt x="1327197" y="103815"/>
                  <a:pt x="1285076" y="91028"/>
                </a:cubicBezTo>
                <a:cubicBezTo>
                  <a:pt x="1256935" y="82391"/>
                  <a:pt x="1233203" y="75051"/>
                  <a:pt x="1211053" y="70849"/>
                </a:cubicBezTo>
                <a:cubicBezTo>
                  <a:pt x="1208719" y="71134"/>
                  <a:pt x="1197618" y="69241"/>
                  <a:pt x="1186465" y="67348"/>
                </a:cubicBezTo>
                <a:cubicBezTo>
                  <a:pt x="1129430" y="55287"/>
                  <a:pt x="1071981" y="44031"/>
                  <a:pt x="1027162" y="41333"/>
                </a:cubicBezTo>
                <a:cubicBezTo>
                  <a:pt x="1011522" y="39959"/>
                  <a:pt x="982292" y="33967"/>
                  <a:pt x="955888" y="29091"/>
                </a:cubicBezTo>
                <a:cubicBezTo>
                  <a:pt x="929537" y="24059"/>
                  <a:pt x="906064" y="20195"/>
                  <a:pt x="902640" y="21181"/>
                </a:cubicBezTo>
                <a:cubicBezTo>
                  <a:pt x="890113" y="24915"/>
                  <a:pt x="888427" y="25279"/>
                  <a:pt x="880594" y="24397"/>
                </a:cubicBezTo>
                <a:cubicBezTo>
                  <a:pt x="876678" y="23930"/>
                  <a:pt x="871231" y="23100"/>
                  <a:pt x="862153" y="22140"/>
                </a:cubicBezTo>
                <a:cubicBezTo>
                  <a:pt x="853049" y="21181"/>
                  <a:pt x="840315" y="20065"/>
                  <a:pt x="821796" y="19495"/>
                </a:cubicBezTo>
                <a:cubicBezTo>
                  <a:pt x="817309" y="19287"/>
                  <a:pt x="807764" y="19884"/>
                  <a:pt x="797130" y="20454"/>
                </a:cubicBezTo>
                <a:cubicBezTo>
                  <a:pt x="786418" y="21129"/>
                  <a:pt x="774643" y="21777"/>
                  <a:pt x="765643" y="21596"/>
                </a:cubicBezTo>
                <a:cubicBezTo>
                  <a:pt x="735323" y="20480"/>
                  <a:pt x="715637" y="21155"/>
                  <a:pt x="694914" y="22400"/>
                </a:cubicBezTo>
                <a:cubicBezTo>
                  <a:pt x="674164" y="23696"/>
                  <a:pt x="652326" y="25564"/>
                  <a:pt x="617648" y="28598"/>
                </a:cubicBezTo>
                <a:cubicBezTo>
                  <a:pt x="566268" y="33838"/>
                  <a:pt x="534988" y="37002"/>
                  <a:pt x="505109" y="40659"/>
                </a:cubicBezTo>
                <a:cubicBezTo>
                  <a:pt x="475308" y="44446"/>
                  <a:pt x="446830" y="48725"/>
                  <a:pt x="402245" y="60604"/>
                </a:cubicBezTo>
                <a:cubicBezTo>
                  <a:pt x="396850" y="61979"/>
                  <a:pt x="359086" y="70849"/>
                  <a:pt x="323345" y="81691"/>
                </a:cubicBezTo>
                <a:cubicBezTo>
                  <a:pt x="305449" y="87034"/>
                  <a:pt x="288046" y="92792"/>
                  <a:pt x="275155" y="97305"/>
                </a:cubicBezTo>
                <a:cubicBezTo>
                  <a:pt x="262265" y="101792"/>
                  <a:pt x="253861" y="105008"/>
                  <a:pt x="253861" y="105008"/>
                </a:cubicBezTo>
                <a:cubicBezTo>
                  <a:pt x="200665" y="123215"/>
                  <a:pt x="159348" y="143394"/>
                  <a:pt x="123140" y="166114"/>
                </a:cubicBezTo>
                <a:cubicBezTo>
                  <a:pt x="105062" y="177578"/>
                  <a:pt x="88256" y="189691"/>
                  <a:pt x="72486" y="203723"/>
                </a:cubicBezTo>
                <a:cubicBezTo>
                  <a:pt x="56820" y="217754"/>
                  <a:pt x="41751" y="233524"/>
                  <a:pt x="29872" y="254040"/>
                </a:cubicBezTo>
                <a:cubicBezTo>
                  <a:pt x="27097" y="260239"/>
                  <a:pt x="24944" y="266930"/>
                  <a:pt x="23025" y="273778"/>
                </a:cubicBezTo>
                <a:cubicBezTo>
                  <a:pt x="21365" y="280703"/>
                  <a:pt x="20042" y="287887"/>
                  <a:pt x="19627" y="295279"/>
                </a:cubicBezTo>
                <a:cubicBezTo>
                  <a:pt x="19108" y="302723"/>
                  <a:pt x="19861" y="310011"/>
                  <a:pt x="20379" y="317377"/>
                </a:cubicBezTo>
                <a:cubicBezTo>
                  <a:pt x="20768" y="321060"/>
                  <a:pt x="21598" y="324717"/>
                  <a:pt x="22195" y="328400"/>
                </a:cubicBezTo>
                <a:cubicBezTo>
                  <a:pt x="22558" y="330242"/>
                  <a:pt x="22766" y="332109"/>
                  <a:pt x="23258" y="333925"/>
                </a:cubicBezTo>
              </a:path>
            </a:pathLst>
          </a:custGeom>
          <a:solidFill>
            <a:schemeClr val="accent3"/>
          </a:solidFill>
          <a:ln w="1270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8023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GE_TITLE" val="True"/>
</p:tagLst>
</file>

<file path=ppt/tags/tag2.xml><?xml version="1.0" encoding="utf-8"?>
<p:tagLst xmlns:a="http://schemas.openxmlformats.org/drawingml/2006/main" xmlns:r="http://schemas.openxmlformats.org/officeDocument/2006/relationships" xmlns:p="http://schemas.openxmlformats.org/presentationml/2006/main">
  <p:tag name="PLACEHOLDER"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EA1E62"/>
      </a:accent1>
      <a:accent2>
        <a:srgbClr val="4472C4"/>
      </a:accent2>
      <a:accent3>
        <a:srgbClr val="A5A5A5"/>
      </a:accent3>
      <a:accent4>
        <a:srgbClr val="00B0F0"/>
      </a:accent4>
      <a:accent5>
        <a:srgbClr val="5B9BD5"/>
      </a:accent5>
      <a:accent6>
        <a:srgbClr val="E06E8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nbranded">
  <a:themeElements>
    <a:clrScheme name="Astra Zeneca Unbranded">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0">
          <a:solidFill>
            <a:schemeClr val="accent4"/>
          </a:solidFill>
          <a:bevel/>
          <a:tailEnd type="triangl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ption 1">
  <a:themeElements>
    <a:clrScheme name="IGCS colour palette">
      <a:dk1>
        <a:srgbClr val="595959"/>
      </a:dk1>
      <a:lt1>
        <a:srgbClr val="FFFFFF"/>
      </a:lt1>
      <a:dk2>
        <a:srgbClr val="000000"/>
      </a:dk2>
      <a:lt2>
        <a:srgbClr val="EEEBE0"/>
      </a:lt2>
      <a:accent1>
        <a:srgbClr val="622C5D"/>
      </a:accent1>
      <a:accent2>
        <a:srgbClr val="C33087"/>
      </a:accent2>
      <a:accent3>
        <a:srgbClr val="6AA699"/>
      </a:accent3>
      <a:accent4>
        <a:srgbClr val="484B65"/>
      </a:accent4>
      <a:accent5>
        <a:srgbClr val="7C287D"/>
      </a:accent5>
      <a:accent6>
        <a:srgbClr val="D14E75"/>
      </a:accent6>
      <a:hlink>
        <a:srgbClr val="484B65"/>
      </a:hlink>
      <a:folHlink>
        <a:srgbClr val="C33087"/>
      </a:folHlink>
    </a:clrScheme>
    <a:fontScheme name="IG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7835</TotalTime>
  <Words>4304</Words>
  <Application>Microsoft Macintosh PowerPoint</Application>
  <PresentationFormat>Widescreen</PresentationFormat>
  <Paragraphs>724</Paragraphs>
  <Slides>58</Slides>
  <Notes>31</Notes>
  <HiddenSlides>2</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58</vt:i4>
      </vt:variant>
    </vt:vector>
  </HeadingPairs>
  <TitlesOfParts>
    <vt:vector size="76" baseType="lpstr">
      <vt:lpstr>-apple-system</vt:lpstr>
      <vt:lpstr>Arial</vt:lpstr>
      <vt:lpstr>Arial Narrow</vt:lpstr>
      <vt:lpstr>Calibri</vt:lpstr>
      <vt:lpstr>Calibri Light</vt:lpstr>
      <vt:lpstr>Courier New</vt:lpstr>
      <vt:lpstr>Google Sans</vt:lpstr>
      <vt:lpstr>Microsoft Sans Serif</vt:lpstr>
      <vt:lpstr>Minion</vt:lpstr>
      <vt:lpstr>Roboto Light</vt:lpstr>
      <vt:lpstr>Times New Roman</vt:lpstr>
      <vt:lpstr>Wingdings</vt:lpstr>
      <vt:lpstr>2017_HTAA_Diabetes</vt:lpstr>
      <vt:lpstr>Office Theme</vt:lpstr>
      <vt:lpstr>2_Office Theme</vt:lpstr>
      <vt:lpstr>Unbranded</vt:lpstr>
      <vt:lpstr>1_Option 1</vt:lpstr>
      <vt:lpstr>think-cell Slide</vt:lpstr>
      <vt:lpstr>Immunotherapy and ADCs in Ovarian cancer : How far are we from clinical application ? </vt:lpstr>
      <vt:lpstr>OUTLINE</vt:lpstr>
      <vt:lpstr>OVARIAN CANCER IS THE LEADING CAUSE OF DEATH FROM GYNECOLOGICAL CANCERS &gt; 150 000 WOMEN DIE ANNUALY FROM OVARIAN CANCER </vt:lpstr>
      <vt:lpstr>Advanced Ovarian Cancer Is Associated With Poor Survival Outcomes </vt:lpstr>
      <vt:lpstr>Natural history of advanced ovarian cancer</vt:lpstr>
      <vt:lpstr>Importance of BRCA and HRD Testing</vt:lpstr>
      <vt:lpstr>PowerPoint Presentation</vt:lpstr>
      <vt:lpstr>NEW OPTIONS IN OVARIAN CANCER IN 2024</vt:lpstr>
      <vt:lpstr>WHAT IS ADC</vt:lpstr>
      <vt:lpstr>Antigens exploited for ADC development in OC1</vt:lpstr>
      <vt:lpstr>PowerPoint Presentation</vt:lpstr>
      <vt:lpstr>Most important antigens explored in ovarian cancer</vt:lpstr>
      <vt:lpstr>FR⍺ : An ideal biomarker in ovarian cancer </vt:lpstr>
      <vt:lpstr>FORWARD 1</vt:lpstr>
      <vt:lpstr>NEGATIVE RESULT BECAUSE OF SCORING METHOD ?</vt:lpstr>
      <vt:lpstr>SORAYA</vt:lpstr>
      <vt:lpstr>PowerPoint Presentation</vt:lpstr>
      <vt:lpstr>PowerPoint Presentation</vt:lpstr>
      <vt:lpstr>PowerPoint Presentation</vt:lpstr>
      <vt:lpstr>PowerPoint Presentation</vt:lpstr>
      <vt:lpstr>PowerPoint Presentation</vt:lpstr>
      <vt:lpstr>PowerPoint Presentation</vt:lpstr>
      <vt:lpstr>Mirvetuximab soravtansine</vt:lpstr>
      <vt:lpstr>FR⍺ Ongoing Studies </vt:lpstr>
      <vt:lpstr>ONE STEP FURTHER…</vt:lpstr>
      <vt:lpstr>ONE STEP FURTHER…</vt:lpstr>
      <vt:lpstr>ONE STEP FURTHER…</vt:lpstr>
      <vt:lpstr>ONGOING TRIALS of FR⍺ targeted ADC …</vt:lpstr>
      <vt:lpstr>PowerPoint Presentation</vt:lpstr>
      <vt:lpstr>Mesothelin (MSLN)</vt:lpstr>
      <vt:lpstr>Immunotherapy in OC</vt:lpstr>
      <vt:lpstr>PowerPoint Presentation</vt:lpstr>
      <vt:lpstr>Combining atezolizumab with CT and maintenance niraparib for late-relapsing recurrent ovarian cancer did NOT improve PFS or the ORR</vt:lpstr>
      <vt:lpstr>Median Maintenance PFS</vt:lpstr>
      <vt:lpstr>PowerPoint Presentation</vt:lpstr>
      <vt:lpstr>PowerPoint Presentation</vt:lpstr>
      <vt:lpstr>PowerPoint Presentation</vt:lpstr>
      <vt:lpstr>PowerPoint Presentation</vt:lpstr>
      <vt:lpstr>DUO-O TRIAL ESMO 2024</vt:lpstr>
      <vt:lpstr>DUO-O TRIAL ESMO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CONCLUSION</vt:lpstr>
      <vt:lpstr>BOUQUET TRIAL</vt:lpstr>
      <vt:lpstr>PowerPoint Presentation</vt:lpstr>
      <vt:lpstr>BOUQUET: Efficacy Summary With Cobimetinib</vt:lpstr>
      <vt:lpstr>BOUQUET: Efficacy Summary With Atezo + Bev</vt:lpstr>
      <vt:lpstr> And many other ongoing phase 1 and 2 trials with immunotherapy !!</vt:lpstr>
      <vt:lpstr>PowerPoint Presentation</vt:lpstr>
      <vt:lpstr>PowerPoint Presentation</vt:lpstr>
      <vt:lpstr>PowerPoint Presentation</vt:lpstr>
      <vt:lpstr>In Summary</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In Ovarian Cancer In 2023 ?</dc:title>
  <dc:creator>eliaskaram18@gmail.com</dc:creator>
  <cp:lastModifiedBy>Dany Nassar</cp:lastModifiedBy>
  <cp:revision>122</cp:revision>
  <dcterms:created xsi:type="dcterms:W3CDTF">2023-11-10T20:32:00Z</dcterms:created>
  <dcterms:modified xsi:type="dcterms:W3CDTF">2024-11-26T11:21:36Z</dcterms:modified>
</cp:coreProperties>
</file>