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33.jpg" ContentType="image/jpg"/>
  <Override PartName="/ppt/notesSlides/notesSlide1.xml" ContentType="application/vnd.openxmlformats-officedocument.presentationml.notesSlide+xml"/>
  <Override PartName="/ppt/media/image37.jpg" ContentType="image/jpg"/>
  <Override PartName="/ppt/media/image43.jpg" ContentType="image/jpg"/>
  <Override PartName="/ppt/media/image44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74.jpg" ContentType="image/jpg"/>
  <Override PartName="/ppt/media/image75.jpg" ContentType="image/jpg"/>
  <Override PartName="/ppt/media/image79.jpg" ContentType="image/jpg"/>
  <Override PartName="/ppt/media/image80.jpg" ContentType="image/jpg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media/image108.jpg" ContentType="image/jpg"/>
  <Override PartName="/ppt/media/image121.jpg" ContentType="image/jpg"/>
  <Override PartName="/ppt/media/image141.jpg" ContentType="image/jpg"/>
  <Override PartName="/ppt/media/image146.jpg" ContentType="image/jpg"/>
  <Override PartName="/ppt/media/image147.jpg" ContentType="image/jpg"/>
  <Override PartName="/ppt/media/image149.jpg" ContentType="image/jpg"/>
  <Override PartName="/ppt/media/image152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8.jpg" ContentType="image/jpg"/>
  <Override PartName="/ppt/media/image15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8"/>
  </p:notesMasterIdLst>
  <p:sldIdLst>
    <p:sldId id="2521" r:id="rId2"/>
    <p:sldId id="2145704296" r:id="rId3"/>
    <p:sldId id="258" r:id="rId4"/>
    <p:sldId id="2145704298" r:id="rId5"/>
    <p:sldId id="2145704375" r:id="rId6"/>
    <p:sldId id="259" r:id="rId7"/>
    <p:sldId id="321" r:id="rId8"/>
    <p:sldId id="2145703873" r:id="rId9"/>
    <p:sldId id="260" r:id="rId10"/>
    <p:sldId id="2145704374" r:id="rId11"/>
    <p:sldId id="2534" r:id="rId12"/>
    <p:sldId id="279" r:id="rId13"/>
    <p:sldId id="280" r:id="rId14"/>
    <p:sldId id="281" r:id="rId15"/>
    <p:sldId id="2147" r:id="rId16"/>
    <p:sldId id="1909" r:id="rId17"/>
    <p:sldId id="2173" r:id="rId18"/>
    <p:sldId id="1910" r:id="rId19"/>
    <p:sldId id="2168" r:id="rId20"/>
    <p:sldId id="2175" r:id="rId21"/>
    <p:sldId id="2145704376" r:id="rId22"/>
    <p:sldId id="2184" r:id="rId23"/>
    <p:sldId id="5188" r:id="rId24"/>
    <p:sldId id="2191" r:id="rId25"/>
    <p:sldId id="2194" r:id="rId26"/>
    <p:sldId id="2185" r:id="rId27"/>
    <p:sldId id="2235" r:id="rId28"/>
    <p:sldId id="2192" r:id="rId29"/>
    <p:sldId id="2196" r:id="rId30"/>
    <p:sldId id="2145704300" r:id="rId31"/>
    <p:sldId id="2236" r:id="rId32"/>
    <p:sldId id="2199" r:id="rId33"/>
    <p:sldId id="2237" r:id="rId34"/>
    <p:sldId id="2145704293" r:id="rId35"/>
    <p:sldId id="2238" r:id="rId36"/>
    <p:sldId id="2221" r:id="rId37"/>
    <p:sldId id="5187" r:id="rId38"/>
    <p:sldId id="2145704302" r:id="rId39"/>
    <p:sldId id="2145704367" r:id="rId40"/>
    <p:sldId id="2145704368" r:id="rId41"/>
    <p:sldId id="2145704306" r:id="rId42"/>
    <p:sldId id="2145704308" r:id="rId43"/>
    <p:sldId id="2145704371" r:id="rId44"/>
    <p:sldId id="2145704312" r:id="rId45"/>
    <p:sldId id="2145704313" r:id="rId46"/>
    <p:sldId id="2145704315" r:id="rId47"/>
    <p:sldId id="2145704372" r:id="rId48"/>
    <p:sldId id="2145704321" r:id="rId49"/>
    <p:sldId id="2145704323" r:id="rId50"/>
    <p:sldId id="2145704326" r:id="rId51"/>
    <p:sldId id="2145704327" r:id="rId52"/>
    <p:sldId id="2145704373" r:id="rId53"/>
    <p:sldId id="2145704332" r:id="rId54"/>
    <p:sldId id="2145704333" r:id="rId55"/>
    <p:sldId id="2145704346" r:id="rId56"/>
    <p:sldId id="2145704363" r:id="rId57"/>
    <p:sldId id="295" r:id="rId58"/>
    <p:sldId id="296" r:id="rId59"/>
    <p:sldId id="303" r:id="rId60"/>
    <p:sldId id="311" r:id="rId61"/>
    <p:sldId id="293" r:id="rId62"/>
    <p:sldId id="294" r:id="rId63"/>
    <p:sldId id="2145704380" r:id="rId64"/>
    <p:sldId id="297" r:id="rId65"/>
    <p:sldId id="301" r:id="rId66"/>
    <p:sldId id="2528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17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8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11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803E9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88-4FB0-AAD0-B338207665F7}"/>
              </c:ext>
            </c:extLst>
          </c:dPt>
          <c:dPt>
            <c:idx val="2"/>
            <c:invertIfNegative val="0"/>
            <c:bubble3D val="0"/>
            <c:spPr>
              <a:solidFill>
                <a:srgbClr val="A75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4C2-4B7D-81C8-B0BA9E3DF094}"/>
              </c:ext>
            </c:extLst>
          </c:dPt>
          <c:cat>
            <c:strRef>
              <c:f>'[Papilobs Graphs.xlsx]Hoja1'!$L$3:$L$5</c:f>
              <c:strCache>
                <c:ptCount val="3"/>
                <c:pt idx="0">
                  <c:v>Visita 1</c:v>
                </c:pt>
                <c:pt idx="1">
                  <c:v>Visita 2 (6 meses)</c:v>
                </c:pt>
                <c:pt idx="2">
                  <c:v>Visita 3 (12 meses)</c:v>
                </c:pt>
              </c:strCache>
            </c:strRef>
          </c:cat>
          <c:val>
            <c:numRef>
              <c:f>'[Papilobs Graphs.xlsx]Hoja1'!$M$3:$M$5</c:f>
              <c:numCache>
                <c:formatCode>General</c:formatCode>
                <c:ptCount val="3"/>
                <c:pt idx="0">
                  <c:v>178</c:v>
                </c:pt>
                <c:pt idx="1">
                  <c:v>59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88-4FB0-AAD0-B338207665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3709311"/>
        <c:axId val="723713151"/>
      </c:barChart>
      <c:catAx>
        <c:axId val="723709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23713151"/>
        <c:crosses val="autoZero"/>
        <c:auto val="1"/>
        <c:lblAlgn val="ctr"/>
        <c:lblOffset val="100"/>
        <c:noMultiLvlLbl val="0"/>
      </c:catAx>
      <c:valAx>
        <c:axId val="7237131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 err="1"/>
                  <a:t>Number</a:t>
                </a:r>
                <a:r>
                  <a:rPr lang="es-ES" dirty="0"/>
                  <a:t> of </a:t>
                </a:r>
                <a:r>
                  <a:rPr lang="es-ES" dirty="0" err="1"/>
                  <a:t>patients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23709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803E9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6F-4147-990C-88C01EEF8E18}"/>
              </c:ext>
            </c:extLst>
          </c:dPt>
          <c:dPt>
            <c:idx val="2"/>
            <c:invertIfNegative val="0"/>
            <c:bubble3D val="0"/>
            <c:spPr>
              <a:solidFill>
                <a:srgbClr val="A75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6F-4147-990C-88C01EEF8E18}"/>
              </c:ext>
            </c:extLst>
          </c:dPt>
          <c:cat>
            <c:strRef>
              <c:f>'[Papilobs Graphs.xlsx]Hoja1'!$L$23:$L$25</c:f>
              <c:strCache>
                <c:ptCount val="3"/>
                <c:pt idx="0">
                  <c:v>Visita 1</c:v>
                </c:pt>
                <c:pt idx="1">
                  <c:v>Visita 2 (6 meses)</c:v>
                </c:pt>
                <c:pt idx="2">
                  <c:v>Visita 3 (12 meses)</c:v>
                </c:pt>
              </c:strCache>
            </c:strRef>
          </c:cat>
          <c:val>
            <c:numRef>
              <c:f>'[Papilobs Graphs.xlsx]Hoja1'!$M$23:$M$25</c:f>
              <c:numCache>
                <c:formatCode>General</c:formatCode>
                <c:ptCount val="3"/>
                <c:pt idx="0">
                  <c:v>176</c:v>
                </c:pt>
                <c:pt idx="1">
                  <c:v>75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6F-4147-990C-88C01EEF8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1745327"/>
        <c:axId val="741745807"/>
      </c:barChart>
      <c:catAx>
        <c:axId val="741745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41745807"/>
        <c:crosses val="autoZero"/>
        <c:auto val="1"/>
        <c:lblAlgn val="ctr"/>
        <c:lblOffset val="100"/>
        <c:noMultiLvlLbl val="0"/>
      </c:catAx>
      <c:valAx>
        <c:axId val="74174580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 err="1"/>
                  <a:t>Number</a:t>
                </a:r>
                <a:r>
                  <a:rPr lang="es-ES" dirty="0"/>
                  <a:t> of </a:t>
                </a:r>
                <a:r>
                  <a:rPr lang="es-ES" dirty="0" err="1"/>
                  <a:t>patients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41745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97-475A-B515-489BB5B4EFE2}"/>
              </c:ext>
            </c:extLst>
          </c:dPt>
          <c:dPt>
            <c:idx val="1"/>
            <c:invertIfNegative val="0"/>
            <c:bubble3D val="0"/>
            <c:spPr>
              <a:solidFill>
                <a:srgbClr val="803E9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97-475A-B515-489BB5B4EFE2}"/>
              </c:ext>
            </c:extLst>
          </c:dPt>
          <c:dPt>
            <c:idx val="2"/>
            <c:invertIfNegative val="0"/>
            <c:bubble3D val="0"/>
            <c:spPr>
              <a:solidFill>
                <a:srgbClr val="A75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97-475A-B515-489BB5B4EFE2}"/>
              </c:ext>
            </c:extLst>
          </c:dPt>
          <c:cat>
            <c:strRef>
              <c:f>'[Papilobs Graphs.xlsx]Hoja1'!$L$37:$L$39</c:f>
              <c:strCache>
                <c:ptCount val="3"/>
                <c:pt idx="0">
                  <c:v>Visita 1</c:v>
                </c:pt>
                <c:pt idx="1">
                  <c:v>Visita 2 (6 meses)</c:v>
                </c:pt>
                <c:pt idx="2">
                  <c:v>Visita 3 (12 meses)</c:v>
                </c:pt>
              </c:strCache>
            </c:strRef>
          </c:cat>
          <c:val>
            <c:numRef>
              <c:f>'[Papilobs Graphs.xlsx]Hoja1'!$M$37:$M$39</c:f>
              <c:numCache>
                <c:formatCode>General</c:formatCode>
                <c:ptCount val="3"/>
                <c:pt idx="0">
                  <c:v>68</c:v>
                </c:pt>
                <c:pt idx="1">
                  <c:v>18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97-475A-B515-489BB5B4E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259087"/>
        <c:axId val="564258127"/>
      </c:barChart>
      <c:catAx>
        <c:axId val="56425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64258127"/>
        <c:crosses val="autoZero"/>
        <c:auto val="1"/>
        <c:lblAlgn val="ctr"/>
        <c:lblOffset val="100"/>
        <c:noMultiLvlLbl val="0"/>
      </c:catAx>
      <c:valAx>
        <c:axId val="56425812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 err="1"/>
                  <a:t>Number</a:t>
                </a:r>
                <a:r>
                  <a:rPr lang="es-ES" dirty="0"/>
                  <a:t> of </a:t>
                </a:r>
                <a:r>
                  <a:rPr lang="es-ES" dirty="0" err="1"/>
                  <a:t>patients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64259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19-4253-BF5A-0F482091E0A7}"/>
              </c:ext>
            </c:extLst>
          </c:dPt>
          <c:dPt>
            <c:idx val="1"/>
            <c:invertIfNegative val="0"/>
            <c:bubble3D val="0"/>
            <c:spPr>
              <a:solidFill>
                <a:srgbClr val="803E9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19-4253-BF5A-0F482091E0A7}"/>
              </c:ext>
            </c:extLst>
          </c:dPt>
          <c:dPt>
            <c:idx val="2"/>
            <c:invertIfNegative val="0"/>
            <c:bubble3D val="0"/>
            <c:spPr>
              <a:solidFill>
                <a:srgbClr val="A75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19-4253-BF5A-0F482091E0A7}"/>
              </c:ext>
            </c:extLst>
          </c:dPt>
          <c:cat>
            <c:strRef>
              <c:f>'[Papilobs Graphs.xlsx]Hoja1'!$L$55:$L$57</c:f>
              <c:strCache>
                <c:ptCount val="3"/>
                <c:pt idx="0">
                  <c:v>Visita 1</c:v>
                </c:pt>
                <c:pt idx="1">
                  <c:v>Visita 2 (6 meses)</c:v>
                </c:pt>
                <c:pt idx="2">
                  <c:v>Visita 3 (12 meses)</c:v>
                </c:pt>
              </c:strCache>
            </c:strRef>
          </c:cat>
          <c:val>
            <c:numRef>
              <c:f>'[Papilobs Graphs.xlsx]Hoja1'!$M$55:$M$57</c:f>
              <c:numCache>
                <c:formatCode>General</c:formatCode>
                <c:ptCount val="3"/>
                <c:pt idx="0">
                  <c:v>67</c:v>
                </c:pt>
                <c:pt idx="1">
                  <c:v>27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19-4253-BF5A-0F482091E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5810591"/>
        <c:axId val="745803871"/>
      </c:barChart>
      <c:catAx>
        <c:axId val="74581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45803871"/>
        <c:crosses val="autoZero"/>
        <c:auto val="1"/>
        <c:lblAlgn val="ctr"/>
        <c:lblOffset val="100"/>
        <c:noMultiLvlLbl val="0"/>
      </c:catAx>
      <c:valAx>
        <c:axId val="7458038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 err="1"/>
                  <a:t>Number</a:t>
                </a:r>
                <a:r>
                  <a:rPr lang="es-ES" dirty="0"/>
                  <a:t> of </a:t>
                </a:r>
                <a:r>
                  <a:rPr lang="es-ES" dirty="0" err="1"/>
                  <a:t>patients</a:t>
                </a:r>
                <a:endParaRPr lang="es-E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745810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0.21477</cdr:x>
      <cdr:y>0.44987</cdr:y>
    </cdr:from>
    <cdr:to>
      <cdr:x>0.32115</cdr:x>
      <cdr:y>0.53633</cdr:y>
    </cdr:to>
    <cdr:sp macro="" textlink="">
      <cdr:nvSpPr>
        <cdr:cNvPr id="9" name="CuadroTexto 4">
          <a:extLst xmlns:a="http://schemas.openxmlformats.org/drawingml/2006/main">
            <a:ext uri="{FF2B5EF4-FFF2-40B4-BE49-F238E27FC236}">
              <a16:creationId xmlns:a16="http://schemas.microsoft.com/office/drawing/2014/main" id="{486746F6-E913-571B-7772-0E9B77C72029}"/>
            </a:ext>
          </a:extLst>
        </cdr:cNvPr>
        <cdr:cNvSpPr txBox="1"/>
      </cdr:nvSpPr>
      <cdr:spPr>
        <a:xfrm xmlns:a="http://schemas.openxmlformats.org/drawingml/2006/main">
          <a:off x="1058330" y="1337497"/>
          <a:ext cx="524204" cy="25705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178</a:t>
          </a:r>
        </a:p>
      </cdr:txBody>
    </cdr:sp>
  </cdr:relSizeAnchor>
  <cdr:relSizeAnchor xmlns:cdr="http://schemas.openxmlformats.org/drawingml/2006/chartDrawing">
    <cdr:from>
      <cdr:x>0.51001</cdr:x>
      <cdr:y>0.72902</cdr:y>
    </cdr:from>
    <cdr:to>
      <cdr:x>0.61639</cdr:x>
      <cdr:y>0.81548</cdr:y>
    </cdr:to>
    <cdr:sp macro="" textlink="">
      <cdr:nvSpPr>
        <cdr:cNvPr id="10" name="CuadroTexto 4">
          <a:extLst xmlns:a="http://schemas.openxmlformats.org/drawingml/2006/main">
            <a:ext uri="{FF2B5EF4-FFF2-40B4-BE49-F238E27FC236}">
              <a16:creationId xmlns:a16="http://schemas.microsoft.com/office/drawing/2014/main" id="{670337ED-C6D2-6690-0DC3-C60B29D5AAE7}"/>
            </a:ext>
          </a:extLst>
        </cdr:cNvPr>
        <cdr:cNvSpPr txBox="1"/>
      </cdr:nvSpPr>
      <cdr:spPr>
        <a:xfrm xmlns:a="http://schemas.openxmlformats.org/drawingml/2006/main">
          <a:off x="2440593" y="2092113"/>
          <a:ext cx="509065" cy="2481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59</a:t>
          </a:r>
        </a:p>
      </cdr:txBody>
    </cdr:sp>
  </cdr:relSizeAnchor>
  <cdr:relSizeAnchor xmlns:cdr="http://schemas.openxmlformats.org/drawingml/2006/chartDrawing">
    <cdr:from>
      <cdr:x>0.51481</cdr:x>
      <cdr:y>0.33136</cdr:y>
    </cdr:from>
    <cdr:to>
      <cdr:x>0.62118</cdr:x>
      <cdr:y>0.41783</cdr:y>
    </cdr:to>
    <cdr:sp macro="" textlink="">
      <cdr:nvSpPr>
        <cdr:cNvPr id="13" name="CuadroTexto 4">
          <a:extLst xmlns:a="http://schemas.openxmlformats.org/drawingml/2006/main">
            <a:ext uri="{FF2B5EF4-FFF2-40B4-BE49-F238E27FC236}">
              <a16:creationId xmlns:a16="http://schemas.microsoft.com/office/drawing/2014/main" id="{8D9AE58A-6E38-0010-9B6D-7CED485A4F3B}"/>
            </a:ext>
          </a:extLst>
        </cdr:cNvPr>
        <cdr:cNvSpPr txBox="1"/>
      </cdr:nvSpPr>
      <cdr:spPr>
        <a:xfrm xmlns:a="http://schemas.openxmlformats.org/drawingml/2006/main">
          <a:off x="2536788" y="985159"/>
          <a:ext cx="524155" cy="25708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b="1" dirty="0">
              <a:solidFill>
                <a:schemeClr val="bg1"/>
              </a:solidFill>
            </a:rPr>
            <a:t>67%</a:t>
          </a:r>
        </a:p>
      </cdr:txBody>
    </cdr:sp>
  </cdr:relSizeAnchor>
  <cdr:relSizeAnchor xmlns:cdr="http://schemas.openxmlformats.org/drawingml/2006/chartDrawing">
    <cdr:from>
      <cdr:x>0.79028</cdr:x>
      <cdr:y>0.4515</cdr:y>
    </cdr:from>
    <cdr:to>
      <cdr:x>0.89665</cdr:x>
      <cdr:y>0.53796</cdr:y>
    </cdr:to>
    <cdr:sp macro="" textlink="">
      <cdr:nvSpPr>
        <cdr:cNvPr id="15" name="CuadroTexto 4">
          <a:extLst xmlns:a="http://schemas.openxmlformats.org/drawingml/2006/main">
            <a:ext uri="{FF2B5EF4-FFF2-40B4-BE49-F238E27FC236}">
              <a16:creationId xmlns:a16="http://schemas.microsoft.com/office/drawing/2014/main" id="{7CB50189-F423-033B-E33C-13DE933BEF46}"/>
            </a:ext>
          </a:extLst>
        </cdr:cNvPr>
        <cdr:cNvSpPr txBox="1"/>
      </cdr:nvSpPr>
      <cdr:spPr>
        <a:xfrm xmlns:a="http://schemas.openxmlformats.org/drawingml/2006/main">
          <a:off x="3613150" y="1241425"/>
          <a:ext cx="486356" cy="23772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b="1" dirty="0">
              <a:solidFill>
                <a:schemeClr val="bg1"/>
              </a:solidFill>
            </a:rPr>
            <a:t>76</a:t>
          </a:r>
          <a:r>
            <a:rPr lang="es-ES" sz="1100" b="1" dirty="0">
              <a:solidFill>
                <a:schemeClr val="bg1"/>
              </a:solidFill>
            </a:rPr>
            <a:t>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0.21934</cdr:x>
      <cdr:y>0.45646</cdr:y>
    </cdr:from>
    <cdr:to>
      <cdr:x>0.32571</cdr:x>
      <cdr:y>0.54353</cdr:y>
    </cdr:to>
    <cdr:sp macro="" textlink="">
      <cdr:nvSpPr>
        <cdr:cNvPr id="2" name="CuadroTexto 4">
          <a:extLst xmlns:a="http://schemas.openxmlformats.org/drawingml/2006/main">
            <a:ext uri="{FF2B5EF4-FFF2-40B4-BE49-F238E27FC236}">
              <a16:creationId xmlns:a16="http://schemas.microsoft.com/office/drawing/2014/main" id="{6B6A6013-9290-0E73-3EEC-63312E8CC805}"/>
            </a:ext>
          </a:extLst>
        </cdr:cNvPr>
        <cdr:cNvSpPr txBox="1"/>
      </cdr:nvSpPr>
      <cdr:spPr>
        <a:xfrm xmlns:a="http://schemas.openxmlformats.org/drawingml/2006/main">
          <a:off x="1049954" y="1357097"/>
          <a:ext cx="509190" cy="25886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176</a:t>
          </a:r>
        </a:p>
      </cdr:txBody>
    </cdr:sp>
  </cdr:relSizeAnchor>
  <cdr:relSizeAnchor xmlns:cdr="http://schemas.openxmlformats.org/drawingml/2006/chartDrawing">
    <cdr:from>
      <cdr:x>0.5</cdr:x>
      <cdr:y>0.68755</cdr:y>
    </cdr:from>
    <cdr:to>
      <cdr:x>0.60638</cdr:x>
      <cdr:y>0.77461</cdr:y>
    </cdr:to>
    <cdr:sp macro="" textlink="">
      <cdr:nvSpPr>
        <cdr:cNvPr id="3" name="CuadroTexto 4">
          <a:extLst xmlns:a="http://schemas.openxmlformats.org/drawingml/2006/main">
            <a:ext uri="{FF2B5EF4-FFF2-40B4-BE49-F238E27FC236}">
              <a16:creationId xmlns:a16="http://schemas.microsoft.com/office/drawing/2014/main" id="{90C9BE10-68F3-6DAD-9F99-4676C15B7105}"/>
            </a:ext>
          </a:extLst>
        </cdr:cNvPr>
        <cdr:cNvSpPr txBox="1"/>
      </cdr:nvSpPr>
      <cdr:spPr>
        <a:xfrm xmlns:a="http://schemas.openxmlformats.org/drawingml/2006/main">
          <a:off x="2393482" y="2044131"/>
          <a:ext cx="509237" cy="258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 75</a:t>
          </a:r>
        </a:p>
      </cdr:txBody>
    </cdr:sp>
  </cdr:relSizeAnchor>
  <cdr:relSizeAnchor xmlns:cdr="http://schemas.openxmlformats.org/drawingml/2006/chartDrawing">
    <cdr:from>
      <cdr:x>0.78918</cdr:x>
      <cdr:y>0.79688</cdr:y>
    </cdr:from>
    <cdr:to>
      <cdr:x>0.89555</cdr:x>
      <cdr:y>0.88394</cdr:y>
    </cdr:to>
    <cdr:sp macro="" textlink="">
      <cdr:nvSpPr>
        <cdr:cNvPr id="4" name="CuadroTexto 4">
          <a:extLst xmlns:a="http://schemas.openxmlformats.org/drawingml/2006/main">
            <a:ext uri="{FF2B5EF4-FFF2-40B4-BE49-F238E27FC236}">
              <a16:creationId xmlns:a16="http://schemas.microsoft.com/office/drawing/2014/main" id="{90C9BE10-68F3-6DAD-9F99-4676C15B7105}"/>
            </a:ext>
          </a:extLst>
        </cdr:cNvPr>
        <cdr:cNvSpPr txBox="1"/>
      </cdr:nvSpPr>
      <cdr:spPr>
        <a:xfrm xmlns:a="http://schemas.openxmlformats.org/drawingml/2006/main">
          <a:off x="3777791" y="2369186"/>
          <a:ext cx="509190" cy="258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22</a:t>
          </a:r>
        </a:p>
      </cdr:txBody>
    </cdr:sp>
  </cdr:relSizeAnchor>
  <cdr:relSizeAnchor xmlns:cdr="http://schemas.openxmlformats.org/drawingml/2006/chartDrawing">
    <cdr:from>
      <cdr:x>0.5</cdr:x>
      <cdr:y>0.30069</cdr:y>
    </cdr:from>
    <cdr:to>
      <cdr:x>0.60637</cdr:x>
      <cdr:y>0.38776</cdr:y>
    </cdr:to>
    <cdr:sp macro="" textlink="">
      <cdr:nvSpPr>
        <cdr:cNvPr id="6" name="CuadroTexto 4">
          <a:extLst xmlns:a="http://schemas.openxmlformats.org/drawingml/2006/main">
            <a:ext uri="{FF2B5EF4-FFF2-40B4-BE49-F238E27FC236}">
              <a16:creationId xmlns:a16="http://schemas.microsoft.com/office/drawing/2014/main" id="{89B947DD-C03E-B019-D6B9-5F31C9DA2E6E}"/>
            </a:ext>
          </a:extLst>
        </cdr:cNvPr>
        <cdr:cNvSpPr txBox="1"/>
      </cdr:nvSpPr>
      <cdr:spPr>
        <a:xfrm xmlns:a="http://schemas.openxmlformats.org/drawingml/2006/main">
          <a:off x="2393482" y="893967"/>
          <a:ext cx="509190" cy="25886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b="1" dirty="0">
              <a:solidFill>
                <a:schemeClr val="bg1"/>
              </a:solidFill>
            </a:rPr>
            <a:t>  57%</a:t>
          </a:r>
        </a:p>
      </cdr:txBody>
    </cdr:sp>
  </cdr:relSizeAnchor>
  <cdr:relSizeAnchor xmlns:cdr="http://schemas.openxmlformats.org/drawingml/2006/chartDrawing">
    <cdr:from>
      <cdr:x>0.79033</cdr:x>
      <cdr:y>0.41294</cdr:y>
    </cdr:from>
    <cdr:to>
      <cdr:x>0.89671</cdr:x>
      <cdr:y>0.5</cdr:y>
    </cdr:to>
    <cdr:sp macro="" textlink="">
      <cdr:nvSpPr>
        <cdr:cNvPr id="8" name="CuadroTexto 4">
          <a:extLst xmlns:a="http://schemas.openxmlformats.org/drawingml/2006/main">
            <a:ext uri="{FF2B5EF4-FFF2-40B4-BE49-F238E27FC236}">
              <a16:creationId xmlns:a16="http://schemas.microsoft.com/office/drawing/2014/main" id="{89B947DD-C03E-B019-D6B9-5F31C9DA2E6E}"/>
            </a:ext>
          </a:extLst>
        </cdr:cNvPr>
        <cdr:cNvSpPr txBox="1"/>
      </cdr:nvSpPr>
      <cdr:spPr>
        <a:xfrm xmlns:a="http://schemas.openxmlformats.org/drawingml/2006/main">
          <a:off x="3783282" y="1227694"/>
          <a:ext cx="509237" cy="25883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b="1" dirty="0">
              <a:solidFill>
                <a:schemeClr val="bg1"/>
              </a:solidFill>
            </a:rPr>
            <a:t>71%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0.22007</cdr:x>
      <cdr:y>0.46112</cdr:y>
    </cdr:from>
    <cdr:to>
      <cdr:x>0.34021</cdr:x>
      <cdr:y>0.54705</cdr:y>
    </cdr:to>
    <cdr:sp macro="" textlink="">
      <cdr:nvSpPr>
        <cdr:cNvPr id="2" name="CuadroTexto 4">
          <a:extLst xmlns:a="http://schemas.openxmlformats.org/drawingml/2006/main">
            <a:ext uri="{FF2B5EF4-FFF2-40B4-BE49-F238E27FC236}">
              <a16:creationId xmlns:a16="http://schemas.microsoft.com/office/drawing/2014/main" id="{436DBB67-87ED-7009-0BA6-7759944C1A31}"/>
            </a:ext>
          </a:extLst>
        </cdr:cNvPr>
        <cdr:cNvSpPr txBox="1"/>
      </cdr:nvSpPr>
      <cdr:spPr>
        <a:xfrm xmlns:a="http://schemas.openxmlformats.org/drawingml/2006/main">
          <a:off x="1059960" y="1316829"/>
          <a:ext cx="578658" cy="24539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>
              <a:solidFill>
                <a:schemeClr val="bg1"/>
              </a:solidFill>
            </a:rPr>
            <a:t>68</a:t>
          </a:r>
        </a:p>
      </cdr:txBody>
    </cdr:sp>
  </cdr:relSizeAnchor>
  <cdr:relSizeAnchor xmlns:cdr="http://schemas.openxmlformats.org/drawingml/2006/chartDrawing">
    <cdr:from>
      <cdr:x>0.5</cdr:x>
      <cdr:y>0.75366</cdr:y>
    </cdr:from>
    <cdr:to>
      <cdr:x>0.62014</cdr:x>
      <cdr:y>0.83958</cdr:y>
    </cdr:to>
    <cdr:sp macro="" textlink="">
      <cdr:nvSpPr>
        <cdr:cNvPr id="3" name="CuadroTexto 4">
          <a:extLst xmlns:a="http://schemas.openxmlformats.org/drawingml/2006/main">
            <a:ext uri="{FF2B5EF4-FFF2-40B4-BE49-F238E27FC236}">
              <a16:creationId xmlns:a16="http://schemas.microsoft.com/office/drawing/2014/main" id="{436DBB67-87ED-7009-0BA6-7759944C1A31}"/>
            </a:ext>
          </a:extLst>
        </cdr:cNvPr>
        <cdr:cNvSpPr txBox="1"/>
      </cdr:nvSpPr>
      <cdr:spPr>
        <a:xfrm xmlns:a="http://schemas.openxmlformats.org/drawingml/2006/main">
          <a:off x="2408266" y="2152240"/>
          <a:ext cx="578658" cy="24536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18</a:t>
          </a:r>
        </a:p>
      </cdr:txBody>
    </cdr:sp>
  </cdr:relSizeAnchor>
  <cdr:relSizeAnchor xmlns:cdr="http://schemas.openxmlformats.org/drawingml/2006/chartDrawing">
    <cdr:from>
      <cdr:x>0.79226</cdr:x>
      <cdr:y>0.81105</cdr:y>
    </cdr:from>
    <cdr:to>
      <cdr:x>0.9124</cdr:x>
      <cdr:y>0.89698</cdr:y>
    </cdr:to>
    <cdr:sp macro="" textlink="">
      <cdr:nvSpPr>
        <cdr:cNvPr id="4" name="CuadroTexto 4">
          <a:extLst xmlns:a="http://schemas.openxmlformats.org/drawingml/2006/main">
            <a:ext uri="{FF2B5EF4-FFF2-40B4-BE49-F238E27FC236}">
              <a16:creationId xmlns:a16="http://schemas.microsoft.com/office/drawing/2014/main" id="{436DBB67-87ED-7009-0BA6-7759944C1A31}"/>
            </a:ext>
          </a:extLst>
        </cdr:cNvPr>
        <cdr:cNvSpPr txBox="1"/>
      </cdr:nvSpPr>
      <cdr:spPr>
        <a:xfrm xmlns:a="http://schemas.openxmlformats.org/drawingml/2006/main">
          <a:off x="3815951" y="2316121"/>
          <a:ext cx="578658" cy="24539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 5</a:t>
          </a:r>
        </a:p>
      </cdr:txBody>
    </cdr:sp>
  </cdr:relSizeAnchor>
  <cdr:relSizeAnchor xmlns:cdr="http://schemas.openxmlformats.org/drawingml/2006/chartDrawing">
    <cdr:from>
      <cdr:x>0.49954</cdr:x>
      <cdr:y>0.38029</cdr:y>
    </cdr:from>
    <cdr:to>
      <cdr:x>0.61968</cdr:x>
      <cdr:y>0.46625</cdr:y>
    </cdr:to>
    <cdr:sp macro="" textlink="">
      <cdr:nvSpPr>
        <cdr:cNvPr id="9" name="CuadroTexto 4">
          <a:extLst xmlns:a="http://schemas.openxmlformats.org/drawingml/2006/main">
            <a:ext uri="{FF2B5EF4-FFF2-40B4-BE49-F238E27FC236}">
              <a16:creationId xmlns:a16="http://schemas.microsoft.com/office/drawing/2014/main" id="{2D178CCB-4241-2C6B-C913-C4DD68843CCE}"/>
            </a:ext>
          </a:extLst>
        </cdr:cNvPr>
        <cdr:cNvSpPr txBox="1"/>
      </cdr:nvSpPr>
      <cdr:spPr>
        <a:xfrm xmlns:a="http://schemas.openxmlformats.org/drawingml/2006/main">
          <a:off x="2283883" y="1045633"/>
          <a:ext cx="549278" cy="236358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b="1" dirty="0">
              <a:solidFill>
                <a:schemeClr val="bg1"/>
              </a:solidFill>
            </a:rPr>
            <a:t>74%</a:t>
          </a:r>
        </a:p>
      </cdr:txBody>
    </cdr:sp>
  </cdr:relSizeAnchor>
  <cdr:relSizeAnchor xmlns:cdr="http://schemas.openxmlformats.org/drawingml/2006/chartDrawing">
    <cdr:from>
      <cdr:x>0.77371</cdr:x>
      <cdr:y>0.41403</cdr:y>
    </cdr:from>
    <cdr:to>
      <cdr:x>0.89385</cdr:x>
      <cdr:y>0.5</cdr:y>
    </cdr:to>
    <cdr:sp macro="" textlink="">
      <cdr:nvSpPr>
        <cdr:cNvPr id="10" name="CuadroTexto 4">
          <a:extLst xmlns:a="http://schemas.openxmlformats.org/drawingml/2006/main">
            <a:ext uri="{FF2B5EF4-FFF2-40B4-BE49-F238E27FC236}">
              <a16:creationId xmlns:a16="http://schemas.microsoft.com/office/drawing/2014/main" id="{76C89FCD-62C0-3F05-9F88-A90F4A2509C4}"/>
            </a:ext>
          </a:extLst>
        </cdr:cNvPr>
        <cdr:cNvSpPr txBox="1"/>
      </cdr:nvSpPr>
      <cdr:spPr>
        <a:xfrm xmlns:a="http://schemas.openxmlformats.org/drawingml/2006/main">
          <a:off x="3726613" y="1182353"/>
          <a:ext cx="578659" cy="24550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b="1" dirty="0">
              <a:solidFill>
                <a:schemeClr val="bg1"/>
              </a:solidFill>
            </a:rPr>
            <a:t>  81%   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0.22457</cdr:x>
      <cdr:y>0.45704</cdr:y>
    </cdr:from>
    <cdr:to>
      <cdr:x>0.34471</cdr:x>
      <cdr:y>0.54296</cdr:y>
    </cdr:to>
    <cdr:sp macro="" textlink="">
      <cdr:nvSpPr>
        <cdr:cNvPr id="3" name="CuadroTexto 4">
          <a:extLst xmlns:a="http://schemas.openxmlformats.org/drawingml/2006/main">
            <a:ext uri="{FF2B5EF4-FFF2-40B4-BE49-F238E27FC236}">
              <a16:creationId xmlns:a16="http://schemas.microsoft.com/office/drawing/2014/main" id="{39D50E59-61E5-ACB5-1292-90FC6619422E}"/>
            </a:ext>
          </a:extLst>
        </cdr:cNvPr>
        <cdr:cNvSpPr txBox="1"/>
      </cdr:nvSpPr>
      <cdr:spPr>
        <a:xfrm xmlns:a="http://schemas.openxmlformats.org/drawingml/2006/main">
          <a:off x="1026727" y="1309287"/>
          <a:ext cx="549281" cy="24613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67</a:t>
          </a:r>
        </a:p>
      </cdr:txBody>
    </cdr:sp>
  </cdr:relSizeAnchor>
  <cdr:relSizeAnchor xmlns:cdr="http://schemas.openxmlformats.org/drawingml/2006/chartDrawing">
    <cdr:from>
      <cdr:x>0.49178</cdr:x>
      <cdr:y>0.69363</cdr:y>
    </cdr:from>
    <cdr:to>
      <cdr:x>0.61192</cdr:x>
      <cdr:y>0.77955</cdr:y>
    </cdr:to>
    <cdr:sp macro="" textlink="">
      <cdr:nvSpPr>
        <cdr:cNvPr id="4" name="CuadroTexto 4">
          <a:extLst xmlns:a="http://schemas.openxmlformats.org/drawingml/2006/main">
            <a:ext uri="{FF2B5EF4-FFF2-40B4-BE49-F238E27FC236}">
              <a16:creationId xmlns:a16="http://schemas.microsoft.com/office/drawing/2014/main" id="{C84A64E1-1A27-43E6-571B-D55E10F75B35}"/>
            </a:ext>
          </a:extLst>
        </cdr:cNvPr>
        <cdr:cNvSpPr txBox="1"/>
      </cdr:nvSpPr>
      <cdr:spPr>
        <a:xfrm xmlns:a="http://schemas.openxmlformats.org/drawingml/2006/main">
          <a:off x="2248406" y="1987049"/>
          <a:ext cx="549280" cy="24613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>
              <a:solidFill>
                <a:schemeClr val="bg1"/>
              </a:solidFill>
            </a:rPr>
            <a:t> 27</a:t>
          </a:r>
        </a:p>
      </cdr:txBody>
    </cdr:sp>
  </cdr:relSizeAnchor>
  <cdr:relSizeAnchor xmlns:cdr="http://schemas.openxmlformats.org/drawingml/2006/chartDrawing">
    <cdr:from>
      <cdr:x>0.79718</cdr:x>
      <cdr:y>0.79329</cdr:y>
    </cdr:from>
    <cdr:to>
      <cdr:x>0.91732</cdr:x>
      <cdr:y>0.87921</cdr:y>
    </cdr:to>
    <cdr:sp macro="" textlink="">
      <cdr:nvSpPr>
        <cdr:cNvPr id="6" name="CuadroTexto 4">
          <a:extLst xmlns:a="http://schemas.openxmlformats.org/drawingml/2006/main">
            <a:ext uri="{FF2B5EF4-FFF2-40B4-BE49-F238E27FC236}">
              <a16:creationId xmlns:a16="http://schemas.microsoft.com/office/drawing/2014/main" id="{C84A64E1-1A27-43E6-571B-D55E10F75B35}"/>
            </a:ext>
          </a:extLst>
        </cdr:cNvPr>
        <cdr:cNvSpPr txBox="1"/>
      </cdr:nvSpPr>
      <cdr:spPr>
        <a:xfrm xmlns:a="http://schemas.openxmlformats.org/drawingml/2006/main">
          <a:off x="3644712" y="2272559"/>
          <a:ext cx="549280" cy="24613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>
              <a:solidFill>
                <a:schemeClr val="bg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0.50648</cdr:x>
      <cdr:y>0.31137</cdr:y>
    </cdr:from>
    <cdr:to>
      <cdr:x>0.62662</cdr:x>
      <cdr:y>0.39743</cdr:y>
    </cdr:to>
    <cdr:sp macro="" textlink="">
      <cdr:nvSpPr>
        <cdr:cNvPr id="10" name="CuadroTexto 4">
          <a:extLst xmlns:a="http://schemas.openxmlformats.org/drawingml/2006/main">
            <a:ext uri="{FF2B5EF4-FFF2-40B4-BE49-F238E27FC236}">
              <a16:creationId xmlns:a16="http://schemas.microsoft.com/office/drawing/2014/main" id="{1F1A5818-6D75-ECA7-A7D8-07E5EB8A559D}"/>
            </a:ext>
          </a:extLst>
        </cdr:cNvPr>
        <cdr:cNvSpPr txBox="1"/>
      </cdr:nvSpPr>
      <cdr:spPr>
        <a:xfrm xmlns:a="http://schemas.openxmlformats.org/drawingml/2006/main">
          <a:off x="2315634" y="855134"/>
          <a:ext cx="549278" cy="236358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b="1" dirty="0">
              <a:solidFill>
                <a:schemeClr val="bg1"/>
              </a:solidFill>
            </a:rPr>
            <a:t>60%</a:t>
          </a:r>
        </a:p>
      </cdr:txBody>
    </cdr:sp>
  </cdr:relSizeAnchor>
  <cdr:relSizeAnchor xmlns:cdr="http://schemas.openxmlformats.org/drawingml/2006/chartDrawing">
    <cdr:from>
      <cdr:x>0.78426</cdr:x>
      <cdr:y>0.4554</cdr:y>
    </cdr:from>
    <cdr:to>
      <cdr:x>0.9044</cdr:x>
      <cdr:y>0.54146</cdr:y>
    </cdr:to>
    <cdr:sp macro="" textlink="">
      <cdr:nvSpPr>
        <cdr:cNvPr id="12" name="CuadroTexto 4">
          <a:extLst xmlns:a="http://schemas.openxmlformats.org/drawingml/2006/main">
            <a:ext uri="{FF2B5EF4-FFF2-40B4-BE49-F238E27FC236}">
              <a16:creationId xmlns:a16="http://schemas.microsoft.com/office/drawing/2014/main" id="{1F1A5818-6D75-ECA7-A7D8-07E5EB8A559D}"/>
            </a:ext>
          </a:extLst>
        </cdr:cNvPr>
        <cdr:cNvSpPr txBox="1"/>
      </cdr:nvSpPr>
      <cdr:spPr>
        <a:xfrm xmlns:a="http://schemas.openxmlformats.org/drawingml/2006/main">
          <a:off x="3585637" y="1304590"/>
          <a:ext cx="549280" cy="24653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100" b="1" dirty="0">
              <a:solidFill>
                <a:schemeClr val="bg1"/>
              </a:solidFill>
            </a:rPr>
            <a:t>74%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600C-E745-412C-B0E0-CA20CD1DE36C}" type="datetimeFigureOut">
              <a:rPr lang="cs-CZ" smtClean="0"/>
              <a:t>23.11.2024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DFAFE-DE46-448B-ABCE-10E0E4A4F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2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  <a:highlight>
                  <a:srgbClr val="FFFF00"/>
                </a:highlight>
              </a:rPr>
              <a:t>Number of partners? Can you send me a reference for that one? I might need to update the course accordingly</a:t>
            </a:r>
            <a:endParaRPr lang="ca-ES" b="1" dirty="0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FAFE-DE46-448B-ABCE-10E0E4A4F7A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17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CST4 - BV</a:t>
            </a:r>
          </a:p>
          <a:p>
            <a:r>
              <a:rPr lang="en-US">
                <a:latin typeface="Times New Roman" charset="0"/>
              </a:rPr>
              <a:t>CST3 - STABILITY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A0799-2861-584B-A64B-50270BC3C6DA}" type="slidenum"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73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5E745BDD-EB3C-244B-8575-79F27E4B2641}" type="slidenum">
              <a:rPr lang="da-DK" sz="1200" i="0">
                <a:solidFill>
                  <a:schemeClr val="tx1"/>
                </a:solidFill>
                <a:latin typeface="Times New Roman" charset="0"/>
                <a:cs typeface="Times New Roman" charset="0"/>
              </a:rPr>
              <a:pPr eaLnBrk="1" hangingPunct="1"/>
              <a:t>16</a:t>
            </a:fld>
            <a:endParaRPr lang="da-DK" sz="1200" i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3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373D98CF-34A6-A545-8A49-C40D10778D36}" type="slidenum">
              <a:rPr lang="da-DK" sz="1200" i="0">
                <a:solidFill>
                  <a:schemeClr val="tx1"/>
                </a:solidFill>
                <a:latin typeface="Times New Roman" charset="0"/>
                <a:cs typeface="Times New Roman" charset="0"/>
              </a:rPr>
              <a:pPr eaLnBrk="1" hangingPunct="1"/>
              <a:t>18</a:t>
            </a:fld>
            <a:endParaRPr lang="da-DK" sz="1200" i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04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95EF-22B7-6944-8BAA-46A08E4E96A8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45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6BA5F-9C91-43E6-B480-EFF876B6BC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23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vizitka, snímek obrazovky, vektorová grafika&#10;&#10;Popis byl vytvořen automaticky">
            <a:extLst>
              <a:ext uri="{FF2B5EF4-FFF2-40B4-BE49-F238E27FC236}">
                <a16:creationId xmlns:a16="http://schemas.microsoft.com/office/drawing/2014/main" id="{C804D567-B501-48B9-BE1F-AABF8C965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21476" y="3202793"/>
            <a:ext cx="10363200" cy="76893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Verdana"/>
                <a:cs typeface="Verdana"/>
              </a:rPr>
              <a:t>Presentation Title Goes Here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21476" y="3971723"/>
            <a:ext cx="8534400" cy="768929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lang="en-US" sz="3200" dirty="0">
                <a:solidFill>
                  <a:prstClr val="white"/>
                </a:solidFill>
                <a:latin typeface="Verdana"/>
                <a:cs typeface="Verdana"/>
              </a:rPr>
              <a:t>Presentation Sub-title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71783-B778-C54F-B410-A04F4ED8A7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82" y="131617"/>
            <a:ext cx="4217093" cy="19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3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22173" y="2785110"/>
            <a:ext cx="4625340" cy="3726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76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09A52-ACE2-42EA-A06A-1E6B51D2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346A-80BF-4E76-82AB-5A2BE8DE4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19F0A-6396-4BA8-9508-3D37DA29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AF312-66D4-4713-9888-0F215627DF54}" type="datetimeFigureOut">
              <a:rPr lang="es-ES" smtClean="0"/>
              <a:t>23/11/24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9E169-558B-40F1-AA23-7D063A4AE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E71ED-3A7D-4CE6-9DE5-3711B291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6D1AD4-B0CB-4E48-9275-50305C94F20A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6" descr="A close-up of a book&#10;&#10;Description automatically generated with medium confidence">
            <a:extLst>
              <a:ext uri="{FF2B5EF4-FFF2-40B4-BE49-F238E27FC236}">
                <a16:creationId xmlns:a16="http://schemas.microsoft.com/office/drawing/2014/main" id="{25E16E57-ED0A-47B6-BE08-8AE34D1E8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8"/>
          <a:stretch/>
        </p:blipFill>
        <p:spPr>
          <a:xfrm>
            <a:off x="0" y="2719313"/>
            <a:ext cx="12192000" cy="4138687"/>
          </a:xfrm>
          <a:prstGeom prst="rect">
            <a:avLst/>
          </a:prstGeo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FA9F9833-BAD4-41B0-BC1E-94121FE5C0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03600" y="6021388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4970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727FD39-CD69-444C-93DB-AD6508BD4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02" y="554961"/>
            <a:ext cx="9563100" cy="1105434"/>
          </a:xfrm>
        </p:spPr>
        <p:txBody>
          <a:bodyPr anchor="ctr">
            <a:normAutofit/>
          </a:bodyPr>
          <a:lstStyle>
            <a:lvl1pPr algn="l">
              <a:defRPr sz="2700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6902" y="2215355"/>
            <a:ext cx="10160000" cy="44280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click here to enter text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17" y="6428788"/>
            <a:ext cx="629329" cy="42923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E73F7-1FB1-3742-B0AA-A2C1F798B8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6123988"/>
            <a:ext cx="281899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727FD39-CD69-444C-93DB-AD6508BD4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902" y="554961"/>
            <a:ext cx="9563100" cy="1105434"/>
          </a:xfrm>
        </p:spPr>
        <p:txBody>
          <a:bodyPr anchor="ctr">
            <a:normAutofit/>
          </a:bodyPr>
          <a:lstStyle>
            <a:lvl1pPr algn="l">
              <a:defRPr sz="2700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Title</a:t>
            </a:r>
            <a:r>
              <a:rPr lang="cs-CZ" dirty="0"/>
              <a:t> and </a:t>
            </a:r>
            <a:r>
              <a:rPr lang="cs-CZ" dirty="0" err="1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2" y="2215355"/>
            <a:ext cx="10160000" cy="442805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17" y="6428788"/>
            <a:ext cx="629329" cy="42923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DC22D0-B176-D049-9071-6A043B983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2" y="6050897"/>
            <a:ext cx="276527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F905-4E6D-4BAB-837A-FA602D3F1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099" y="332827"/>
            <a:ext cx="109728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1002A"/>
                </a:solidFill>
              </a:defRPr>
            </a:lvl1pPr>
          </a:lstStyle>
          <a:p>
            <a:r>
              <a:rPr lang="en-US" dirty="0"/>
              <a:t>Click here and edit your own profile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F4FBE6-87BE-4D42-87F8-FB59FD80FFA2}"/>
              </a:ext>
            </a:extLst>
          </p:cNvPr>
          <p:cNvSpPr txBox="1"/>
          <p:nvPr userDrawn="1"/>
        </p:nvSpPr>
        <p:spPr>
          <a:xfrm>
            <a:off x="543099" y="1695796"/>
            <a:ext cx="1097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Content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600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8D9ED-DD41-7E40-BEB1-2875683FF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778" y="21419"/>
            <a:ext cx="10972800" cy="1143000"/>
          </a:xfrm>
        </p:spPr>
        <p:txBody>
          <a:bodyPr>
            <a:normAutofit/>
          </a:bodyPr>
          <a:lstStyle>
            <a:lvl1pPr algn="l">
              <a:defRPr sz="3600" b="0">
                <a:solidFill>
                  <a:srgbClr val="C1002A"/>
                </a:solidFill>
              </a:defRPr>
            </a:lvl1pPr>
          </a:lstStyle>
          <a:p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</a:t>
            </a:r>
            <a:r>
              <a:rPr lang="en-US" dirty="0"/>
              <a:t>wo contents 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336862-3CD7-1F42-913C-A6D178F54AA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the text style of the pattern</a:t>
            </a:r>
            <a:endParaRPr lang="es-ES" dirty="0"/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Third</a:t>
            </a:r>
          </a:p>
          <a:p>
            <a:pPr lvl="3"/>
            <a:r>
              <a:rPr lang="es-ES" dirty="0"/>
              <a:t>Fourth level </a:t>
            </a:r>
          </a:p>
          <a:p>
            <a:pPr lvl="4"/>
            <a:r>
              <a:rPr lang="es-ES" dirty="0"/>
              <a:t>Fifth level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4DA63-9184-B949-A87F-48D2055799E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the text style of the pattern</a:t>
            </a:r>
            <a:endParaRPr lang="es-ES" dirty="0"/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Third</a:t>
            </a:r>
          </a:p>
          <a:p>
            <a:pPr lvl="3"/>
            <a:r>
              <a:rPr lang="es-ES" dirty="0"/>
              <a:t>Fourth level </a:t>
            </a:r>
          </a:p>
          <a:p>
            <a:pPr lvl="4"/>
            <a:r>
              <a:rPr lang="es-ES" dirty="0"/>
              <a:t>Fifth level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1CCB50-C854-4010-865D-F4099ED1A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53" y="5670049"/>
            <a:ext cx="2840509" cy="790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25F15-64A0-3941-9293-54CE8BE2B3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584" y="5670048"/>
            <a:ext cx="2646447" cy="79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7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d of th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81FADBAD-D659-7045-87FD-502CA965D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A1412-6D6C-B34A-8CE5-3FA5EEF758B9}" type="datetimeFigureOut">
              <a:rPr lang="es-ES" smtClean="0"/>
              <a:t>23/11/24</a:t>
            </a:fld>
            <a:endParaRPr lang="es-ES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0C6CF0CD-5E56-4843-9E8E-1F19F718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07165FDB-91E8-2549-BB58-85AD60BD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DA95-3E15-CE43-9AB7-98EF5EDACCA9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2818F7E-7B1B-4510-88A0-B4F7C4DF2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42360-0E05-2842-B6C9-A8DAF3AD02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5746775"/>
            <a:ext cx="269886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0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4B23C-9BC5-48EE-9F45-B53560A7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26A3-72C5-45B7-BA6A-26162DB19EE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745EED-635D-4A29-9C0C-8F361CFB6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9800" y="556590"/>
            <a:ext cx="9097617" cy="101385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3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3" y="177800"/>
            <a:ext cx="11338560" cy="1003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1733" y="1351280"/>
            <a:ext cx="11338560" cy="539242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400"/>
              </a:spcAft>
              <a:buClr>
                <a:schemeClr val="accent1"/>
              </a:buClr>
              <a:defRPr/>
            </a:lvl3pPr>
            <a:lvl4pPr marL="13144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4pPr>
            <a:lvl5pPr marL="17145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5pPr>
            <a:lvl6pPr marL="21717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/>
            </a:lvl6pPr>
            <a:lvl7pPr marL="262890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7pPr>
            <a:lvl8pPr marL="30289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8pPr>
            <a:lvl9pPr marL="3486150" indent="-171450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91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D311A18-F61D-436B-84E0-FE86CC6F23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897674E-16A8-EB4C-8FFD-274426B9B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8D814-E49F-384F-9F46-9282A00347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675" y="5843028"/>
            <a:ext cx="2768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3" r:id="rId3"/>
    <p:sldLayoutId id="2147483665" r:id="rId4"/>
    <p:sldLayoutId id="2147483667" r:id="rId5"/>
    <p:sldLayoutId id="2147483668" r:id="rId6"/>
    <p:sldLayoutId id="2147483670" r:id="rId7"/>
    <p:sldLayoutId id="2147483682" r:id="rId8"/>
    <p:sldLayoutId id="2147483690" r:id="rId9"/>
    <p:sldLayoutId id="2147483691" r:id="rId10"/>
    <p:sldLayoutId id="2147483694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tiff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tiff"/><Relationship Id="rId7" Type="http://schemas.openxmlformats.org/officeDocument/2006/relationships/image" Target="../media/image68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Relationship Id="rId9" Type="http://schemas.openxmlformats.org/officeDocument/2006/relationships/image" Target="../media/image7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who.int/news-room/fact-sheets/detail/human-papillomavirus-(hpv)-and-cervical-cancer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3.png"/><Relationship Id="rId4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3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jpg"/><Relationship Id="rId26" Type="http://schemas.openxmlformats.org/officeDocument/2006/relationships/image" Target="../media/image157.png"/><Relationship Id="rId3" Type="http://schemas.openxmlformats.org/officeDocument/2006/relationships/image" Target="../media/image134.png"/><Relationship Id="rId21" Type="http://schemas.openxmlformats.org/officeDocument/2006/relationships/image" Target="../media/image152.jp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jpg"/><Relationship Id="rId2" Type="http://schemas.openxmlformats.org/officeDocument/2006/relationships/image" Target="../media/image133.png"/><Relationship Id="rId16" Type="http://schemas.openxmlformats.org/officeDocument/2006/relationships/image" Target="../media/image147.jp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jpg"/><Relationship Id="rId5" Type="http://schemas.openxmlformats.org/officeDocument/2006/relationships/image" Target="../media/image136.png"/><Relationship Id="rId15" Type="http://schemas.openxmlformats.org/officeDocument/2006/relationships/image" Target="../media/image146.jpg"/><Relationship Id="rId23" Type="http://schemas.openxmlformats.org/officeDocument/2006/relationships/image" Target="../media/image154.jpg"/><Relationship Id="rId28" Type="http://schemas.openxmlformats.org/officeDocument/2006/relationships/image" Target="../media/image159.jpg"/><Relationship Id="rId10" Type="http://schemas.openxmlformats.org/officeDocument/2006/relationships/image" Target="../media/image141.jp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Relationship Id="rId27" Type="http://schemas.openxmlformats.org/officeDocument/2006/relationships/image" Target="../media/image15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cbi.nlm.nih.gov/books/NBK560709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2991" y="3857298"/>
            <a:ext cx="7467600" cy="798783"/>
          </a:xfrm>
        </p:spPr>
        <p:txBody>
          <a:bodyPr anchor="ctr">
            <a:noAutofit/>
          </a:bodyPr>
          <a:lstStyle/>
          <a:p>
            <a:pPr algn="ctr">
              <a:lnSpc>
                <a:spcPts val="3600"/>
              </a:lnSpc>
            </a:pPr>
            <a:r>
              <a:rPr lang="tr-TR" sz="3200" b="1" spc="-70" dirty="0" err="1"/>
              <a:t>Non</a:t>
            </a:r>
            <a:r>
              <a:rPr lang="tr-TR" sz="3200" b="1" spc="-70" dirty="0"/>
              <a:t> </a:t>
            </a:r>
            <a:r>
              <a:rPr lang="tr-TR" sz="3200" b="1" spc="-70" dirty="0" err="1"/>
              <a:t>Invasive</a:t>
            </a:r>
            <a:r>
              <a:rPr lang="tr-TR" sz="3200" b="1" spc="-70" dirty="0"/>
              <a:t>, </a:t>
            </a:r>
            <a:r>
              <a:rPr lang="tr-TR" sz="3200" b="1" spc="-70" dirty="0" err="1"/>
              <a:t>Medical</a:t>
            </a:r>
            <a:r>
              <a:rPr lang="tr-TR" sz="3200" b="1" spc="-70" dirty="0"/>
              <a:t> </a:t>
            </a:r>
            <a:r>
              <a:rPr lang="tr-TR" sz="3200" b="1" spc="-70" dirty="0" err="1"/>
              <a:t>Treatment</a:t>
            </a:r>
            <a:r>
              <a:rPr lang="tr-TR" sz="3200" b="1" spc="-70" dirty="0"/>
              <a:t> of HPV</a:t>
            </a:r>
            <a:br>
              <a:rPr lang="tr-TR" sz="1600" spc="-70" dirty="0"/>
            </a:br>
            <a:r>
              <a:rPr lang="tr-TR" sz="1600" b="1" spc="-70" dirty="0" err="1"/>
              <a:t>Chicken</a:t>
            </a:r>
            <a:r>
              <a:rPr lang="tr-TR" sz="1600" b="1" spc="-70" dirty="0"/>
              <a:t> </a:t>
            </a:r>
            <a:r>
              <a:rPr lang="tr-TR" sz="1600" b="1" spc="-70" dirty="0" err="1"/>
              <a:t>or</a:t>
            </a:r>
            <a:r>
              <a:rPr lang="tr-TR" sz="1600" b="1" spc="-70" dirty="0"/>
              <a:t> </a:t>
            </a:r>
            <a:r>
              <a:rPr lang="tr-TR" sz="1600" b="1" spc="-70" dirty="0" err="1"/>
              <a:t>the</a:t>
            </a:r>
            <a:r>
              <a:rPr lang="tr-TR" sz="1600" b="1" spc="-70" dirty="0"/>
              <a:t> </a:t>
            </a:r>
            <a:r>
              <a:rPr lang="tr-TR" sz="1600" b="1" spc="-70" dirty="0" err="1"/>
              <a:t>Egg</a:t>
            </a:r>
            <a:r>
              <a:rPr lang="tr-TR" sz="1600" b="1" spc="-70" dirty="0"/>
              <a:t> : </a:t>
            </a:r>
            <a:r>
              <a:rPr lang="tr-TR" sz="1600" spc="-70" dirty="0" err="1"/>
              <a:t>Contraversies</a:t>
            </a:r>
            <a:r>
              <a:rPr lang="tr-TR" sz="1600" spc="-70" dirty="0"/>
              <a:t>, </a:t>
            </a:r>
            <a:r>
              <a:rPr lang="tr-TR" sz="1600" spc="-70" dirty="0" err="1"/>
              <a:t>objections</a:t>
            </a:r>
            <a:r>
              <a:rPr lang="tr-TR" sz="1600" spc="-70" dirty="0"/>
              <a:t> </a:t>
            </a:r>
            <a:r>
              <a:rPr lang="tr-TR" sz="1600" spc="-70" dirty="0" err="1"/>
              <a:t>and</a:t>
            </a:r>
            <a:r>
              <a:rPr lang="tr-TR" sz="1600" spc="-70" dirty="0"/>
              <a:t> </a:t>
            </a:r>
            <a:r>
              <a:rPr lang="tr-TR" sz="1600" spc="-70" dirty="0" err="1"/>
              <a:t>clinical</a:t>
            </a:r>
            <a:r>
              <a:rPr lang="tr-TR" sz="1600" spc="-70" dirty="0"/>
              <a:t> data </a:t>
            </a:r>
            <a:br>
              <a:rPr lang="tr-TR" sz="1600" spc="-70" dirty="0"/>
            </a:br>
            <a:br>
              <a:rPr lang="tr-TR" sz="1600" spc="-70" dirty="0"/>
            </a:br>
            <a:endParaRPr lang="en-US" sz="1600" b="1" dirty="0">
              <a:latin typeface="Verdana"/>
              <a:cs typeface="Verdan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43101" y="4459799"/>
            <a:ext cx="7095611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cs-CZ" sz="1200" dirty="0" err="1">
                <a:solidFill>
                  <a:prstClr val="white"/>
                </a:solidFill>
                <a:latin typeface="Verdana"/>
                <a:cs typeface="Verdana"/>
              </a:rPr>
              <a:t>Murat</a:t>
            </a: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Verdana"/>
                <a:cs typeface="Verdana"/>
              </a:rPr>
              <a:t>Gultekin</a:t>
            </a: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, MD, </a:t>
            </a:r>
            <a:r>
              <a:rPr lang="cs-CZ" sz="1200" dirty="0" err="1">
                <a:solidFill>
                  <a:prstClr val="white"/>
                </a:solidFill>
                <a:latin typeface="Verdana"/>
                <a:cs typeface="Verdana"/>
              </a:rPr>
              <a:t>Prof</a:t>
            </a:r>
            <a:endParaRPr lang="cs-CZ" sz="1200" dirty="0">
              <a:solidFill>
                <a:prstClr val="white"/>
              </a:solidFill>
              <a:latin typeface="Verdana"/>
              <a:cs typeface="Verdana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ESGO </a:t>
            </a:r>
            <a:r>
              <a:rPr lang="cs-CZ" sz="1200" dirty="0" err="1">
                <a:solidFill>
                  <a:prstClr val="white"/>
                </a:solidFill>
                <a:latin typeface="Verdana"/>
                <a:cs typeface="Verdana"/>
              </a:rPr>
              <a:t>Prevention</a:t>
            </a: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Verdana"/>
                <a:cs typeface="Verdana"/>
              </a:rPr>
              <a:t>Commitee</a:t>
            </a: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 </a:t>
            </a:r>
            <a:r>
              <a:rPr lang="cs-CZ" sz="1200" dirty="0" err="1">
                <a:solidFill>
                  <a:prstClr val="white"/>
                </a:solidFill>
                <a:latin typeface="Verdana"/>
                <a:cs typeface="Verdana"/>
              </a:rPr>
              <a:t>Chair</a:t>
            </a:r>
            <a:endParaRPr lang="cs-CZ" sz="1200" dirty="0">
              <a:solidFill>
                <a:prstClr val="white"/>
              </a:solidFill>
              <a:latin typeface="Verdana"/>
              <a:cs typeface="Verdana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cs-CZ" sz="1200" dirty="0">
                <a:solidFill>
                  <a:prstClr val="white"/>
                </a:solidFill>
                <a:latin typeface="Verdana"/>
                <a:cs typeface="Verdana"/>
              </a:rPr>
              <a:t>Ankara, TURKIYE</a:t>
            </a:r>
            <a:endParaRPr lang="en-US" sz="1200" dirty="0">
              <a:solidFill>
                <a:prstClr val="white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65ED-6110-9F4C-8140-6B156D17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EF41-9AC7-644C-8681-BF7B7A12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2863" y="2971655"/>
            <a:ext cx="7353300" cy="61555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SHOULD HPV BE TREATED ?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4650CFB-F28D-EB5C-F8B0-11EE6A619646}"/>
              </a:ext>
            </a:extLst>
          </p:cNvPr>
          <p:cNvSpPr txBox="1"/>
          <p:nvPr/>
        </p:nvSpPr>
        <p:spPr>
          <a:xfrm>
            <a:off x="2959174" y="4049278"/>
            <a:ext cx="5838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YES</a:t>
            </a:r>
          </a:p>
          <a:p>
            <a:pPr algn="ctr"/>
            <a:endParaRPr lang="tr-TR" sz="4000" b="1" dirty="0">
              <a:solidFill>
                <a:srgbClr val="FF0000"/>
              </a:solidFill>
            </a:endParaRPr>
          </a:p>
          <a:p>
            <a:pPr algn="ctr"/>
            <a:r>
              <a:rPr lang="tr-TR" sz="4000" b="1" dirty="0">
                <a:solidFill>
                  <a:srgbClr val="FF0000"/>
                </a:solidFill>
              </a:rPr>
              <a:t>But </a:t>
            </a:r>
            <a:r>
              <a:rPr lang="tr-TR" sz="4000" b="1" dirty="0" err="1">
                <a:solidFill>
                  <a:srgbClr val="FF0000"/>
                </a:solidFill>
              </a:rPr>
              <a:t>to</a:t>
            </a:r>
            <a:r>
              <a:rPr lang="tr-TR" sz="4000" b="1" dirty="0">
                <a:solidFill>
                  <a:srgbClr val="FF0000"/>
                </a:solidFill>
              </a:rPr>
              <a:t> WHOM</a:t>
            </a:r>
          </a:p>
        </p:txBody>
      </p:sp>
    </p:spTree>
    <p:extLst>
      <p:ext uri="{BB962C8B-B14F-4D97-AF65-F5344CB8AC3E}">
        <p14:creationId xmlns:p14="http://schemas.microsoft.com/office/powerpoint/2010/main" val="347438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1E2E1-3F7F-5DFA-F11F-CA70611E17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Risk factors or cofactors associated to cancer progression	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CC0F-F6EF-26BF-37E0-CD62DB2EB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1351280"/>
            <a:ext cx="7897234" cy="4535170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VIRAL COFACTORS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HPV type</a:t>
            </a:r>
          </a:p>
          <a:p>
            <a:pPr lvl="1"/>
            <a:r>
              <a:rPr lang="en-GB" dirty="0"/>
              <a:t>Viral load</a:t>
            </a:r>
          </a:p>
          <a:p>
            <a:r>
              <a:rPr lang="en-GB" dirty="0"/>
              <a:t>HOST COFACTORS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Age</a:t>
            </a:r>
          </a:p>
          <a:p>
            <a:pPr lvl="1"/>
            <a:r>
              <a:rPr lang="en-GB" dirty="0"/>
              <a:t>Endogenous hormones</a:t>
            </a:r>
          </a:p>
          <a:p>
            <a:pPr lvl="1"/>
            <a:r>
              <a:rPr lang="en-GB" dirty="0"/>
              <a:t>Genetic factors</a:t>
            </a:r>
          </a:p>
          <a:p>
            <a:pPr lvl="1"/>
            <a:r>
              <a:rPr lang="en-GB" dirty="0"/>
              <a:t>Others related to immune response (HIV, immunosuppression due to organ transplant or autoimmune disease treatment)</a:t>
            </a:r>
          </a:p>
          <a:p>
            <a:r>
              <a:rPr lang="en-GB" dirty="0"/>
              <a:t>ENVIRONMENTAL OR EXOGENOUS FACTORS</a:t>
            </a:r>
          </a:p>
          <a:p>
            <a:pPr lvl="1"/>
            <a:r>
              <a:rPr lang="en-GB" dirty="0"/>
              <a:t>Smoking</a:t>
            </a:r>
          </a:p>
          <a:p>
            <a:pPr lvl="1"/>
            <a:r>
              <a:rPr lang="en-GB" dirty="0"/>
              <a:t>Oral contraceptives</a:t>
            </a:r>
          </a:p>
          <a:p>
            <a:pPr lvl="1"/>
            <a:r>
              <a:rPr lang="en-GB" dirty="0"/>
              <a:t>High parity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Microbiota? (under study)</a:t>
            </a:r>
            <a:endParaRPr lang="ca-E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Resultado de imagen de carteles de distancias en carretera">
            <a:extLst>
              <a:ext uri="{FF2B5EF4-FFF2-40B4-BE49-F238E27FC236}">
                <a16:creationId xmlns:a16="http://schemas.microsoft.com/office/drawing/2014/main" id="{B40B81D2-B591-80A5-25AD-DA10023C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71" y="1745960"/>
            <a:ext cx="4672754" cy="242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>
            <a:extLst>
              <a:ext uri="{FF2B5EF4-FFF2-40B4-BE49-F238E27FC236}">
                <a16:creationId xmlns:a16="http://schemas.microsoft.com/office/drawing/2014/main" id="{AE854990-DD9E-0DF8-16A2-670BB81FC86B}"/>
              </a:ext>
            </a:extLst>
          </p:cNvPr>
          <p:cNvSpPr txBox="1"/>
          <p:nvPr/>
        </p:nvSpPr>
        <p:spPr>
          <a:xfrm>
            <a:off x="9225858" y="1870490"/>
            <a:ext cx="1020143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udita Sans Light SF"/>
                <a:ea typeface="+mn-ea"/>
                <a:cs typeface="+mn-cs"/>
              </a:rPr>
              <a:t>HPV</a:t>
            </a:r>
          </a:p>
        </p:txBody>
      </p:sp>
      <p:sp>
        <p:nvSpPr>
          <p:cNvPr id="8" name="21 CuadroTexto">
            <a:extLst>
              <a:ext uri="{FF2B5EF4-FFF2-40B4-BE49-F238E27FC236}">
                <a16:creationId xmlns:a16="http://schemas.microsoft.com/office/drawing/2014/main" id="{7EC9ADFB-6951-0C98-A841-93746C01A5E2}"/>
              </a:ext>
            </a:extLst>
          </p:cNvPr>
          <p:cNvSpPr txBox="1"/>
          <p:nvPr/>
        </p:nvSpPr>
        <p:spPr>
          <a:xfrm>
            <a:off x="9323327" y="3088256"/>
            <a:ext cx="100369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udita Sans Light SF"/>
                <a:ea typeface="+mn-ea"/>
                <a:cs typeface="+mn-cs"/>
              </a:rPr>
              <a:t>HPV</a:t>
            </a:r>
          </a:p>
        </p:txBody>
      </p:sp>
      <p:sp>
        <p:nvSpPr>
          <p:cNvPr id="9" name="22 CuadroTexto">
            <a:extLst>
              <a:ext uri="{FF2B5EF4-FFF2-40B4-BE49-F238E27FC236}">
                <a16:creationId xmlns:a16="http://schemas.microsoft.com/office/drawing/2014/main" id="{300B954C-CF83-9BA0-E9C9-5CF94C22BA33}"/>
              </a:ext>
            </a:extLst>
          </p:cNvPr>
          <p:cNvSpPr txBox="1"/>
          <p:nvPr/>
        </p:nvSpPr>
        <p:spPr>
          <a:xfrm>
            <a:off x="8547954" y="2385264"/>
            <a:ext cx="25602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ita Sans Light SF"/>
                <a:ea typeface="+mn-ea"/>
                <a:cs typeface="+mn-cs"/>
              </a:rPr>
              <a:t>CLEARANCE</a:t>
            </a:r>
          </a:p>
        </p:txBody>
      </p:sp>
      <p:sp>
        <p:nvSpPr>
          <p:cNvPr id="10" name="35 CuadroTexto">
            <a:extLst>
              <a:ext uri="{FF2B5EF4-FFF2-40B4-BE49-F238E27FC236}">
                <a16:creationId xmlns:a16="http://schemas.microsoft.com/office/drawing/2014/main" id="{5474800D-53D8-7A29-6F19-BB43B7459D53}"/>
              </a:ext>
            </a:extLst>
          </p:cNvPr>
          <p:cNvSpPr txBox="1"/>
          <p:nvPr/>
        </p:nvSpPr>
        <p:spPr>
          <a:xfrm>
            <a:off x="8462594" y="3622563"/>
            <a:ext cx="26866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ita Sans Light SF"/>
                <a:ea typeface="+mn-ea"/>
                <a:cs typeface="+mn-cs"/>
              </a:rPr>
              <a:t>CERVICAL CANCER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00FC8-493F-19A2-5693-09F66E767AAF}"/>
              </a:ext>
            </a:extLst>
          </p:cNvPr>
          <p:cNvSpPr txBox="1"/>
          <p:nvPr/>
        </p:nvSpPr>
        <p:spPr>
          <a:xfrm>
            <a:off x="4280032" y="1764817"/>
            <a:ext cx="2369686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Smoking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Immunesupression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defTabSz="685800">
              <a:defRPr/>
            </a:pPr>
            <a:r>
              <a:rPr lang="tr-TR" sz="2000" b="1" dirty="0" err="1">
                <a:solidFill>
                  <a:prstClr val="white"/>
                </a:solidFill>
                <a:latin typeface="Calibri"/>
              </a:rPr>
              <a:t>Number</a:t>
            </a:r>
            <a:r>
              <a:rPr lang="tr-TR" sz="2000" b="1" dirty="0">
                <a:solidFill>
                  <a:prstClr val="white"/>
                </a:solidFill>
                <a:latin typeface="Calibri"/>
              </a:rPr>
              <a:t> of </a:t>
            </a:r>
            <a:r>
              <a:rPr lang="tr-TR" sz="2000" b="1" dirty="0" err="1">
                <a:solidFill>
                  <a:prstClr val="white"/>
                </a:solidFill>
                <a:latin typeface="Calibri"/>
              </a:rPr>
              <a:t>partners</a:t>
            </a:r>
            <a:endParaRPr lang="tr-TR" sz="2000" b="1" dirty="0">
              <a:solidFill>
                <a:prstClr val="white"/>
              </a:solidFill>
              <a:latin typeface="Calibri"/>
            </a:endParaRPr>
          </a:p>
          <a:p>
            <a:pPr defTabSz="685800">
              <a:defRPr/>
            </a:pPr>
            <a:r>
              <a:rPr lang="tr-TR" sz="2000" b="1" dirty="0">
                <a:solidFill>
                  <a:prstClr val="white"/>
                </a:solidFill>
                <a:highlight>
                  <a:srgbClr val="FF0000"/>
                </a:highlight>
                <a:latin typeface="Calibri"/>
              </a:rPr>
              <a:t>Flora</a:t>
            </a:r>
          </a:p>
        </p:txBody>
      </p:sp>
    </p:spTree>
    <p:extLst>
      <p:ext uri="{BB962C8B-B14F-4D97-AF65-F5344CB8AC3E}">
        <p14:creationId xmlns:p14="http://schemas.microsoft.com/office/powerpoint/2010/main" val="235495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4085" y="417976"/>
            <a:ext cx="832845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tr-TR" sz="3600" spc="-65" dirty="0"/>
              <a:t>RESISTANT HPV CASES FOR CLEARENCE</a:t>
            </a:r>
            <a:endParaRPr sz="3600" dirty="0"/>
          </a:p>
        </p:txBody>
      </p:sp>
      <p:sp>
        <p:nvSpPr>
          <p:cNvPr id="7" name="object 7"/>
          <p:cNvSpPr txBox="1"/>
          <p:nvPr/>
        </p:nvSpPr>
        <p:spPr>
          <a:xfrm>
            <a:off x="2721991" y="2474460"/>
            <a:ext cx="674497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tr-TR" sz="2800" b="1" dirty="0">
                <a:solidFill>
                  <a:srgbClr val="1D1D1D"/>
                </a:solidFill>
                <a:effectLst/>
                <a:latin typeface="Helvetica" pitchFamily="2" charset="0"/>
              </a:rPr>
              <a:t>PREDICTIVE FACTORS OF MAJOR VIRAL PRESISTENCE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1442" y="5412046"/>
            <a:ext cx="560549" cy="55695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401193" y="3983785"/>
            <a:ext cx="2294848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Viral</a:t>
            </a:r>
            <a:r>
              <a:rPr sz="32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Calibri"/>
                <a:cs typeface="Calibri"/>
              </a:rPr>
              <a:t>genot</a:t>
            </a:r>
            <a:r>
              <a:rPr lang="tr-TR" sz="3200" b="1" dirty="0" err="1">
                <a:solidFill>
                  <a:srgbClr val="FF0000"/>
                </a:solidFill>
                <a:latin typeface="Calibri"/>
                <a:cs typeface="Calibri"/>
              </a:rPr>
              <a:t>ype</a:t>
            </a:r>
            <a:endParaRPr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70134" y="4144461"/>
            <a:ext cx="68009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3200" b="1" dirty="0">
                <a:solidFill>
                  <a:srgbClr val="FF0000"/>
                </a:solidFill>
                <a:latin typeface="Calibri"/>
                <a:cs typeface="Calibri"/>
              </a:rPr>
              <a:t>Age</a:t>
            </a:r>
            <a:endParaRPr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5550" y="5607717"/>
            <a:ext cx="1525524" cy="722562"/>
          </a:xfrm>
          <a:prstGeom prst="rect">
            <a:avLst/>
          </a:prstGeom>
        </p:spPr>
      </p:pic>
      <p:sp>
        <p:nvSpPr>
          <p:cNvPr id="2" name="object 10">
            <a:extLst>
              <a:ext uri="{FF2B5EF4-FFF2-40B4-BE49-F238E27FC236}">
                <a16:creationId xmlns:a16="http://schemas.microsoft.com/office/drawing/2014/main" id="{1D4D9357-2A5F-C8BE-B9BB-555DC5ADA04A}"/>
              </a:ext>
            </a:extLst>
          </p:cNvPr>
          <p:cNvSpPr txBox="1"/>
          <p:nvPr/>
        </p:nvSpPr>
        <p:spPr>
          <a:xfrm>
            <a:off x="8702799" y="4127531"/>
            <a:ext cx="188053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3200" b="1" dirty="0" err="1">
                <a:solidFill>
                  <a:srgbClr val="FF0000"/>
                </a:solidFill>
                <a:latin typeface="Calibri"/>
                <a:cs typeface="Calibri"/>
              </a:rPr>
              <a:t>Dysbiosis</a:t>
            </a:r>
            <a:endParaRPr sz="3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026" name="Picture 2" descr="What is Vaginal Microbiome Dysbiosis? Does it matter, Yes | Biom">
            <a:extLst>
              <a:ext uri="{FF2B5EF4-FFF2-40B4-BE49-F238E27FC236}">
                <a16:creationId xmlns:a16="http://schemas.microsoft.com/office/drawing/2014/main" id="{2A5FE70A-3BB1-E37F-D400-3DD1D803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65" y="5011049"/>
            <a:ext cx="3108201" cy="12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67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5005" y="1533346"/>
            <a:ext cx="1072936" cy="10596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4129" y="6619101"/>
            <a:ext cx="11451616" cy="166071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i="1" spc="-5" dirty="0">
                <a:latin typeface="Arial"/>
                <a:cs typeface="Arial"/>
              </a:rPr>
              <a:t>(1)</a:t>
            </a:r>
            <a:r>
              <a:rPr sz="1000" b="1" i="1" spc="30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Bulkmans</a:t>
            </a:r>
            <a:r>
              <a:rPr sz="1000" b="1" i="1" spc="2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NW,</a:t>
            </a:r>
            <a:r>
              <a:rPr sz="1000" b="1" i="1" spc="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Berkhof</a:t>
            </a:r>
            <a:r>
              <a:rPr sz="1000" b="1" i="1" spc="2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J,</a:t>
            </a:r>
            <a:r>
              <a:rPr sz="1000" b="1" i="1" spc="2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Bulk S,</a:t>
            </a:r>
            <a:r>
              <a:rPr sz="1000" b="1" i="1" spc="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et</a:t>
            </a:r>
            <a:r>
              <a:rPr sz="1000" b="1" i="1" spc="2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al.</a:t>
            </a:r>
            <a:r>
              <a:rPr sz="1000" b="1" i="1" spc="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High-risk</a:t>
            </a:r>
            <a:r>
              <a:rPr sz="1000" b="1" i="1" spc="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HPV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type-specific</a:t>
            </a:r>
            <a:r>
              <a:rPr sz="1000" b="1" i="1" spc="5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clearance</a:t>
            </a:r>
            <a:r>
              <a:rPr sz="1000" b="1" i="1" spc="2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rates</a:t>
            </a:r>
            <a:r>
              <a:rPr sz="1000" b="1" i="1" spc="3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in</a:t>
            </a:r>
            <a:r>
              <a:rPr sz="1000" b="1" i="1" spc="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cervical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screening.</a:t>
            </a:r>
            <a:r>
              <a:rPr sz="1000" b="1" i="1" spc="4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Br</a:t>
            </a:r>
            <a:r>
              <a:rPr sz="1000" b="1" i="1" spc="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J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Cancer.</a:t>
            </a:r>
            <a:r>
              <a:rPr sz="1000" b="1" i="1" spc="3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2007;96(9):1419-1424.</a:t>
            </a:r>
            <a:r>
              <a:rPr sz="1000" b="1" i="1" spc="7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doi:10.1038/sj.bjc.6603653</a:t>
            </a:r>
            <a:endParaRPr sz="1000" b="1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72079" y="2833039"/>
            <a:ext cx="62814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Persistence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of HR-HPV in </a:t>
            </a:r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women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with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low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grade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tr-TR" sz="1400" b="1" dirty="0" err="1">
                <a:solidFill>
                  <a:srgbClr val="000000"/>
                </a:solidFill>
                <a:effectLst/>
                <a:latin typeface="Helvetica" pitchFamily="2" charset="0"/>
              </a:rPr>
              <a:t>cytology</a:t>
            </a:r>
            <a:r>
              <a:rPr lang="tr-TR" sz="1400" b="1" dirty="0">
                <a:solidFill>
                  <a:srgbClr val="000000"/>
                </a:solidFill>
                <a:effectLst/>
                <a:latin typeface="Helvetica" pitchFamily="2" charset="0"/>
              </a:rPr>
              <a:t> lesions</a:t>
            </a:r>
            <a:r>
              <a:rPr lang="tr-TR" sz="1400" b="1" baseline="30000" dirty="0">
                <a:solidFill>
                  <a:srgbClr val="000000"/>
                </a:solidFill>
                <a:latin typeface="Helvetica" pitchFamily="2" charset="0"/>
              </a:rPr>
              <a:t>1</a:t>
            </a:r>
            <a:endParaRPr lang="tr-TR" sz="1400" b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12364" y="3159251"/>
            <a:ext cx="7005955" cy="1644650"/>
            <a:chOff x="2912364" y="3159251"/>
            <a:chExt cx="7005955" cy="1644650"/>
          </a:xfrm>
        </p:grpSpPr>
        <p:sp>
          <p:nvSpPr>
            <p:cNvPr id="6" name="object 6"/>
            <p:cNvSpPr/>
            <p:nvPr/>
          </p:nvSpPr>
          <p:spPr>
            <a:xfrm>
              <a:off x="6931152" y="4008119"/>
              <a:ext cx="2612390" cy="457200"/>
            </a:xfrm>
            <a:custGeom>
              <a:avLst/>
              <a:gdLst/>
              <a:ahLst/>
              <a:cxnLst/>
              <a:rect l="l" t="t" r="r" b="b"/>
              <a:pathLst>
                <a:path w="2612390" h="457200">
                  <a:moveTo>
                    <a:pt x="2535936" y="0"/>
                  </a:moveTo>
                  <a:lnTo>
                    <a:pt x="76200" y="0"/>
                  </a:lnTo>
                  <a:lnTo>
                    <a:pt x="46559" y="5994"/>
                  </a:lnTo>
                  <a:lnTo>
                    <a:pt x="22336" y="22336"/>
                  </a:lnTo>
                  <a:lnTo>
                    <a:pt x="5994" y="46559"/>
                  </a:lnTo>
                  <a:lnTo>
                    <a:pt x="0" y="76199"/>
                  </a:lnTo>
                  <a:lnTo>
                    <a:pt x="0" y="380999"/>
                  </a:lnTo>
                  <a:lnTo>
                    <a:pt x="5994" y="410640"/>
                  </a:lnTo>
                  <a:lnTo>
                    <a:pt x="22336" y="434863"/>
                  </a:lnTo>
                  <a:lnTo>
                    <a:pt x="46559" y="451205"/>
                  </a:lnTo>
                  <a:lnTo>
                    <a:pt x="76200" y="457199"/>
                  </a:lnTo>
                  <a:lnTo>
                    <a:pt x="2535936" y="457199"/>
                  </a:lnTo>
                  <a:lnTo>
                    <a:pt x="2565576" y="451205"/>
                  </a:lnTo>
                  <a:lnTo>
                    <a:pt x="2589799" y="434863"/>
                  </a:lnTo>
                  <a:lnTo>
                    <a:pt x="2606141" y="410640"/>
                  </a:lnTo>
                  <a:lnTo>
                    <a:pt x="2612136" y="380999"/>
                  </a:lnTo>
                  <a:lnTo>
                    <a:pt x="2612136" y="76199"/>
                  </a:lnTo>
                  <a:lnTo>
                    <a:pt x="2606141" y="46559"/>
                  </a:lnTo>
                  <a:lnTo>
                    <a:pt x="2589799" y="22336"/>
                  </a:lnTo>
                  <a:lnTo>
                    <a:pt x="2565576" y="5994"/>
                  </a:lnTo>
                  <a:lnTo>
                    <a:pt x="2535936" y="0"/>
                  </a:lnTo>
                  <a:close/>
                </a:path>
              </a:pathLst>
            </a:custGeom>
            <a:solidFill>
              <a:srgbClr val="EF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80182" y="3294125"/>
              <a:ext cx="6918959" cy="1242060"/>
            </a:xfrm>
            <a:custGeom>
              <a:avLst/>
              <a:gdLst/>
              <a:ahLst/>
              <a:cxnLst/>
              <a:rect l="l" t="t" r="r" b="b"/>
              <a:pathLst>
                <a:path w="6918959" h="1242060">
                  <a:moveTo>
                    <a:pt x="0" y="207010"/>
                  </a:moveTo>
                  <a:lnTo>
                    <a:pt x="5468" y="159553"/>
                  </a:lnTo>
                  <a:lnTo>
                    <a:pt x="21045" y="115984"/>
                  </a:lnTo>
                  <a:lnTo>
                    <a:pt x="45486" y="77547"/>
                  </a:lnTo>
                  <a:lnTo>
                    <a:pt x="77547" y="45486"/>
                  </a:lnTo>
                  <a:lnTo>
                    <a:pt x="115984" y="21045"/>
                  </a:lnTo>
                  <a:lnTo>
                    <a:pt x="159553" y="5468"/>
                  </a:lnTo>
                  <a:lnTo>
                    <a:pt x="207010" y="0"/>
                  </a:lnTo>
                  <a:lnTo>
                    <a:pt x="6711950" y="0"/>
                  </a:lnTo>
                  <a:lnTo>
                    <a:pt x="6759406" y="5468"/>
                  </a:lnTo>
                  <a:lnTo>
                    <a:pt x="6802975" y="21045"/>
                  </a:lnTo>
                  <a:lnTo>
                    <a:pt x="6841412" y="45486"/>
                  </a:lnTo>
                  <a:lnTo>
                    <a:pt x="6873473" y="77547"/>
                  </a:lnTo>
                  <a:lnTo>
                    <a:pt x="6897914" y="115984"/>
                  </a:lnTo>
                  <a:lnTo>
                    <a:pt x="6913491" y="159553"/>
                  </a:lnTo>
                  <a:lnTo>
                    <a:pt x="6918960" y="207010"/>
                  </a:lnTo>
                  <a:lnTo>
                    <a:pt x="6918960" y="1035050"/>
                  </a:lnTo>
                  <a:lnTo>
                    <a:pt x="6913491" y="1082506"/>
                  </a:lnTo>
                  <a:lnTo>
                    <a:pt x="6897914" y="1126075"/>
                  </a:lnTo>
                  <a:lnTo>
                    <a:pt x="6873473" y="1164512"/>
                  </a:lnTo>
                  <a:lnTo>
                    <a:pt x="6841412" y="1196573"/>
                  </a:lnTo>
                  <a:lnTo>
                    <a:pt x="6802975" y="1221014"/>
                  </a:lnTo>
                  <a:lnTo>
                    <a:pt x="6759406" y="1236591"/>
                  </a:lnTo>
                  <a:lnTo>
                    <a:pt x="6711950" y="1242060"/>
                  </a:lnTo>
                  <a:lnTo>
                    <a:pt x="207010" y="1242060"/>
                  </a:lnTo>
                  <a:lnTo>
                    <a:pt x="159553" y="1236591"/>
                  </a:lnTo>
                  <a:lnTo>
                    <a:pt x="115984" y="1221014"/>
                  </a:lnTo>
                  <a:lnTo>
                    <a:pt x="77547" y="1196573"/>
                  </a:lnTo>
                  <a:lnTo>
                    <a:pt x="45486" y="1164512"/>
                  </a:lnTo>
                  <a:lnTo>
                    <a:pt x="21045" y="1126075"/>
                  </a:lnTo>
                  <a:lnTo>
                    <a:pt x="5468" y="1082506"/>
                  </a:lnTo>
                  <a:lnTo>
                    <a:pt x="0" y="1035050"/>
                  </a:lnTo>
                  <a:lnTo>
                    <a:pt x="0" y="207010"/>
                  </a:lnTo>
                  <a:close/>
                </a:path>
              </a:pathLst>
            </a:custGeom>
            <a:ln w="38100">
              <a:solidFill>
                <a:srgbClr val="811C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12364" y="3159251"/>
              <a:ext cx="434340" cy="1644650"/>
            </a:xfrm>
            <a:custGeom>
              <a:avLst/>
              <a:gdLst/>
              <a:ahLst/>
              <a:cxnLst/>
              <a:rect l="l" t="t" r="r" b="b"/>
              <a:pathLst>
                <a:path w="434339" h="1644650">
                  <a:moveTo>
                    <a:pt x="434339" y="0"/>
                  </a:moveTo>
                  <a:lnTo>
                    <a:pt x="0" y="0"/>
                  </a:lnTo>
                  <a:lnTo>
                    <a:pt x="0" y="1644396"/>
                  </a:lnTo>
                  <a:lnTo>
                    <a:pt x="434339" y="1644396"/>
                  </a:lnTo>
                  <a:lnTo>
                    <a:pt x="4343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143750" y="4071569"/>
            <a:ext cx="24676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800" b="1" spc="-5" dirty="0" err="1">
                <a:solidFill>
                  <a:srgbClr val="941783"/>
                </a:solidFill>
                <a:latin typeface="Calibri"/>
                <a:cs typeface="Calibri"/>
              </a:rPr>
              <a:t>Cytology</a:t>
            </a:r>
            <a:r>
              <a:rPr lang="tr-TR" sz="1800" b="1" spc="-5" dirty="0">
                <a:solidFill>
                  <a:srgbClr val="941783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941783"/>
                </a:solidFill>
                <a:latin typeface="Calibri"/>
                <a:cs typeface="Calibri"/>
              </a:rPr>
              <a:t>ASCUS</a:t>
            </a:r>
            <a:r>
              <a:rPr sz="1800" b="1" spc="-10" dirty="0">
                <a:solidFill>
                  <a:srgbClr val="941783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941783"/>
                </a:solidFill>
                <a:latin typeface="Calibri"/>
                <a:cs typeface="Calibri"/>
              </a:rPr>
              <a:t>or</a:t>
            </a:r>
            <a:r>
              <a:rPr sz="1800" b="1" spc="-15" dirty="0">
                <a:solidFill>
                  <a:srgbClr val="941783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941783"/>
                </a:solidFill>
                <a:latin typeface="Calibri"/>
                <a:cs typeface="Calibri"/>
              </a:rPr>
              <a:t>LSIL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40672" y="3407022"/>
            <a:ext cx="371471" cy="37121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667125" y="3316604"/>
            <a:ext cx="2230755" cy="8534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3740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rgbClr val="941783"/>
                </a:solidFill>
                <a:latin typeface="Calibri"/>
                <a:cs typeface="Calibri"/>
              </a:rPr>
              <a:t>491</a:t>
            </a:r>
            <a:r>
              <a:rPr sz="2000" b="1" spc="-35" dirty="0">
                <a:solidFill>
                  <a:srgbClr val="941783"/>
                </a:solidFill>
                <a:latin typeface="Calibri"/>
                <a:cs typeface="Calibri"/>
              </a:rPr>
              <a:t> </a:t>
            </a:r>
            <a:r>
              <a:rPr lang="tr-TR" sz="2000" b="1" spc="-10" dirty="0" err="1">
                <a:solidFill>
                  <a:srgbClr val="941783"/>
                </a:solidFill>
                <a:latin typeface="Calibri"/>
                <a:cs typeface="Calibri"/>
              </a:rPr>
              <a:t>patients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55"/>
              </a:spcBef>
            </a:pPr>
            <a:r>
              <a:rPr lang="tr-TR" spc="-15" dirty="0" err="1">
                <a:latin typeface="Calibri"/>
                <a:cs typeface="Calibri"/>
              </a:rPr>
              <a:t>Mean</a:t>
            </a:r>
            <a:r>
              <a:rPr lang="tr-TR" spc="-15" dirty="0">
                <a:latin typeface="Calibri"/>
                <a:cs typeface="Calibri"/>
              </a:rPr>
              <a:t> Age</a:t>
            </a:r>
            <a:r>
              <a:rPr sz="1800" spc="-5" dirty="0">
                <a:latin typeface="Calibri"/>
                <a:cs typeface="Calibri"/>
              </a:rPr>
              <a:t>: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941783"/>
                </a:solidFill>
                <a:latin typeface="Calibri"/>
                <a:cs typeface="Calibri"/>
              </a:rPr>
              <a:t>38,3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884577" y="3352991"/>
            <a:ext cx="6915150" cy="1151890"/>
            <a:chOff x="2884577" y="3352991"/>
            <a:chExt cx="6915150" cy="115189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5099" y="3352991"/>
              <a:ext cx="204485" cy="20472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84577" y="3583302"/>
              <a:ext cx="563245" cy="921385"/>
            </a:xfrm>
            <a:custGeom>
              <a:avLst/>
              <a:gdLst/>
              <a:ahLst/>
              <a:cxnLst/>
              <a:rect l="l" t="t" r="r" b="b"/>
              <a:pathLst>
                <a:path w="563245" h="921385">
                  <a:moveTo>
                    <a:pt x="282764" y="0"/>
                  </a:moveTo>
                  <a:lnTo>
                    <a:pt x="223975" y="5117"/>
                  </a:lnTo>
                  <a:lnTo>
                    <a:pt x="166463" y="22067"/>
                  </a:lnTo>
                  <a:lnTo>
                    <a:pt x="116620" y="48612"/>
                  </a:lnTo>
                  <a:lnTo>
                    <a:pt x="1597" y="394015"/>
                  </a:lnTo>
                  <a:lnTo>
                    <a:pt x="0" y="414803"/>
                  </a:lnTo>
                  <a:lnTo>
                    <a:pt x="6070" y="433672"/>
                  </a:lnTo>
                  <a:lnTo>
                    <a:pt x="18850" y="448703"/>
                  </a:lnTo>
                  <a:lnTo>
                    <a:pt x="42494" y="460537"/>
                  </a:lnTo>
                  <a:lnTo>
                    <a:pt x="52718" y="460537"/>
                  </a:lnTo>
                  <a:lnTo>
                    <a:pt x="94774" y="438949"/>
                  </a:lnTo>
                  <a:lnTo>
                    <a:pt x="180521" y="156070"/>
                  </a:lnTo>
                  <a:lnTo>
                    <a:pt x="180521" y="245619"/>
                  </a:lnTo>
                  <a:lnTo>
                    <a:pt x="85947" y="562878"/>
                  </a:lnTo>
                  <a:lnTo>
                    <a:pt x="154961" y="562878"/>
                  </a:lnTo>
                  <a:lnTo>
                    <a:pt x="154961" y="921069"/>
                  </a:lnTo>
                  <a:lnTo>
                    <a:pt x="257203" y="921069"/>
                  </a:lnTo>
                  <a:lnTo>
                    <a:pt x="257203" y="562878"/>
                  </a:lnTo>
                  <a:lnTo>
                    <a:pt x="308325" y="562878"/>
                  </a:lnTo>
                  <a:lnTo>
                    <a:pt x="308325" y="921069"/>
                  </a:lnTo>
                  <a:lnTo>
                    <a:pt x="410567" y="921069"/>
                  </a:lnTo>
                  <a:lnTo>
                    <a:pt x="410567" y="562878"/>
                  </a:lnTo>
                  <a:lnTo>
                    <a:pt x="479581" y="562878"/>
                  </a:lnTo>
                  <a:lnTo>
                    <a:pt x="385007" y="245619"/>
                  </a:lnTo>
                  <a:lnTo>
                    <a:pt x="385007" y="156070"/>
                  </a:lnTo>
                  <a:lnTo>
                    <a:pt x="464244" y="424717"/>
                  </a:lnTo>
                  <a:lnTo>
                    <a:pt x="472192" y="440028"/>
                  </a:lnTo>
                  <a:lnTo>
                    <a:pt x="483734" y="451262"/>
                  </a:lnTo>
                  <a:lnTo>
                    <a:pt x="497673" y="458178"/>
                  </a:lnTo>
                  <a:lnTo>
                    <a:pt x="523034" y="460537"/>
                  </a:lnTo>
                  <a:lnTo>
                    <a:pt x="545200" y="448703"/>
                  </a:lnTo>
                  <a:lnTo>
                    <a:pt x="557221" y="433672"/>
                  </a:lnTo>
                  <a:lnTo>
                    <a:pt x="563012" y="414803"/>
                  </a:lnTo>
                  <a:lnTo>
                    <a:pt x="561375" y="394015"/>
                  </a:lnTo>
                  <a:lnTo>
                    <a:pt x="466521" y="67681"/>
                  </a:lnTo>
                  <a:lnTo>
                    <a:pt x="424945" y="34620"/>
                  </a:lnTo>
                  <a:lnTo>
                    <a:pt x="371268" y="13352"/>
                  </a:lnTo>
                  <a:lnTo>
                    <a:pt x="341553" y="5117"/>
                  </a:lnTo>
                  <a:lnTo>
                    <a:pt x="282764" y="0"/>
                  </a:lnTo>
                  <a:close/>
                </a:path>
              </a:pathLst>
            </a:custGeom>
            <a:solidFill>
              <a:srgbClr val="AC6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04560" y="3413760"/>
              <a:ext cx="3794760" cy="289560"/>
            </a:xfrm>
            <a:custGeom>
              <a:avLst/>
              <a:gdLst/>
              <a:ahLst/>
              <a:cxnLst/>
              <a:rect l="l" t="t" r="r" b="b"/>
              <a:pathLst>
                <a:path w="3794759" h="289560">
                  <a:moveTo>
                    <a:pt x="3746499" y="0"/>
                  </a:moveTo>
                  <a:lnTo>
                    <a:pt x="48260" y="0"/>
                  </a:lnTo>
                  <a:lnTo>
                    <a:pt x="29467" y="3790"/>
                  </a:lnTo>
                  <a:lnTo>
                    <a:pt x="14128" y="14128"/>
                  </a:lnTo>
                  <a:lnTo>
                    <a:pt x="3790" y="29467"/>
                  </a:lnTo>
                  <a:lnTo>
                    <a:pt x="0" y="48260"/>
                  </a:lnTo>
                  <a:lnTo>
                    <a:pt x="0" y="241300"/>
                  </a:lnTo>
                  <a:lnTo>
                    <a:pt x="3790" y="260092"/>
                  </a:lnTo>
                  <a:lnTo>
                    <a:pt x="14128" y="275431"/>
                  </a:lnTo>
                  <a:lnTo>
                    <a:pt x="29467" y="285769"/>
                  </a:lnTo>
                  <a:lnTo>
                    <a:pt x="48260" y="289559"/>
                  </a:lnTo>
                  <a:lnTo>
                    <a:pt x="3746499" y="289559"/>
                  </a:lnTo>
                  <a:lnTo>
                    <a:pt x="3765292" y="285769"/>
                  </a:lnTo>
                  <a:lnTo>
                    <a:pt x="3780631" y="275431"/>
                  </a:lnTo>
                  <a:lnTo>
                    <a:pt x="3790969" y="260092"/>
                  </a:lnTo>
                  <a:lnTo>
                    <a:pt x="3794760" y="241300"/>
                  </a:lnTo>
                  <a:lnTo>
                    <a:pt x="3794760" y="48260"/>
                  </a:lnTo>
                  <a:lnTo>
                    <a:pt x="3790969" y="29467"/>
                  </a:lnTo>
                  <a:lnTo>
                    <a:pt x="3780631" y="14128"/>
                  </a:lnTo>
                  <a:lnTo>
                    <a:pt x="3765292" y="3790"/>
                  </a:lnTo>
                  <a:lnTo>
                    <a:pt x="3746499" y="0"/>
                  </a:lnTo>
                  <a:close/>
                </a:path>
              </a:pathLst>
            </a:custGeom>
            <a:solidFill>
              <a:srgbClr val="EFF0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009259" y="3378149"/>
            <a:ext cx="37877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 err="1">
                <a:solidFill>
                  <a:srgbClr val="941783"/>
                </a:solidFill>
                <a:latin typeface="Calibri"/>
                <a:cs typeface="Calibri"/>
              </a:rPr>
              <a:t>Prospe</a:t>
            </a:r>
            <a:r>
              <a:rPr lang="tr-TR" sz="1800" b="1" spc="-10" dirty="0" err="1">
                <a:solidFill>
                  <a:srgbClr val="941783"/>
                </a:solidFill>
                <a:latin typeface="Calibri"/>
                <a:cs typeface="Calibri"/>
              </a:rPr>
              <a:t>ktif</a:t>
            </a:r>
            <a:r>
              <a:rPr sz="1800" b="1" spc="-10" dirty="0">
                <a:solidFill>
                  <a:srgbClr val="941783"/>
                </a:solidFill>
                <a:latin typeface="Calibri"/>
                <a:cs typeface="Calibri"/>
              </a:rPr>
              <a:t>, </a:t>
            </a:r>
            <a:r>
              <a:rPr lang="tr-TR" b="1" spc="-15" dirty="0">
                <a:solidFill>
                  <a:srgbClr val="941783"/>
                </a:solidFill>
                <a:latin typeface="Calibri"/>
                <a:cs typeface="Calibri"/>
              </a:rPr>
              <a:t>RCT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9516" y="4542533"/>
            <a:ext cx="4218305" cy="1807546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R="506730" algn="ctr">
              <a:lnSpc>
                <a:spcPct val="100000"/>
              </a:lnSpc>
              <a:spcBef>
                <a:spcPts val="815"/>
              </a:spcBef>
            </a:pPr>
            <a:r>
              <a:rPr sz="2400" b="1" spc="-5" dirty="0">
                <a:latin typeface="Calibri"/>
                <a:cs typeface="Calibri"/>
              </a:rPr>
              <a:t>HR-HPV</a:t>
            </a:r>
            <a:endParaRPr sz="2400" dirty="0">
              <a:latin typeface="Calibri"/>
              <a:cs typeface="Calibri"/>
            </a:endParaRPr>
          </a:p>
          <a:p>
            <a:pPr marL="393700" indent="-381000">
              <a:lnSpc>
                <a:spcPct val="100000"/>
              </a:lnSpc>
              <a:spcBef>
                <a:spcPts val="830"/>
              </a:spcBef>
              <a:buFont typeface="Arial MT"/>
              <a:buChar char="•"/>
              <a:tabLst>
                <a:tab pos="393065" algn="l"/>
                <a:tab pos="393700" algn="l"/>
              </a:tabLst>
            </a:pPr>
            <a:r>
              <a:rPr sz="2800" b="1" spc="-10" dirty="0">
                <a:solidFill>
                  <a:srgbClr val="941783"/>
                </a:solidFill>
                <a:latin typeface="Calibri"/>
                <a:cs typeface="Calibri"/>
              </a:rPr>
              <a:t>71% </a:t>
            </a:r>
            <a:r>
              <a:rPr lang="tr-TR" sz="2400" spc="-5" dirty="0" err="1">
                <a:latin typeface="Calibri"/>
                <a:cs typeface="Calibri"/>
              </a:rPr>
              <a:t>persistance</a:t>
            </a:r>
            <a:r>
              <a:rPr lang="tr-TR" sz="2400" spc="-5" dirty="0">
                <a:latin typeface="Calibri"/>
                <a:cs typeface="Calibri"/>
              </a:rPr>
              <a:t> at 6 </a:t>
            </a:r>
            <a:r>
              <a:rPr lang="tr-TR" sz="2400" spc="-5" dirty="0" err="1">
                <a:latin typeface="Calibri"/>
                <a:cs typeface="Calibri"/>
              </a:rPr>
              <a:t>months</a:t>
            </a:r>
            <a:endParaRPr sz="2400" spc="-5" dirty="0">
              <a:latin typeface="Calibri"/>
              <a:cs typeface="Calibri"/>
            </a:endParaRPr>
          </a:p>
          <a:p>
            <a:pPr marL="393700" indent="-381000">
              <a:buFont typeface="Arial MT"/>
              <a:buChar char="•"/>
              <a:tabLst>
                <a:tab pos="393065" algn="l"/>
                <a:tab pos="393700" algn="l"/>
              </a:tabLst>
            </a:pPr>
            <a:r>
              <a:rPr sz="2800" b="1" spc="-5" dirty="0">
                <a:solidFill>
                  <a:srgbClr val="941783"/>
                </a:solidFill>
                <a:latin typeface="Calibri"/>
                <a:cs typeface="Calibri"/>
              </a:rPr>
              <a:t>59%</a:t>
            </a:r>
            <a:r>
              <a:rPr sz="2800" b="1" spc="-10" dirty="0">
                <a:solidFill>
                  <a:srgbClr val="941783"/>
                </a:solidFill>
                <a:latin typeface="Calibri"/>
                <a:cs typeface="Calibri"/>
              </a:rPr>
              <a:t> </a:t>
            </a:r>
            <a:r>
              <a:rPr lang="tr-TR" sz="2400" spc="-5" dirty="0" err="1">
                <a:latin typeface="Calibri"/>
                <a:cs typeface="Calibri"/>
              </a:rPr>
              <a:t>persistance</a:t>
            </a:r>
            <a:r>
              <a:rPr lang="tr-TR" sz="2400" spc="-5" dirty="0">
                <a:latin typeface="Calibri"/>
                <a:cs typeface="Calibri"/>
              </a:rPr>
              <a:t> at 18 </a:t>
            </a:r>
            <a:r>
              <a:rPr lang="tr-TR" sz="2400" spc="-5" dirty="0" err="1">
                <a:latin typeface="Calibri"/>
                <a:cs typeface="Calibri"/>
              </a:rPr>
              <a:t>months</a:t>
            </a:r>
            <a:endParaRPr lang="tr-TR" sz="2400" spc="-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93065" algn="l"/>
                <a:tab pos="393700" algn="l"/>
              </a:tabLst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52615" y="4550889"/>
            <a:ext cx="4723130" cy="144907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R="462280" algn="ctr">
              <a:lnSpc>
                <a:spcPct val="100000"/>
              </a:lnSpc>
              <a:spcBef>
                <a:spcPts val="840"/>
              </a:spcBef>
            </a:pPr>
            <a:r>
              <a:rPr sz="2400" b="1" spc="-10" dirty="0">
                <a:latin typeface="Calibri"/>
                <a:cs typeface="Calibri"/>
              </a:rPr>
              <a:t>HPV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16</a:t>
            </a:r>
            <a:endParaRPr sz="2400" dirty="0">
              <a:latin typeface="Calibri"/>
              <a:cs typeface="Calibri"/>
            </a:endParaRPr>
          </a:p>
          <a:p>
            <a:pPr marL="393700" indent="-381000">
              <a:lnSpc>
                <a:spcPct val="100000"/>
              </a:lnSpc>
              <a:spcBef>
                <a:spcPts val="865"/>
              </a:spcBef>
              <a:buFont typeface="Arial MT"/>
              <a:buChar char="•"/>
              <a:tabLst>
                <a:tab pos="393065" algn="l"/>
                <a:tab pos="393700" algn="l"/>
              </a:tabLst>
            </a:pPr>
            <a:r>
              <a:rPr sz="2800" b="1" spc="-10" dirty="0">
                <a:solidFill>
                  <a:srgbClr val="941783"/>
                </a:solidFill>
                <a:latin typeface="Calibri"/>
                <a:cs typeface="Calibri"/>
              </a:rPr>
              <a:t>91</a:t>
            </a:r>
            <a:r>
              <a:rPr sz="2800" b="1" spc="-5" dirty="0">
                <a:solidFill>
                  <a:srgbClr val="941783"/>
                </a:solidFill>
                <a:latin typeface="Calibri"/>
                <a:cs typeface="Calibri"/>
              </a:rPr>
              <a:t>%</a:t>
            </a:r>
            <a:r>
              <a:rPr sz="2800" b="1" spc="10" dirty="0">
                <a:solidFill>
                  <a:srgbClr val="941783"/>
                </a:solidFill>
                <a:latin typeface="Calibri"/>
                <a:cs typeface="Calibri"/>
              </a:rPr>
              <a:t> </a:t>
            </a:r>
            <a:r>
              <a:rPr lang="tr-TR" sz="2400" spc="-5" dirty="0">
                <a:latin typeface="Calibri"/>
                <a:cs typeface="Calibri"/>
              </a:rPr>
              <a:t>at 6 </a:t>
            </a:r>
            <a:r>
              <a:rPr lang="tr-TR" sz="2400" spc="-5" dirty="0" err="1">
                <a:latin typeface="Calibri"/>
                <a:cs typeface="Calibri"/>
              </a:rPr>
              <a:t>months</a:t>
            </a:r>
            <a:r>
              <a:rPr sz="900" dirty="0">
                <a:latin typeface="Calibri"/>
                <a:cs typeface="Calibri"/>
              </a:rPr>
              <a:t>(P&lt;0,0001)</a:t>
            </a:r>
          </a:p>
          <a:p>
            <a:pPr marL="393700" indent="-3810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93065" algn="l"/>
                <a:tab pos="393700" algn="l"/>
              </a:tabLst>
            </a:pPr>
            <a:r>
              <a:rPr sz="2800" b="1" spc="-10" dirty="0">
                <a:solidFill>
                  <a:srgbClr val="941783"/>
                </a:solidFill>
                <a:latin typeface="Calibri"/>
                <a:cs typeface="Calibri"/>
              </a:rPr>
              <a:t>81</a:t>
            </a:r>
            <a:r>
              <a:rPr sz="2800" b="1" spc="-5" dirty="0">
                <a:solidFill>
                  <a:srgbClr val="941783"/>
                </a:solidFill>
                <a:latin typeface="Calibri"/>
                <a:cs typeface="Calibri"/>
              </a:rPr>
              <a:t>%</a:t>
            </a:r>
            <a:r>
              <a:rPr sz="2800" b="1" spc="15" dirty="0">
                <a:solidFill>
                  <a:srgbClr val="941783"/>
                </a:solidFill>
                <a:latin typeface="Calibri"/>
                <a:cs typeface="Calibri"/>
              </a:rPr>
              <a:t> </a:t>
            </a:r>
            <a:r>
              <a:rPr lang="tr-TR" sz="2400" spc="-5" dirty="0">
                <a:latin typeface="Calibri"/>
                <a:cs typeface="Calibri"/>
              </a:rPr>
              <a:t>at 18 </a:t>
            </a:r>
            <a:r>
              <a:rPr lang="tr-TR" sz="2400" spc="-5" dirty="0" err="1">
                <a:latin typeface="Calibri"/>
                <a:cs typeface="Calibri"/>
              </a:rPr>
              <a:t>months</a:t>
            </a:r>
            <a:r>
              <a:rPr sz="900" dirty="0">
                <a:latin typeface="Calibri"/>
                <a:cs typeface="Calibri"/>
              </a:rPr>
              <a:t>(P&lt;0,0001)</a:t>
            </a:r>
          </a:p>
        </p:txBody>
      </p:sp>
      <p:sp>
        <p:nvSpPr>
          <p:cNvPr id="20" name="object 20"/>
          <p:cNvSpPr/>
          <p:nvPr/>
        </p:nvSpPr>
        <p:spPr>
          <a:xfrm>
            <a:off x="24714" y="-23038"/>
            <a:ext cx="12192000" cy="1485518"/>
          </a:xfrm>
          <a:custGeom>
            <a:avLst/>
            <a:gdLst/>
            <a:ahLst/>
            <a:cxnLst/>
            <a:rect l="l" t="t" r="r" b="b"/>
            <a:pathLst>
              <a:path w="12192000" h="368934">
                <a:moveTo>
                  <a:pt x="12192000" y="0"/>
                </a:moveTo>
                <a:lnTo>
                  <a:pt x="0" y="0"/>
                </a:lnTo>
                <a:lnTo>
                  <a:pt x="0" y="368808"/>
                </a:lnTo>
                <a:lnTo>
                  <a:pt x="12192000" y="368808"/>
                </a:lnTo>
                <a:lnTo>
                  <a:pt x="1219200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2" name="object 22"/>
          <p:cNvSpPr txBox="1"/>
          <p:nvPr/>
        </p:nvSpPr>
        <p:spPr>
          <a:xfrm>
            <a:off x="533400" y="209777"/>
            <a:ext cx="11633886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tr-TR" sz="2800" dirty="0">
                <a:solidFill>
                  <a:srgbClr val="FFFFFF"/>
                </a:solidFill>
                <a:effectLst/>
                <a:latin typeface="Helvetica" pitchFamily="2" charset="0"/>
              </a:rPr>
              <a:t>NON MODIFICABLE FACTORS: Viral </a:t>
            </a:r>
            <a:r>
              <a:rPr lang="tr-TR" sz="2800" dirty="0" err="1">
                <a:solidFill>
                  <a:srgbClr val="FFFFFF"/>
                </a:solidFill>
                <a:effectLst/>
                <a:latin typeface="Helvetica" pitchFamily="2" charset="0"/>
              </a:rPr>
              <a:t>genotype</a:t>
            </a:r>
            <a:endParaRPr lang="tr-TR" sz="28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algn="ctr"/>
            <a:endParaRPr lang="tr-TR" sz="2800" dirty="0">
              <a:solidFill>
                <a:srgbClr val="FFFFFF"/>
              </a:solidFill>
              <a:latin typeface="Helvetica" pitchFamily="2" charset="0"/>
            </a:endParaRPr>
          </a:p>
          <a:p>
            <a:pPr algn="ctr"/>
            <a:endParaRPr lang="tr-TR" sz="2800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Calibri"/>
              <a:cs typeface="Calibri"/>
            </a:endParaRPr>
          </a:p>
        </p:txBody>
      </p:sp>
      <p:grpSp>
        <p:nvGrpSpPr>
          <p:cNvPr id="25" name="object 10">
            <a:extLst>
              <a:ext uri="{FF2B5EF4-FFF2-40B4-BE49-F238E27FC236}">
                <a16:creationId xmlns:a16="http://schemas.microsoft.com/office/drawing/2014/main" id="{5CA2DAFE-6897-3347-982A-E203E4C82C71}"/>
              </a:ext>
            </a:extLst>
          </p:cNvPr>
          <p:cNvGrpSpPr/>
          <p:nvPr/>
        </p:nvGrpSpPr>
        <p:grpSpPr>
          <a:xfrm>
            <a:off x="304800" y="1892807"/>
            <a:ext cx="2530444" cy="2911094"/>
            <a:chOff x="8665464" y="1892807"/>
            <a:chExt cx="2923540" cy="3495040"/>
          </a:xfrm>
        </p:grpSpPr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C7DD42B0-0FA4-A74E-ABE7-F9497CA586E0}"/>
                </a:ext>
              </a:extLst>
            </p:cNvPr>
            <p:cNvSpPr/>
            <p:nvPr/>
          </p:nvSpPr>
          <p:spPr>
            <a:xfrm>
              <a:off x="8778240" y="2340863"/>
              <a:ext cx="2810510" cy="3046730"/>
            </a:xfrm>
            <a:custGeom>
              <a:avLst/>
              <a:gdLst/>
              <a:ahLst/>
              <a:cxnLst/>
              <a:rect l="l" t="t" r="r" b="b"/>
              <a:pathLst>
                <a:path w="2810509" h="3046729">
                  <a:moveTo>
                    <a:pt x="2341879" y="0"/>
                  </a:moveTo>
                  <a:lnTo>
                    <a:pt x="468375" y="0"/>
                  </a:lnTo>
                  <a:lnTo>
                    <a:pt x="420483" y="2417"/>
                  </a:lnTo>
                  <a:lnTo>
                    <a:pt x="373975" y="9514"/>
                  </a:lnTo>
                  <a:lnTo>
                    <a:pt x="329087" y="21055"/>
                  </a:lnTo>
                  <a:lnTo>
                    <a:pt x="286053" y="36804"/>
                  </a:lnTo>
                  <a:lnTo>
                    <a:pt x="245110" y="56526"/>
                  </a:lnTo>
                  <a:lnTo>
                    <a:pt x="206492" y="79985"/>
                  </a:lnTo>
                  <a:lnTo>
                    <a:pt x="170436" y="106947"/>
                  </a:lnTo>
                  <a:lnTo>
                    <a:pt x="137175" y="137175"/>
                  </a:lnTo>
                  <a:lnTo>
                    <a:pt x="106947" y="170436"/>
                  </a:lnTo>
                  <a:lnTo>
                    <a:pt x="79985" y="206492"/>
                  </a:lnTo>
                  <a:lnTo>
                    <a:pt x="56526" y="245110"/>
                  </a:lnTo>
                  <a:lnTo>
                    <a:pt x="36804" y="286053"/>
                  </a:lnTo>
                  <a:lnTo>
                    <a:pt x="21055" y="329087"/>
                  </a:lnTo>
                  <a:lnTo>
                    <a:pt x="9514" y="373975"/>
                  </a:lnTo>
                  <a:lnTo>
                    <a:pt x="2417" y="420483"/>
                  </a:lnTo>
                  <a:lnTo>
                    <a:pt x="0" y="468375"/>
                  </a:lnTo>
                  <a:lnTo>
                    <a:pt x="0" y="2578100"/>
                  </a:lnTo>
                  <a:lnTo>
                    <a:pt x="2417" y="2625992"/>
                  </a:lnTo>
                  <a:lnTo>
                    <a:pt x="9514" y="2672500"/>
                  </a:lnTo>
                  <a:lnTo>
                    <a:pt x="21055" y="2717388"/>
                  </a:lnTo>
                  <a:lnTo>
                    <a:pt x="36804" y="2760422"/>
                  </a:lnTo>
                  <a:lnTo>
                    <a:pt x="56526" y="2801365"/>
                  </a:lnTo>
                  <a:lnTo>
                    <a:pt x="79985" y="2839983"/>
                  </a:lnTo>
                  <a:lnTo>
                    <a:pt x="106947" y="2876039"/>
                  </a:lnTo>
                  <a:lnTo>
                    <a:pt x="137175" y="2909300"/>
                  </a:lnTo>
                  <a:lnTo>
                    <a:pt x="170436" y="2939528"/>
                  </a:lnTo>
                  <a:lnTo>
                    <a:pt x="206492" y="2966490"/>
                  </a:lnTo>
                  <a:lnTo>
                    <a:pt x="245110" y="2989949"/>
                  </a:lnTo>
                  <a:lnTo>
                    <a:pt x="286053" y="3009671"/>
                  </a:lnTo>
                  <a:lnTo>
                    <a:pt x="329087" y="3025420"/>
                  </a:lnTo>
                  <a:lnTo>
                    <a:pt x="373975" y="3036961"/>
                  </a:lnTo>
                  <a:lnTo>
                    <a:pt x="420483" y="3044058"/>
                  </a:lnTo>
                  <a:lnTo>
                    <a:pt x="468375" y="3046476"/>
                  </a:lnTo>
                  <a:lnTo>
                    <a:pt x="2341879" y="3046476"/>
                  </a:lnTo>
                  <a:lnTo>
                    <a:pt x="2389772" y="3044058"/>
                  </a:lnTo>
                  <a:lnTo>
                    <a:pt x="2436280" y="3036961"/>
                  </a:lnTo>
                  <a:lnTo>
                    <a:pt x="2481168" y="3025420"/>
                  </a:lnTo>
                  <a:lnTo>
                    <a:pt x="2524202" y="3009671"/>
                  </a:lnTo>
                  <a:lnTo>
                    <a:pt x="2565145" y="2989949"/>
                  </a:lnTo>
                  <a:lnTo>
                    <a:pt x="2603763" y="2966490"/>
                  </a:lnTo>
                  <a:lnTo>
                    <a:pt x="2639819" y="2939528"/>
                  </a:lnTo>
                  <a:lnTo>
                    <a:pt x="2673080" y="2909300"/>
                  </a:lnTo>
                  <a:lnTo>
                    <a:pt x="2703308" y="2876039"/>
                  </a:lnTo>
                  <a:lnTo>
                    <a:pt x="2730270" y="2839983"/>
                  </a:lnTo>
                  <a:lnTo>
                    <a:pt x="2753729" y="2801365"/>
                  </a:lnTo>
                  <a:lnTo>
                    <a:pt x="2773451" y="2760422"/>
                  </a:lnTo>
                  <a:lnTo>
                    <a:pt x="2789200" y="2717388"/>
                  </a:lnTo>
                  <a:lnTo>
                    <a:pt x="2800741" y="2672500"/>
                  </a:lnTo>
                  <a:lnTo>
                    <a:pt x="2807838" y="2625992"/>
                  </a:lnTo>
                  <a:lnTo>
                    <a:pt x="2810255" y="2578100"/>
                  </a:lnTo>
                  <a:lnTo>
                    <a:pt x="2810255" y="468375"/>
                  </a:lnTo>
                  <a:lnTo>
                    <a:pt x="2807838" y="420483"/>
                  </a:lnTo>
                  <a:lnTo>
                    <a:pt x="2800741" y="373975"/>
                  </a:lnTo>
                  <a:lnTo>
                    <a:pt x="2789200" y="329087"/>
                  </a:lnTo>
                  <a:lnTo>
                    <a:pt x="2773451" y="286053"/>
                  </a:lnTo>
                  <a:lnTo>
                    <a:pt x="2753729" y="245110"/>
                  </a:lnTo>
                  <a:lnTo>
                    <a:pt x="2730270" y="206492"/>
                  </a:lnTo>
                  <a:lnTo>
                    <a:pt x="2703308" y="170436"/>
                  </a:lnTo>
                  <a:lnTo>
                    <a:pt x="2673080" y="137175"/>
                  </a:lnTo>
                  <a:lnTo>
                    <a:pt x="2639819" y="106947"/>
                  </a:lnTo>
                  <a:lnTo>
                    <a:pt x="2603763" y="79985"/>
                  </a:lnTo>
                  <a:lnTo>
                    <a:pt x="2565145" y="56526"/>
                  </a:lnTo>
                  <a:lnTo>
                    <a:pt x="2524202" y="36804"/>
                  </a:lnTo>
                  <a:lnTo>
                    <a:pt x="2481168" y="21055"/>
                  </a:lnTo>
                  <a:lnTo>
                    <a:pt x="2436280" y="9514"/>
                  </a:lnTo>
                  <a:lnTo>
                    <a:pt x="2389772" y="2417"/>
                  </a:lnTo>
                  <a:lnTo>
                    <a:pt x="2341879" y="0"/>
                  </a:lnTo>
                  <a:close/>
                </a:path>
              </a:pathLst>
            </a:custGeom>
            <a:solidFill>
              <a:srgbClr val="D2D2D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6299F20E-91FE-9A41-AB15-37B9E6809A2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65464" y="1892807"/>
              <a:ext cx="1714500" cy="1703831"/>
            </a:xfrm>
            <a:prstGeom prst="rect">
              <a:avLst/>
            </a:prstGeom>
          </p:spPr>
        </p:pic>
      </p:grpSp>
      <p:sp>
        <p:nvSpPr>
          <p:cNvPr id="28" name="Metin kutusu 21">
            <a:extLst>
              <a:ext uri="{FF2B5EF4-FFF2-40B4-BE49-F238E27FC236}">
                <a16:creationId xmlns:a16="http://schemas.microsoft.com/office/drawing/2014/main" id="{D9874DE4-DE65-0E45-B6E0-C928152D24C0}"/>
              </a:ext>
            </a:extLst>
          </p:cNvPr>
          <p:cNvSpPr txBox="1"/>
          <p:nvPr/>
        </p:nvSpPr>
        <p:spPr>
          <a:xfrm>
            <a:off x="533400" y="3183229"/>
            <a:ext cx="2071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u="sng" spc="-5" dirty="0">
                <a:solidFill>
                  <a:srgbClr val="8D4699"/>
                </a:solidFill>
                <a:latin typeface="Calibri"/>
                <a:cs typeface="Calibri"/>
              </a:rPr>
              <a:t>Natural </a:t>
            </a:r>
            <a:r>
              <a:rPr lang="tr-TR" b="1" u="sng" spc="-5" dirty="0" err="1">
                <a:solidFill>
                  <a:srgbClr val="8D4699"/>
                </a:solidFill>
                <a:latin typeface="Calibri"/>
                <a:cs typeface="Calibri"/>
              </a:rPr>
              <a:t>Immunity</a:t>
            </a:r>
            <a:endParaRPr lang="tr-TR" b="1" u="sng" spc="-5" dirty="0">
              <a:solidFill>
                <a:srgbClr val="8D4699"/>
              </a:solidFill>
              <a:latin typeface="Calibri"/>
              <a:cs typeface="Calibri"/>
            </a:endParaRPr>
          </a:p>
          <a:p>
            <a:pPr algn="ctr"/>
            <a:r>
              <a:rPr lang="tr-TR" b="1" spc="-5" dirty="0">
                <a:solidFill>
                  <a:srgbClr val="8D4699"/>
                </a:solidFill>
                <a:latin typeface="Calibri"/>
                <a:cs typeface="Calibri"/>
              </a:rPr>
              <a:t>29% of </a:t>
            </a:r>
            <a:r>
              <a:rPr lang="tr-TR" b="1" spc="-5" dirty="0" err="1">
                <a:solidFill>
                  <a:srgbClr val="8D4699"/>
                </a:solidFill>
                <a:latin typeface="Calibri"/>
                <a:cs typeface="Calibri"/>
              </a:rPr>
              <a:t>cases</a:t>
            </a:r>
            <a:r>
              <a:rPr lang="tr-TR" b="1" spc="-5" dirty="0">
                <a:solidFill>
                  <a:srgbClr val="8D4699"/>
                </a:solidFill>
                <a:latin typeface="Calibri"/>
                <a:cs typeface="Calibri"/>
              </a:rPr>
              <a:t> can </a:t>
            </a:r>
            <a:r>
              <a:rPr lang="tr-TR" b="1" spc="-5" dirty="0" err="1">
                <a:solidFill>
                  <a:srgbClr val="8D4699"/>
                </a:solidFill>
                <a:latin typeface="Calibri"/>
                <a:cs typeface="Calibri"/>
              </a:rPr>
              <a:t>clear</a:t>
            </a:r>
            <a:r>
              <a:rPr lang="tr-TR" b="1" spc="-5" dirty="0">
                <a:solidFill>
                  <a:srgbClr val="8D4699"/>
                </a:solidFill>
                <a:latin typeface="Calibri"/>
                <a:cs typeface="Calibri"/>
              </a:rPr>
              <a:t> </a:t>
            </a:r>
            <a:r>
              <a:rPr lang="tr-TR" b="1" spc="-5" dirty="0" err="1">
                <a:solidFill>
                  <a:srgbClr val="8D4699"/>
                </a:solidFill>
                <a:latin typeface="Calibri"/>
                <a:cs typeface="Calibri"/>
              </a:rPr>
              <a:t>the</a:t>
            </a:r>
            <a:r>
              <a:rPr lang="tr-TR" b="1" spc="-5" dirty="0">
                <a:solidFill>
                  <a:srgbClr val="8D4699"/>
                </a:solidFill>
                <a:latin typeface="Calibri"/>
                <a:cs typeface="Calibri"/>
              </a:rPr>
              <a:t> </a:t>
            </a:r>
            <a:r>
              <a:rPr lang="tr-TR" b="1" spc="-5" dirty="0" err="1">
                <a:solidFill>
                  <a:srgbClr val="8D4699"/>
                </a:solidFill>
                <a:latin typeface="Calibri"/>
                <a:cs typeface="Calibri"/>
              </a:rPr>
              <a:t>virus</a:t>
            </a:r>
            <a:r>
              <a:rPr lang="tr-TR" b="1" spc="-5" dirty="0">
                <a:solidFill>
                  <a:srgbClr val="8D4699"/>
                </a:solidFill>
                <a:latin typeface="Calibri"/>
                <a:cs typeface="Calibri"/>
              </a:rPr>
              <a:t> at 6 </a:t>
            </a:r>
            <a:r>
              <a:rPr lang="tr-TR" b="1" spc="-5" dirty="0" err="1">
                <a:solidFill>
                  <a:srgbClr val="8D4699"/>
                </a:solidFill>
                <a:latin typeface="Calibri"/>
                <a:cs typeface="Calibri"/>
              </a:rPr>
              <a:t>monts</a:t>
            </a:r>
            <a:endParaRPr lang="tr-TR" b="1" spc="-5" dirty="0">
              <a:solidFill>
                <a:srgbClr val="8D469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7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619" y="2962069"/>
            <a:ext cx="5180354" cy="31308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35604" y="2555875"/>
            <a:ext cx="412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H</a:t>
            </a:r>
            <a:r>
              <a:rPr sz="1800" spc="-20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V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4153" y="6476491"/>
            <a:ext cx="84632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1,</a:t>
            </a:r>
            <a:r>
              <a:rPr sz="10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Kang,</a:t>
            </a:r>
            <a:r>
              <a:rPr sz="1000" spc="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LN.,</a:t>
            </a:r>
            <a:r>
              <a:rPr sz="10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33333"/>
                </a:solidFill>
                <a:latin typeface="Calibri"/>
                <a:cs typeface="Calibri"/>
              </a:rPr>
              <a:t>Castle,</a:t>
            </a:r>
            <a:r>
              <a:rPr sz="10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P.E.,</a:t>
            </a:r>
            <a:r>
              <a:rPr sz="10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Zhao,</a:t>
            </a:r>
            <a:r>
              <a:rPr sz="1000" spc="-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333333"/>
                </a:solidFill>
                <a:latin typeface="Calibri"/>
                <a:cs typeface="Calibri"/>
              </a:rPr>
              <a:t>FH.</a:t>
            </a:r>
            <a:r>
              <a:rPr sz="1000" spc="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333333"/>
                </a:solidFill>
                <a:latin typeface="Calibri"/>
                <a:cs typeface="Calibri"/>
              </a:rPr>
              <a:t>et</a:t>
            </a:r>
            <a:r>
              <a:rPr sz="1000" i="1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333333"/>
                </a:solidFill>
                <a:latin typeface="Calibri"/>
                <a:cs typeface="Calibri"/>
              </a:rPr>
              <a:t>al.</a:t>
            </a:r>
            <a:r>
              <a:rPr sz="1000" i="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A</a:t>
            </a:r>
            <a:r>
              <a:rPr sz="10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prospective</a:t>
            </a:r>
            <a:r>
              <a:rPr sz="10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study</a:t>
            </a:r>
            <a:r>
              <a:rPr sz="10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10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age</a:t>
            </a:r>
            <a:r>
              <a:rPr sz="100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trends</a:t>
            </a:r>
            <a:r>
              <a:rPr sz="10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of high-risk</a:t>
            </a:r>
            <a:r>
              <a:rPr sz="10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human</a:t>
            </a:r>
            <a:r>
              <a:rPr sz="10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papillomavirus</a:t>
            </a:r>
            <a:r>
              <a:rPr sz="1000" spc="-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infection</a:t>
            </a:r>
            <a:r>
              <a:rPr sz="10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1000" spc="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rural</a:t>
            </a:r>
            <a:r>
              <a:rPr sz="1000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China.</a:t>
            </a:r>
            <a:r>
              <a:rPr sz="1000" spc="1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333333"/>
                </a:solidFill>
                <a:latin typeface="Calibri"/>
                <a:cs typeface="Calibri"/>
              </a:rPr>
              <a:t>BMC</a:t>
            </a:r>
            <a:r>
              <a:rPr sz="1000" i="1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333333"/>
                </a:solidFill>
                <a:latin typeface="Calibri"/>
                <a:cs typeface="Calibri"/>
              </a:rPr>
              <a:t>Infect</a:t>
            </a:r>
            <a:r>
              <a:rPr sz="1000" i="1" spc="-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i="1" spc="-5" dirty="0">
                <a:solidFill>
                  <a:srgbClr val="333333"/>
                </a:solidFill>
                <a:latin typeface="Calibri"/>
                <a:cs typeface="Calibri"/>
              </a:rPr>
              <a:t>Dis</a:t>
            </a:r>
            <a:r>
              <a:rPr sz="1000" i="1" spc="1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333333"/>
                </a:solidFill>
                <a:latin typeface="Calibri"/>
                <a:cs typeface="Calibri"/>
              </a:rPr>
              <a:t>14,</a:t>
            </a:r>
            <a:r>
              <a:rPr sz="1000" b="1" spc="3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96</a:t>
            </a:r>
            <a:r>
              <a:rPr sz="1000" spc="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(2014).</a:t>
            </a:r>
            <a:r>
              <a:rPr sz="1000" spc="4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333333"/>
                </a:solidFill>
                <a:latin typeface="Calibri"/>
                <a:cs typeface="Calibri"/>
              </a:rPr>
              <a:t>6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0364" y="2962706"/>
            <a:ext cx="5483351" cy="315836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060563" y="2516251"/>
            <a:ext cx="1339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HPV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16/18/45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7262" y="6169228"/>
            <a:ext cx="2656703" cy="28982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Georgia"/>
                <a:cs typeface="Georgia"/>
              </a:rPr>
              <a:t>n</a:t>
            </a:r>
            <a:r>
              <a:rPr sz="1800" spc="-10" dirty="0">
                <a:solidFill>
                  <a:srgbClr val="333333"/>
                </a:solidFill>
                <a:latin typeface="Georgia"/>
                <a:cs typeface="Georgia"/>
              </a:rPr>
              <a:t>=</a:t>
            </a:r>
            <a:r>
              <a:rPr sz="1800" spc="-5" dirty="0">
                <a:solidFill>
                  <a:srgbClr val="333333"/>
                </a:solidFill>
                <a:latin typeface="Georgia"/>
                <a:cs typeface="Georgia"/>
              </a:rPr>
              <a:t>7397</a:t>
            </a:r>
            <a:endParaRPr sz="1800" dirty="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71855"/>
            <a:ext cx="12192000" cy="368935"/>
          </a:xfrm>
          <a:custGeom>
            <a:avLst/>
            <a:gdLst/>
            <a:ahLst/>
            <a:cxnLst/>
            <a:rect l="l" t="t" r="r" b="b"/>
            <a:pathLst>
              <a:path w="12192000" h="368934">
                <a:moveTo>
                  <a:pt x="12192000" y="0"/>
                </a:moveTo>
                <a:lnTo>
                  <a:pt x="0" y="0"/>
                </a:lnTo>
                <a:lnTo>
                  <a:pt x="0" y="368808"/>
                </a:lnTo>
                <a:lnTo>
                  <a:pt x="12192000" y="368808"/>
                </a:lnTo>
                <a:lnTo>
                  <a:pt x="12192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61536" y="638290"/>
            <a:ext cx="963827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tr-TR" sz="4400" b="1" dirty="0">
                <a:effectLst/>
                <a:latin typeface="Helvetica" pitchFamily="2" charset="0"/>
              </a:rPr>
              <a:t>NON MODIFICABLE FACTOR: AGE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63880" y="1941292"/>
            <a:ext cx="11291570" cy="58028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6034" rIns="0" bIns="0" rtlCol="0">
            <a:spAutoFit/>
          </a:bodyPr>
          <a:lstStyle/>
          <a:p>
            <a:pPr algn="ctr"/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Normally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,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older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woman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are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on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higher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risk of HPV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persistence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and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therefore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on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higher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risk</a:t>
            </a:r>
          </a:p>
          <a:p>
            <a:pPr algn="ctr"/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to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develop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cervical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intraepithelial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1D1D1D"/>
                </a:solidFill>
                <a:effectLst/>
                <a:latin typeface="Helvetica" pitchFamily="2" charset="0"/>
              </a:rPr>
              <a:t>neoplasia</a:t>
            </a:r>
            <a:r>
              <a:rPr lang="tr-TR" b="1" dirty="0">
                <a:solidFill>
                  <a:srgbClr val="1D1D1D"/>
                </a:solidFill>
                <a:effectLst/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830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73070" y="2811432"/>
            <a:ext cx="409973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70AD47">
                    <a:lumMod val="75000"/>
                  </a:srgbClr>
                </a:solidFill>
                <a:latin typeface="Gotham Medium"/>
              </a:rPr>
              <a:t>CST I </a:t>
            </a:r>
            <a:r>
              <a:rPr lang="en-US" dirty="0">
                <a:solidFill>
                  <a:srgbClr val="70AD47">
                    <a:lumMod val="75000"/>
                  </a:srgbClr>
                </a:solidFill>
                <a:latin typeface="Gotham Medium"/>
              </a:rPr>
              <a:t>– L. </a:t>
            </a:r>
            <a:r>
              <a:rPr lang="en-US" dirty="0" err="1">
                <a:solidFill>
                  <a:srgbClr val="70AD47">
                    <a:lumMod val="75000"/>
                  </a:srgbClr>
                </a:solidFill>
                <a:latin typeface="Gotham Medium"/>
              </a:rPr>
              <a:t>crispatus</a:t>
            </a:r>
            <a:r>
              <a:rPr lang="en-US" dirty="0">
                <a:solidFill>
                  <a:srgbClr val="70AD47">
                    <a:lumMod val="75000"/>
                  </a:srgbClr>
                </a:solidFill>
                <a:latin typeface="Gotham Medium"/>
              </a:rPr>
              <a:t> (26.2%)</a:t>
            </a:r>
          </a:p>
          <a:p>
            <a:pPr defTabSz="342900">
              <a:defRPr/>
            </a:pPr>
            <a:endParaRPr lang="en-US" dirty="0">
              <a:solidFill>
                <a:srgbClr val="000000"/>
              </a:solidFill>
              <a:latin typeface="Gotham Medium"/>
            </a:endParaRPr>
          </a:p>
          <a:p>
            <a:pPr defTabSz="342900">
              <a:defRPr/>
            </a:pPr>
            <a:r>
              <a:rPr lang="en-US" b="1" dirty="0">
                <a:solidFill>
                  <a:srgbClr val="70AD47">
                    <a:lumMod val="60000"/>
                    <a:lumOff val="40000"/>
                  </a:srgbClr>
                </a:solidFill>
                <a:latin typeface="Gotham Medium"/>
              </a:rPr>
              <a:t>CST II </a:t>
            </a:r>
            <a:r>
              <a:rPr lang="en-US" dirty="0">
                <a:solidFill>
                  <a:srgbClr val="70AD47">
                    <a:lumMod val="60000"/>
                    <a:lumOff val="40000"/>
                  </a:srgbClr>
                </a:solidFill>
                <a:latin typeface="Gotham Medium"/>
              </a:rPr>
              <a:t>– L. </a:t>
            </a:r>
            <a:r>
              <a:rPr lang="en-US" dirty="0" err="1">
                <a:solidFill>
                  <a:srgbClr val="70AD47">
                    <a:lumMod val="60000"/>
                    <a:lumOff val="40000"/>
                  </a:srgbClr>
                </a:solidFill>
                <a:latin typeface="Gotham Medium"/>
              </a:rPr>
              <a:t>gasseri</a:t>
            </a:r>
            <a:r>
              <a:rPr lang="en-US" dirty="0">
                <a:solidFill>
                  <a:srgbClr val="70AD47">
                    <a:lumMod val="60000"/>
                    <a:lumOff val="40000"/>
                  </a:srgbClr>
                </a:solidFill>
                <a:latin typeface="Gotham Medium"/>
              </a:rPr>
              <a:t> (6.3%)</a:t>
            </a:r>
          </a:p>
          <a:p>
            <a:pPr defTabSz="342900">
              <a:defRPr/>
            </a:pPr>
            <a:endParaRPr lang="en-US" dirty="0">
              <a:solidFill>
                <a:srgbClr val="70AD47">
                  <a:lumMod val="60000"/>
                  <a:lumOff val="40000"/>
                </a:srgbClr>
              </a:solidFill>
              <a:latin typeface="Gotham Medium"/>
            </a:endParaRPr>
          </a:p>
          <a:p>
            <a:pPr defTabSz="342900">
              <a:defRPr/>
            </a:pPr>
            <a:r>
              <a:rPr lang="en-US" b="1" dirty="0">
                <a:solidFill>
                  <a:srgbClr val="ED7D31">
                    <a:lumMod val="75000"/>
                  </a:srgbClr>
                </a:solidFill>
                <a:latin typeface="Gotham Medium"/>
              </a:rPr>
              <a:t>CST III </a:t>
            </a:r>
            <a:r>
              <a:rPr lang="en-US" dirty="0">
                <a:solidFill>
                  <a:srgbClr val="ED7D31">
                    <a:lumMod val="75000"/>
                  </a:srgbClr>
                </a:solidFill>
                <a:latin typeface="Gotham Medium"/>
              </a:rPr>
              <a:t>– </a:t>
            </a:r>
            <a:r>
              <a:rPr lang="en-US" dirty="0" err="1">
                <a:solidFill>
                  <a:srgbClr val="ED7D31">
                    <a:lumMod val="75000"/>
                  </a:srgbClr>
                </a:solidFill>
                <a:latin typeface="Gotham Medium"/>
              </a:rPr>
              <a:t>L.iners</a:t>
            </a:r>
            <a:r>
              <a:rPr lang="en-US" dirty="0">
                <a:solidFill>
                  <a:srgbClr val="ED7D31">
                    <a:lumMod val="75000"/>
                  </a:srgbClr>
                </a:solidFill>
                <a:latin typeface="Gotham Medium"/>
              </a:rPr>
              <a:t> (34.1%)</a:t>
            </a:r>
          </a:p>
          <a:p>
            <a:pPr defTabSz="342900">
              <a:defRPr/>
            </a:pPr>
            <a:endParaRPr lang="en-US" dirty="0">
              <a:solidFill>
                <a:srgbClr val="0000FF"/>
              </a:solidFill>
              <a:latin typeface="Gotham Medium"/>
            </a:endParaRPr>
          </a:p>
          <a:p>
            <a:pPr defTabSz="342900">
              <a:defRPr/>
            </a:pPr>
            <a:endParaRPr lang="en-US" dirty="0">
              <a:solidFill>
                <a:srgbClr val="0000FF"/>
              </a:solidFill>
              <a:latin typeface="Gotham Medium"/>
            </a:endParaRPr>
          </a:p>
          <a:p>
            <a:pPr defTabSz="342900">
              <a:defRPr/>
            </a:pPr>
            <a:endParaRPr lang="en-US" b="1" dirty="0">
              <a:solidFill>
                <a:srgbClr val="0000FF"/>
              </a:solidFill>
              <a:latin typeface="Gotham Medium"/>
            </a:endParaRPr>
          </a:p>
          <a:p>
            <a:pPr defTabSz="342900">
              <a:defRPr/>
            </a:pPr>
            <a:r>
              <a:rPr lang="en-US" b="1" dirty="0">
                <a:solidFill>
                  <a:srgbClr val="0000FF"/>
                </a:solidFill>
                <a:latin typeface="Gotham Medium"/>
              </a:rPr>
              <a:t>CST IV </a:t>
            </a:r>
            <a:r>
              <a:rPr lang="en-US" dirty="0">
                <a:solidFill>
                  <a:srgbClr val="0000FF"/>
                </a:solidFill>
                <a:latin typeface="Gotham Medium"/>
              </a:rPr>
              <a:t>– No (or almost absent) Lactobacillus spp., high diversity (27%)</a:t>
            </a:r>
          </a:p>
          <a:p>
            <a:pPr defTabSz="342900">
              <a:defRPr/>
            </a:pPr>
            <a:endParaRPr lang="en-US" dirty="0">
              <a:solidFill>
                <a:srgbClr val="000000"/>
              </a:solidFill>
              <a:latin typeface="Gotham Medium"/>
            </a:endParaRPr>
          </a:p>
          <a:p>
            <a:pPr defTabSz="342900">
              <a:defRPr/>
            </a:pPr>
            <a:r>
              <a:rPr lang="en-US" b="1" dirty="0">
                <a:solidFill>
                  <a:srgbClr val="002060"/>
                </a:solidFill>
                <a:latin typeface="Gotham Medium"/>
              </a:rPr>
              <a:t>CST V – L. </a:t>
            </a:r>
            <a:r>
              <a:rPr lang="en-US" b="1" dirty="0" err="1">
                <a:solidFill>
                  <a:srgbClr val="002060"/>
                </a:solidFill>
                <a:latin typeface="Gotham Medium"/>
              </a:rPr>
              <a:t>jensenii</a:t>
            </a:r>
            <a:r>
              <a:rPr lang="en-US" b="1" dirty="0">
                <a:solidFill>
                  <a:srgbClr val="002060"/>
                </a:solidFill>
                <a:latin typeface="Gotham Medium"/>
              </a:rPr>
              <a:t> (5.3%)</a:t>
            </a:r>
          </a:p>
        </p:txBody>
      </p:sp>
      <p:pic>
        <p:nvPicPr>
          <p:cNvPr id="4096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33" y="373495"/>
            <a:ext cx="2046011" cy="54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16" y="255834"/>
            <a:ext cx="5984921" cy="9033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40964" name="Group 9"/>
          <p:cNvGrpSpPr>
            <a:grpSpLocks/>
          </p:cNvGrpSpPr>
          <p:nvPr/>
        </p:nvGrpSpPr>
        <p:grpSpPr bwMode="auto">
          <a:xfrm>
            <a:off x="1685121" y="1467559"/>
            <a:ext cx="4289856" cy="5104798"/>
            <a:chOff x="251520" y="1196752"/>
            <a:chExt cx="4419600" cy="5426153"/>
          </a:xfrm>
        </p:grpSpPr>
        <p:pic>
          <p:nvPicPr>
            <p:cNvPr id="4096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2" r="31882" b="14075"/>
            <a:stretch>
              <a:fillRect/>
            </a:stretch>
          </p:blipFill>
          <p:spPr bwMode="auto">
            <a:xfrm>
              <a:off x="251520" y="2546205"/>
              <a:ext cx="4394200" cy="407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88" b="80183"/>
            <a:stretch>
              <a:fillRect/>
            </a:stretch>
          </p:blipFill>
          <p:spPr bwMode="auto">
            <a:xfrm>
              <a:off x="251520" y="1196752"/>
              <a:ext cx="4419600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6254581" y="2320553"/>
            <a:ext cx="4012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342900" eaLnBrk="1" hangingPunct="1">
              <a:defRPr/>
            </a:pPr>
            <a:r>
              <a:rPr lang="en-US" i="0" dirty="0">
                <a:solidFill>
                  <a:srgbClr val="44546A">
                    <a:lumMod val="75000"/>
                  </a:srgbClr>
                </a:solidFill>
                <a:latin typeface="Gotham Medium"/>
              </a:rPr>
              <a:t>396 non symptomatic sexually active women.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56526" y="968076"/>
            <a:ext cx="17076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1000" i="1" dirty="0">
                <a:solidFill>
                  <a:prstClr val="black"/>
                </a:solidFill>
                <a:latin typeface="Gotham Medium"/>
              </a:rPr>
              <a:t>PNAS 2011 108(1):4680-7 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955704" y="1960873"/>
            <a:ext cx="26496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342900" eaLnBrk="1" hangingPunct="1">
              <a:defRPr/>
            </a:pPr>
            <a:r>
              <a:rPr lang="en-US" sz="1800" b="1" i="0" dirty="0">
                <a:solidFill>
                  <a:srgbClr val="44546A">
                    <a:lumMod val="75000"/>
                  </a:srgbClr>
                </a:solidFill>
                <a:latin typeface="Gotham Medium"/>
              </a:rPr>
              <a:t>CST</a:t>
            </a:r>
            <a:r>
              <a:rPr lang="en-US" i="0" dirty="0">
                <a:solidFill>
                  <a:srgbClr val="44546A">
                    <a:lumMod val="75000"/>
                  </a:srgbClr>
                </a:solidFill>
                <a:latin typeface="Gotham Medium"/>
              </a:rPr>
              <a:t> – Community State Type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87B3CC-604F-45FF-80FE-D5C7581CE5F0}"/>
              </a:ext>
            </a:extLst>
          </p:cNvPr>
          <p:cNvSpPr/>
          <p:nvPr/>
        </p:nvSpPr>
        <p:spPr>
          <a:xfrm>
            <a:off x="3957485" y="2745980"/>
            <a:ext cx="890161" cy="37661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A7FBF-E989-4B41-9426-6E6EDA0682FF}"/>
              </a:ext>
            </a:extLst>
          </p:cNvPr>
          <p:cNvSpPr/>
          <p:nvPr/>
        </p:nvSpPr>
        <p:spPr>
          <a:xfrm>
            <a:off x="2576666" y="2771656"/>
            <a:ext cx="201977" cy="37661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C1B13-8313-4B47-BE5B-FB21871BA3B0}"/>
              </a:ext>
            </a:extLst>
          </p:cNvPr>
          <p:cNvSpPr/>
          <p:nvPr/>
        </p:nvSpPr>
        <p:spPr>
          <a:xfrm>
            <a:off x="4869600" y="2745980"/>
            <a:ext cx="201977" cy="37661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B66010-572B-4740-B9F1-B4F992BAC7F8}"/>
              </a:ext>
            </a:extLst>
          </p:cNvPr>
          <p:cNvSpPr/>
          <p:nvPr/>
        </p:nvSpPr>
        <p:spPr>
          <a:xfrm>
            <a:off x="2820604" y="2750390"/>
            <a:ext cx="1112227" cy="37661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925BB6-D548-4B5B-9A8E-A80EB35C46B0}"/>
              </a:ext>
            </a:extLst>
          </p:cNvPr>
          <p:cNvCxnSpPr/>
          <p:nvPr/>
        </p:nvCxnSpPr>
        <p:spPr>
          <a:xfrm>
            <a:off x="8108140" y="4244977"/>
            <a:ext cx="0" cy="65604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D73894C-DA0D-480C-994E-2D66D38BB179}"/>
              </a:ext>
            </a:extLst>
          </p:cNvPr>
          <p:cNvSpPr/>
          <p:nvPr/>
        </p:nvSpPr>
        <p:spPr>
          <a:xfrm>
            <a:off x="5119302" y="2730562"/>
            <a:ext cx="831022" cy="37661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EF61E37-CA95-E441-866F-09A6E9D6B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654" y="223850"/>
            <a:ext cx="1015958" cy="126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4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2573057" y="1121545"/>
            <a:ext cx="1326847" cy="11632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3850184" y="3192656"/>
            <a:ext cx="1253856" cy="11078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323909" y="4212383"/>
            <a:ext cx="1295017" cy="12654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2722414" y="1394225"/>
            <a:ext cx="10407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Gotham Medium"/>
              </a:rPr>
              <a:t>CST I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3893776" y="3500558"/>
            <a:ext cx="1210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Goudita Sans Light SF"/>
              </a:rPr>
              <a:t>CST III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8366286" y="4595184"/>
            <a:ext cx="1210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Goudita Sans Light SF"/>
              </a:rPr>
              <a:t>CST IV</a:t>
            </a:r>
          </a:p>
        </p:txBody>
      </p:sp>
      <p:sp>
        <p:nvSpPr>
          <p:cNvPr id="44" name="43 Rectángulo"/>
          <p:cNvSpPr/>
          <p:nvPr/>
        </p:nvSpPr>
        <p:spPr>
          <a:xfrm>
            <a:off x="1947394" y="2279460"/>
            <a:ext cx="1667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00B050"/>
                </a:solidFill>
                <a:latin typeface="Gotham Medium"/>
              </a:rPr>
              <a:t>L  </a:t>
            </a:r>
            <a:r>
              <a:rPr lang="es-ES" b="1" i="1" u="sng" dirty="0" err="1">
                <a:solidFill>
                  <a:srgbClr val="00B050"/>
                </a:solidFill>
                <a:latin typeface="Gotham Medium"/>
              </a:rPr>
              <a:t>Crispatus</a:t>
            </a:r>
            <a:endParaRPr lang="es-ES" b="1" u="sng" dirty="0">
              <a:solidFill>
                <a:srgbClr val="00B050"/>
              </a:solidFill>
              <a:latin typeface="Gotham Medium"/>
            </a:endParaRPr>
          </a:p>
        </p:txBody>
      </p:sp>
      <p:sp>
        <p:nvSpPr>
          <p:cNvPr id="48" name="47 Elipse"/>
          <p:cNvSpPr/>
          <p:nvPr/>
        </p:nvSpPr>
        <p:spPr>
          <a:xfrm>
            <a:off x="1712682" y="839465"/>
            <a:ext cx="842492" cy="77255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Elipse"/>
          <p:cNvSpPr/>
          <p:nvPr/>
        </p:nvSpPr>
        <p:spPr>
          <a:xfrm>
            <a:off x="4080555" y="747528"/>
            <a:ext cx="734806" cy="7386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CuadroTexto"/>
          <p:cNvSpPr txBox="1"/>
          <p:nvPr/>
        </p:nvSpPr>
        <p:spPr>
          <a:xfrm>
            <a:off x="1747303" y="1059836"/>
            <a:ext cx="71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Gotham Medium"/>
              </a:rPr>
              <a:t>CST II</a:t>
            </a:r>
          </a:p>
        </p:txBody>
      </p:sp>
      <p:sp>
        <p:nvSpPr>
          <p:cNvPr id="51" name="50 CuadroTexto"/>
          <p:cNvSpPr txBox="1"/>
          <p:nvPr/>
        </p:nvSpPr>
        <p:spPr>
          <a:xfrm>
            <a:off x="4028965" y="937942"/>
            <a:ext cx="8393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Gotham Medium"/>
              </a:rPr>
              <a:t>CST V</a:t>
            </a:r>
          </a:p>
        </p:txBody>
      </p:sp>
      <p:sp>
        <p:nvSpPr>
          <p:cNvPr id="52" name="43 Rectángulo">
            <a:extLst>
              <a:ext uri="{FF2B5EF4-FFF2-40B4-BE49-F238E27FC236}">
                <a16:creationId xmlns:a16="http://schemas.microsoft.com/office/drawing/2014/main" id="{5C70CA5E-4F41-4331-B984-6136F0E3321D}"/>
              </a:ext>
            </a:extLst>
          </p:cNvPr>
          <p:cNvSpPr/>
          <p:nvPr/>
        </p:nvSpPr>
        <p:spPr>
          <a:xfrm>
            <a:off x="1712682" y="472924"/>
            <a:ext cx="11061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i="1" u="sng" dirty="0">
                <a:solidFill>
                  <a:srgbClr val="92D050"/>
                </a:solidFill>
                <a:latin typeface="Gotham Medium"/>
              </a:rPr>
              <a:t>L  </a:t>
            </a:r>
            <a:r>
              <a:rPr lang="es-ES" sz="1600" b="1" i="1" u="sng" dirty="0" err="1">
                <a:solidFill>
                  <a:srgbClr val="92D050"/>
                </a:solidFill>
                <a:latin typeface="Gotham Medium"/>
              </a:rPr>
              <a:t>Gasseri</a:t>
            </a:r>
            <a:endParaRPr lang="es-ES" sz="1600" b="1" u="sng" dirty="0">
              <a:solidFill>
                <a:srgbClr val="92D050"/>
              </a:solidFill>
              <a:latin typeface="Gotham Medium"/>
            </a:endParaRPr>
          </a:p>
        </p:txBody>
      </p:sp>
      <p:sp>
        <p:nvSpPr>
          <p:cNvPr id="53" name="43 Rectángulo">
            <a:extLst>
              <a:ext uri="{FF2B5EF4-FFF2-40B4-BE49-F238E27FC236}">
                <a16:creationId xmlns:a16="http://schemas.microsoft.com/office/drawing/2014/main" id="{F0B07ED0-6E8C-4440-89AD-8081FD5BF23A}"/>
              </a:ext>
            </a:extLst>
          </p:cNvPr>
          <p:cNvSpPr/>
          <p:nvPr/>
        </p:nvSpPr>
        <p:spPr>
          <a:xfrm>
            <a:off x="4289336" y="1444389"/>
            <a:ext cx="1063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Gotham Medium"/>
              </a:rPr>
              <a:t>L  </a:t>
            </a:r>
            <a:r>
              <a:rPr lang="es-ES" sz="1600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Gotham Medium"/>
              </a:rPr>
              <a:t>Jensenii</a:t>
            </a:r>
            <a:endParaRPr lang="es-ES" sz="1600" b="1" u="sng" dirty="0">
              <a:solidFill>
                <a:schemeClr val="accent6">
                  <a:lumMod val="60000"/>
                  <a:lumOff val="40000"/>
                </a:schemeClr>
              </a:solidFill>
              <a:latin typeface="Gotham Medium"/>
            </a:endParaRPr>
          </a:p>
        </p:txBody>
      </p:sp>
      <p:sp>
        <p:nvSpPr>
          <p:cNvPr id="54" name="Down Arrow 27"/>
          <p:cNvSpPr/>
          <p:nvPr/>
        </p:nvSpPr>
        <p:spPr>
          <a:xfrm rot="18381572">
            <a:off x="5975976" y="625542"/>
            <a:ext cx="264521" cy="5348237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Multiplicar"/>
          <p:cNvSpPr/>
          <p:nvPr/>
        </p:nvSpPr>
        <p:spPr>
          <a:xfrm rot="1027184">
            <a:off x="4970417" y="2551743"/>
            <a:ext cx="1949238" cy="1346872"/>
          </a:xfrm>
          <a:prstGeom prst="mathMultiply">
            <a:avLst>
              <a:gd name="adj1" fmla="val 92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57 CuadroTexto"/>
          <p:cNvSpPr txBox="1"/>
          <p:nvPr/>
        </p:nvSpPr>
        <p:spPr>
          <a:xfrm>
            <a:off x="5474877" y="525689"/>
            <a:ext cx="57944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43" indent="-285743">
              <a:buFont typeface="Arial" pitchFamily="34" charset="0"/>
              <a:buChar char="•"/>
            </a:pPr>
            <a:r>
              <a:rPr lang="es-ES" sz="1400" b="1" dirty="0">
                <a:latin typeface="Gotham Medium"/>
              </a:rPr>
              <a:t>L. </a:t>
            </a:r>
            <a:r>
              <a:rPr lang="es-ES" sz="1400" b="1" dirty="0" err="1">
                <a:latin typeface="Gotham Medium"/>
              </a:rPr>
              <a:t>Crispatus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rarely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coexists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with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other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bacterial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species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: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its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either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absent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,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or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strongly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dominant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Gotham Medium"/>
              </a:rPr>
              <a:t>. 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CST I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is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inversely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related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to</a:t>
            </a:r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CIN.</a:t>
            </a:r>
          </a:p>
        </p:txBody>
      </p:sp>
      <p:sp>
        <p:nvSpPr>
          <p:cNvPr id="59" name="43 Rectángulo">
            <a:extLst>
              <a:ext uri="{FF2B5EF4-FFF2-40B4-BE49-F238E27FC236}">
                <a16:creationId xmlns:a16="http://schemas.microsoft.com/office/drawing/2014/main" id="{BFEB90D1-FD0C-46EF-B9D6-CCAD65923782}"/>
              </a:ext>
            </a:extLst>
          </p:cNvPr>
          <p:cNvSpPr/>
          <p:nvPr/>
        </p:nvSpPr>
        <p:spPr>
          <a:xfrm>
            <a:off x="3993059" y="4274001"/>
            <a:ext cx="1094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chemeClr val="accent4"/>
                </a:solidFill>
                <a:latin typeface="Goudita Sans Light SF"/>
              </a:rPr>
              <a:t>L  </a:t>
            </a:r>
            <a:r>
              <a:rPr lang="es-ES" b="1" i="1" u="sng" dirty="0" err="1">
                <a:solidFill>
                  <a:schemeClr val="accent4"/>
                </a:solidFill>
                <a:latin typeface="Goudita Sans Light SF"/>
              </a:rPr>
              <a:t>Iners</a:t>
            </a:r>
            <a:endParaRPr lang="es-ES" b="1" u="sng" dirty="0">
              <a:solidFill>
                <a:schemeClr val="accent4"/>
              </a:solidFill>
              <a:latin typeface="Goudita Sans Light SF"/>
            </a:endParaRPr>
          </a:p>
        </p:txBody>
      </p:sp>
      <p:sp>
        <p:nvSpPr>
          <p:cNvPr id="60" name="43 Rectángulo">
            <a:extLst>
              <a:ext uri="{FF2B5EF4-FFF2-40B4-BE49-F238E27FC236}">
                <a16:creationId xmlns:a16="http://schemas.microsoft.com/office/drawing/2014/main" id="{2EEF9F7C-DBBD-4577-BB53-BC7D3BC96461}"/>
              </a:ext>
            </a:extLst>
          </p:cNvPr>
          <p:cNvSpPr/>
          <p:nvPr/>
        </p:nvSpPr>
        <p:spPr>
          <a:xfrm>
            <a:off x="7979868" y="5550313"/>
            <a:ext cx="217620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i="1" u="sng" dirty="0">
                <a:solidFill>
                  <a:srgbClr val="C00000"/>
                </a:solidFill>
                <a:latin typeface="Gotham Medium"/>
              </a:rPr>
              <a:t>High </a:t>
            </a:r>
            <a:r>
              <a:rPr lang="es-ES" b="1" i="1" u="sng" dirty="0" err="1">
                <a:solidFill>
                  <a:srgbClr val="C00000"/>
                </a:solidFill>
                <a:latin typeface="Gotham Medium"/>
              </a:rPr>
              <a:t>Diversity</a:t>
            </a:r>
            <a:endParaRPr lang="es-ES" b="1" i="1" u="sng" dirty="0">
              <a:solidFill>
                <a:srgbClr val="C00000"/>
              </a:solidFill>
              <a:latin typeface="Gotham Medium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5474876" y="1422878"/>
            <a:ext cx="58933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43" indent="-285743">
              <a:buFont typeface="Arial" pitchFamily="34" charset="0"/>
              <a:buChar char="•"/>
            </a:pPr>
            <a:r>
              <a:rPr lang="es-ES" sz="1400" b="1" dirty="0" err="1">
                <a:latin typeface="Gotham Medium"/>
              </a:rPr>
              <a:t>Women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with</a:t>
            </a:r>
            <a:r>
              <a:rPr lang="es-ES" sz="1400" b="1" dirty="0">
                <a:latin typeface="Gotham Medium"/>
              </a:rPr>
              <a:t> L. </a:t>
            </a:r>
            <a:r>
              <a:rPr lang="es-ES" sz="1400" b="1" dirty="0" err="1">
                <a:latin typeface="Gotham Medium"/>
              </a:rPr>
              <a:t>Crispatus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have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the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lowest</a:t>
            </a:r>
            <a:r>
              <a:rPr lang="es-ES" sz="1400" b="1" dirty="0">
                <a:latin typeface="Gotham Medium"/>
              </a:rPr>
              <a:t> vaginal pH (</a:t>
            </a:r>
            <a:r>
              <a:rPr lang="es-ES" sz="1400" b="1" dirty="0" err="1">
                <a:latin typeface="Gotham Medium"/>
              </a:rPr>
              <a:t>they</a:t>
            </a:r>
            <a:r>
              <a:rPr lang="es-ES" sz="1400" b="1" dirty="0">
                <a:latin typeface="Gotham Medium"/>
              </a:rPr>
              <a:t> produce </a:t>
            </a:r>
            <a:r>
              <a:rPr lang="es-ES" sz="1400" b="1" dirty="0" err="1">
                <a:latin typeface="Gotham Medium"/>
              </a:rPr>
              <a:t>hydrogen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peroxide</a:t>
            </a:r>
            <a:r>
              <a:rPr lang="es-ES" sz="1400" b="1" dirty="0">
                <a:latin typeface="Gotham Medium"/>
              </a:rPr>
              <a:t> and D-</a:t>
            </a:r>
            <a:r>
              <a:rPr lang="es-ES" sz="1400" b="1" dirty="0" err="1">
                <a:latin typeface="Gotham Medium"/>
              </a:rPr>
              <a:t>lactate</a:t>
            </a:r>
            <a:r>
              <a:rPr lang="es-ES" sz="1400" b="1" dirty="0">
                <a:latin typeface="Gotham Medium"/>
              </a:rPr>
              <a:t>), and </a:t>
            </a:r>
            <a:r>
              <a:rPr lang="es-ES" sz="1400" b="1" dirty="0" err="1">
                <a:latin typeface="Gotham Medium"/>
              </a:rPr>
              <a:t>they</a:t>
            </a:r>
            <a:r>
              <a:rPr lang="es-ES" sz="1400" b="1" dirty="0">
                <a:latin typeface="Gotham Medium"/>
              </a:rPr>
              <a:t> are </a:t>
            </a:r>
            <a:r>
              <a:rPr lang="es-ES" sz="1400" b="1" dirty="0" err="1">
                <a:latin typeface="Gotham Medium"/>
              </a:rPr>
              <a:t>the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most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resistant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to</a:t>
            </a:r>
            <a:r>
              <a:rPr lang="es-ES" sz="1400" b="1" dirty="0">
                <a:latin typeface="Gotham Medium"/>
              </a:rPr>
              <a:t> </a:t>
            </a:r>
            <a:r>
              <a:rPr lang="es-ES" sz="1400" b="1" dirty="0" err="1">
                <a:latin typeface="Gotham Medium"/>
              </a:rPr>
              <a:t>bacterial</a:t>
            </a:r>
            <a:r>
              <a:rPr lang="es-ES" sz="1400" b="1" dirty="0">
                <a:latin typeface="Gotham Medium"/>
              </a:rPr>
              <a:t> and viral </a:t>
            </a:r>
            <a:r>
              <a:rPr lang="es-ES" sz="1400" b="1" dirty="0" err="1">
                <a:latin typeface="Gotham Medium"/>
              </a:rPr>
              <a:t>intrusions</a:t>
            </a:r>
            <a:r>
              <a:rPr lang="es-ES" sz="1400" b="1" dirty="0">
                <a:latin typeface="Gotham Medium"/>
              </a:rPr>
              <a:t>.</a:t>
            </a:r>
          </a:p>
        </p:txBody>
      </p:sp>
      <p:sp>
        <p:nvSpPr>
          <p:cNvPr id="62" name="Down Arrow 27"/>
          <p:cNvSpPr/>
          <p:nvPr/>
        </p:nvSpPr>
        <p:spPr>
          <a:xfrm rot="20643512">
            <a:off x="3628428" y="2283466"/>
            <a:ext cx="202372" cy="1151948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27"/>
          <p:cNvSpPr/>
          <p:nvPr/>
        </p:nvSpPr>
        <p:spPr>
          <a:xfrm rot="9748967">
            <a:off x="3822896" y="2208795"/>
            <a:ext cx="202372" cy="109787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27"/>
          <p:cNvSpPr/>
          <p:nvPr/>
        </p:nvSpPr>
        <p:spPr>
          <a:xfrm rot="17109583">
            <a:off x="6542462" y="2903532"/>
            <a:ext cx="151779" cy="339146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Down Arrow 27"/>
          <p:cNvSpPr/>
          <p:nvPr/>
        </p:nvSpPr>
        <p:spPr>
          <a:xfrm rot="6343660">
            <a:off x="6595050" y="2810923"/>
            <a:ext cx="151779" cy="315863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1 Rectángulo">
            <a:extLst>
              <a:ext uri="{FF2B5EF4-FFF2-40B4-BE49-F238E27FC236}">
                <a16:creationId xmlns:a16="http://schemas.microsoft.com/office/drawing/2014/main" id="{F7C7E882-6027-484A-8C43-3580000C497C}"/>
              </a:ext>
            </a:extLst>
          </p:cNvPr>
          <p:cNvSpPr/>
          <p:nvPr/>
        </p:nvSpPr>
        <p:spPr>
          <a:xfrm>
            <a:off x="8126858" y="2407244"/>
            <a:ext cx="22237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Prevotella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, </a:t>
            </a:r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Megasphaera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, Estreptococo, G. </a:t>
            </a:r>
            <a:r>
              <a:rPr lang="es-E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Vaginalis</a:t>
            </a:r>
            <a:r>
              <a:rPr lang="es-E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 </a:t>
            </a:r>
            <a:r>
              <a:rPr lang="es-ES" sz="1400" b="1" i="1" dirty="0" err="1">
                <a:solidFill>
                  <a:schemeClr val="accent6">
                    <a:lumMod val="75000"/>
                  </a:schemeClr>
                </a:solidFill>
                <a:latin typeface="Gotham Medium"/>
              </a:rPr>
              <a:t>Fusobacterium</a:t>
            </a:r>
            <a:r>
              <a:rPr lang="es-ES" sz="1400" b="1" i="1" dirty="0">
                <a:solidFill>
                  <a:schemeClr val="accent6">
                    <a:lumMod val="75000"/>
                  </a:schemeClr>
                </a:solidFill>
                <a:latin typeface="Gotham Medium"/>
              </a:rPr>
              <a:t> </a:t>
            </a:r>
            <a:r>
              <a:rPr lang="es-ES" sz="1400" b="1" i="1" dirty="0" err="1">
                <a:solidFill>
                  <a:schemeClr val="accent6">
                    <a:lumMod val="75000"/>
                  </a:schemeClr>
                </a:solidFill>
                <a:latin typeface="Gotham Medium"/>
              </a:rPr>
              <a:t>Necrophorum</a:t>
            </a:r>
            <a:endParaRPr lang="es-ES" sz="1400" b="1" i="1" dirty="0">
              <a:solidFill>
                <a:schemeClr val="accent6">
                  <a:lumMod val="75000"/>
                </a:schemeClr>
              </a:solidFill>
              <a:latin typeface="Gotham Medium"/>
            </a:endParaRPr>
          </a:p>
          <a:p>
            <a:r>
              <a:rPr lang="es-ES" sz="1400" b="1" i="1" u="sng" dirty="0" err="1">
                <a:solidFill>
                  <a:schemeClr val="accent1">
                    <a:lumMod val="75000"/>
                  </a:schemeClr>
                </a:solidFill>
                <a:latin typeface="Gotham Medium"/>
              </a:rPr>
              <a:t>Sneathia</a:t>
            </a:r>
            <a:endParaRPr lang="es-ES" sz="1400" b="1" u="sng" dirty="0">
              <a:solidFill>
                <a:schemeClr val="accent1">
                  <a:lumMod val="75000"/>
                </a:schemeClr>
              </a:solidFill>
              <a:latin typeface="Gotham Medium"/>
            </a:endParaRPr>
          </a:p>
          <a:p>
            <a:endParaRPr lang="es-ES" sz="1400" b="1" dirty="0">
              <a:solidFill>
                <a:schemeClr val="accent6">
                  <a:lumMod val="75000"/>
                </a:schemeClr>
              </a:solidFill>
              <a:latin typeface="Gotham Medium"/>
            </a:endParaRPr>
          </a:p>
          <a:p>
            <a:endParaRPr lang="es-ES" sz="1400" dirty="0">
              <a:solidFill>
                <a:schemeClr val="accent1">
                  <a:lumMod val="50000"/>
                </a:schemeClr>
              </a:solidFill>
              <a:latin typeface="Gotham Medium"/>
            </a:endParaRPr>
          </a:p>
          <a:p>
            <a:r>
              <a:rPr lang="es-ES" sz="1400" i="1" dirty="0">
                <a:solidFill>
                  <a:schemeClr val="accent1">
                    <a:lumMod val="50000"/>
                  </a:schemeClr>
                </a:solidFill>
                <a:latin typeface="Gotham Medium"/>
              </a:rPr>
              <a:t> </a:t>
            </a:r>
            <a:endParaRPr lang="es-ES" sz="1400" dirty="0">
              <a:solidFill>
                <a:schemeClr val="accent1">
                  <a:lumMod val="50000"/>
                </a:schemeClr>
              </a:solidFill>
              <a:latin typeface="Gotham Medium"/>
            </a:endParaRPr>
          </a:p>
          <a:p>
            <a:endParaRPr lang="es-ES" sz="1400" dirty="0">
              <a:solidFill>
                <a:schemeClr val="accent1">
                  <a:lumMod val="50000"/>
                </a:schemeClr>
              </a:solidFill>
              <a:latin typeface="Gotham Medium"/>
            </a:endParaRPr>
          </a:p>
          <a:p>
            <a:endParaRPr lang="es-ES" sz="1400" dirty="0">
              <a:solidFill>
                <a:schemeClr val="accent1">
                  <a:lumMod val="50000"/>
                </a:schemeClr>
              </a:solidFill>
              <a:latin typeface="Gotham Medium"/>
            </a:endParaRPr>
          </a:p>
        </p:txBody>
      </p:sp>
      <p:sp>
        <p:nvSpPr>
          <p:cNvPr id="71" name="9 Rectángulo">
            <a:extLst>
              <a:ext uri="{FF2B5EF4-FFF2-40B4-BE49-F238E27FC236}">
                <a16:creationId xmlns:a16="http://schemas.microsoft.com/office/drawing/2014/main" id="{76460F3A-2D3A-4423-9A88-9B3E2CAEC57C}"/>
              </a:ext>
            </a:extLst>
          </p:cNvPr>
          <p:cNvSpPr/>
          <p:nvPr/>
        </p:nvSpPr>
        <p:spPr>
          <a:xfrm>
            <a:off x="8111112" y="3730570"/>
            <a:ext cx="23361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i="1" u="sng" dirty="0">
                <a:solidFill>
                  <a:srgbClr val="FF0000"/>
                </a:solidFill>
                <a:latin typeface="Goudita Sans Light SF"/>
              </a:rPr>
              <a:t>NO </a:t>
            </a:r>
            <a:r>
              <a:rPr lang="es-ES" sz="2000" b="1" i="1" u="sng" dirty="0" err="1">
                <a:solidFill>
                  <a:srgbClr val="FF0000"/>
                </a:solidFill>
                <a:latin typeface="Goudita Sans Light SF"/>
              </a:rPr>
              <a:t>Lactobacillus</a:t>
            </a:r>
            <a:endParaRPr lang="es-ES" sz="2000" b="1" u="sng" dirty="0">
              <a:solidFill>
                <a:srgbClr val="FF0000"/>
              </a:solidFill>
              <a:latin typeface="Goudita Sans Light SF"/>
            </a:endParaRPr>
          </a:p>
        </p:txBody>
      </p:sp>
      <p:sp>
        <p:nvSpPr>
          <p:cNvPr id="33" name="21 Rectángulo">
            <a:extLst>
              <a:ext uri="{FF2B5EF4-FFF2-40B4-BE49-F238E27FC236}">
                <a16:creationId xmlns:a16="http://schemas.microsoft.com/office/drawing/2014/main" id="{650EB900-EF9F-4C9E-A3E3-6E0A2D8AB8EB}"/>
              </a:ext>
            </a:extLst>
          </p:cNvPr>
          <p:cNvSpPr/>
          <p:nvPr/>
        </p:nvSpPr>
        <p:spPr>
          <a:xfrm>
            <a:off x="716693" y="4955114"/>
            <a:ext cx="4990758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Gotham Medium"/>
              </a:rPr>
              <a:t>INERS IS LESS CAPABLE OF INHIBIT THE GROWING OF OTHER BACTERIA</a:t>
            </a:r>
          </a:p>
          <a:p>
            <a:pPr algn="ctr"/>
            <a:r>
              <a:rPr lang="es-E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/>
              </a:rPr>
              <a:t>AND</a:t>
            </a:r>
          </a:p>
          <a:p>
            <a:pPr algn="ctr"/>
            <a:r>
              <a:rPr lang="es-ES" sz="1400" b="1" dirty="0">
                <a:latin typeface="Gotham Medium"/>
              </a:rPr>
              <a:t>INERS IS MORE RESILIENT TO DIFFICULT METABOLICAL AND pH ENVIRONMENTS</a:t>
            </a:r>
          </a:p>
          <a:p>
            <a:pPr algn="ctr"/>
            <a:r>
              <a:rPr lang="es-ES" sz="1400" b="1" u="sng" dirty="0" err="1">
                <a:latin typeface="Gotham Medium"/>
              </a:rPr>
              <a:t>They</a:t>
            </a:r>
            <a:r>
              <a:rPr lang="es-ES" sz="1400" b="1" u="sng" dirty="0">
                <a:latin typeface="Gotham Medium"/>
              </a:rPr>
              <a:t> produce INEROLYSIN </a:t>
            </a:r>
            <a:r>
              <a:rPr lang="es-ES" sz="1400" b="1" u="sng" dirty="0" err="1">
                <a:latin typeface="Gotham Medium"/>
              </a:rPr>
              <a:t>that</a:t>
            </a:r>
            <a:r>
              <a:rPr lang="es-ES" sz="1400" b="1" u="sng" dirty="0">
                <a:latin typeface="Gotham Medium"/>
              </a:rPr>
              <a:t> </a:t>
            </a:r>
            <a:r>
              <a:rPr lang="es-ES" sz="1400" b="1" u="sng" dirty="0" err="1">
                <a:latin typeface="Gotham Medium"/>
              </a:rPr>
              <a:t>makes</a:t>
            </a:r>
            <a:r>
              <a:rPr lang="es-ES" sz="1400" b="1" u="sng" dirty="0">
                <a:latin typeface="Gotham Medium"/>
              </a:rPr>
              <a:t> </a:t>
            </a:r>
            <a:r>
              <a:rPr lang="es-ES" sz="1400" b="1" u="sng" dirty="0" err="1">
                <a:latin typeface="Gotham Medium"/>
              </a:rPr>
              <a:t>pores</a:t>
            </a:r>
            <a:r>
              <a:rPr lang="es-ES" sz="1400" b="1" u="sng" dirty="0">
                <a:latin typeface="Gotham Medium"/>
              </a:rPr>
              <a:t> </a:t>
            </a:r>
            <a:r>
              <a:rPr lang="es-ES" sz="1400" b="1" u="sng" dirty="0" err="1">
                <a:latin typeface="Gotham Medium"/>
              </a:rPr>
              <a:t>on</a:t>
            </a:r>
            <a:r>
              <a:rPr lang="es-ES" sz="1400" b="1" u="sng" dirty="0">
                <a:latin typeface="Gotham Medium"/>
              </a:rPr>
              <a:t> vaginal </a:t>
            </a:r>
            <a:r>
              <a:rPr lang="es-ES" sz="1400" b="1" u="sng" dirty="0" err="1">
                <a:latin typeface="Gotham Medium"/>
              </a:rPr>
              <a:t>epithelium</a:t>
            </a:r>
            <a:endParaRPr lang="es-ES" sz="1400" b="1" u="sng" dirty="0">
              <a:latin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67883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2DE9-7FF4-6F4B-894F-7BD60DCE4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33" y="694267"/>
            <a:ext cx="9102639" cy="620804"/>
          </a:xfrm>
        </p:spPr>
        <p:txBody>
          <a:bodyPr>
            <a:noAutofit/>
          </a:bodyPr>
          <a:lstStyle/>
          <a:p>
            <a:pPr algn="ctr"/>
            <a:r>
              <a:rPr lang="tr-TR" sz="5400" dirty="0" err="1"/>
              <a:t>Effect</a:t>
            </a:r>
            <a:r>
              <a:rPr lang="tr-TR" sz="5400" dirty="0"/>
              <a:t> of </a:t>
            </a:r>
            <a:r>
              <a:rPr lang="tr-TR" sz="5400" dirty="0" err="1"/>
              <a:t>Vaginal</a:t>
            </a:r>
            <a:r>
              <a:rPr lang="tr-TR" sz="5400" dirty="0"/>
              <a:t> Flora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2DFC4-1C24-0549-AC49-0BDE7B6E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73" y="2248928"/>
            <a:ext cx="1150142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60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2482" y="6395787"/>
            <a:ext cx="274157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dirty="0" err="1">
                <a:latin typeface="Goudita Sans Light SF"/>
              </a:rPr>
              <a:t>S</a:t>
            </a:r>
            <a:r>
              <a:rPr lang="en-US" sz="1200" i="1" dirty="0" err="1">
                <a:solidFill>
                  <a:schemeClr val="tx2">
                    <a:lumMod val="75000"/>
                  </a:schemeClr>
                </a:solidFill>
                <a:latin typeface="Goudita Sans Light SF"/>
              </a:rPr>
              <a:t>c</a:t>
            </a:r>
            <a:r>
              <a:rPr lang="en-US" sz="1200" i="1" dirty="0" err="1">
                <a:latin typeface="Goudita Sans Light SF"/>
              </a:rPr>
              <a:t>i</a:t>
            </a:r>
            <a:r>
              <a:rPr lang="en-US" sz="1200" i="1" dirty="0">
                <a:latin typeface="Goudita Sans Light SF"/>
              </a:rPr>
              <a:t> Rep 2015;5:16865</a:t>
            </a:r>
          </a:p>
        </p:txBody>
      </p:sp>
      <p:pic>
        <p:nvPicPr>
          <p:cNvPr id="5837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6" y="6112015"/>
            <a:ext cx="2987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66255" y="593585"/>
            <a:ext cx="10319098" cy="1267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venir Heavy" charset="0"/>
                <a:cs typeface="Avenir Heavy" charset="0"/>
              </a:rPr>
              <a:t>Cervical intraepithelial </a:t>
            </a:r>
            <a:r>
              <a:rPr lang="en-US" sz="2400" b="1" dirty="0" err="1">
                <a:solidFill>
                  <a:srgbClr val="000000"/>
                </a:solidFill>
                <a:latin typeface="Avenir Heavy" charset="0"/>
                <a:cs typeface="Avenir Heavy" charset="0"/>
              </a:rPr>
              <a:t>neoplasia</a:t>
            </a:r>
            <a:r>
              <a:rPr lang="en-US" sz="2400" b="1" dirty="0">
                <a:solidFill>
                  <a:srgbClr val="000000"/>
                </a:solidFill>
                <a:latin typeface="Avenir Heavy" charset="0"/>
                <a:cs typeface="Avenir Heavy" charset="0"/>
              </a:rPr>
              <a:t> disease progression is associated with increased vaginal </a:t>
            </a:r>
            <a:r>
              <a:rPr lang="en-US" sz="2400" b="1" dirty="0" err="1">
                <a:solidFill>
                  <a:srgbClr val="000000"/>
                </a:solidFill>
                <a:latin typeface="Avenir Heavy" charset="0"/>
                <a:cs typeface="Avenir Heavy" charset="0"/>
              </a:rPr>
              <a:t>microbiome</a:t>
            </a:r>
            <a:r>
              <a:rPr lang="en-US" sz="2400" b="1" dirty="0">
                <a:solidFill>
                  <a:srgbClr val="000000"/>
                </a:solidFill>
                <a:latin typeface="Avenir Heavy" charset="0"/>
                <a:cs typeface="Avenir Heavy" charset="0"/>
              </a:rPr>
              <a:t> diversity</a:t>
            </a:r>
          </a:p>
          <a:p>
            <a:r>
              <a:rPr lang="de-DE" sz="1400" dirty="0">
                <a:solidFill>
                  <a:srgbClr val="000000"/>
                </a:solidFill>
                <a:latin typeface="Avenir Heavy" charset="0"/>
                <a:cs typeface="Avenir Heavy" charset="0"/>
              </a:rPr>
              <a:t>A.Mitra, D.A.MacIntyre, Y.S.Lee, A.Smith, J.R.Marchesi, B.Lehne, R.Bhatia, D.Lyons, E.Paraskevaidis, J.V.Li, E.Holmes, J.K.Nicholson, P.R.Bennett &amp; M.Kyrgiou</a:t>
            </a:r>
            <a:endParaRPr lang="en-US" sz="1400" dirty="0">
              <a:solidFill>
                <a:srgbClr val="000000"/>
              </a:solidFill>
              <a:latin typeface="Avenir Heavy" charset="0"/>
              <a:cs typeface="Avenir Heavy" charset="0"/>
            </a:endParaRPr>
          </a:p>
        </p:txBody>
      </p:sp>
      <p:pic>
        <p:nvPicPr>
          <p:cNvPr id="5837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0" b="29951"/>
          <a:stretch>
            <a:fillRect/>
          </a:stretch>
        </p:blipFill>
        <p:spPr bwMode="auto">
          <a:xfrm>
            <a:off x="1524955" y="2874025"/>
            <a:ext cx="8893914" cy="200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eft Brace 10"/>
          <p:cNvSpPr/>
          <p:nvPr/>
        </p:nvSpPr>
        <p:spPr>
          <a:xfrm rot="16200000">
            <a:off x="4446852" y="3838860"/>
            <a:ext cx="227677" cy="225427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85852" y="5113043"/>
            <a:ext cx="549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LSIL</a:t>
            </a:r>
          </a:p>
        </p:txBody>
      </p:sp>
      <p:sp>
        <p:nvSpPr>
          <p:cNvPr id="13" name="Left Brace 12"/>
          <p:cNvSpPr/>
          <p:nvPr/>
        </p:nvSpPr>
        <p:spPr>
          <a:xfrm rot="16200000">
            <a:off x="7755837" y="4376482"/>
            <a:ext cx="248419" cy="119978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99214" y="5113043"/>
            <a:ext cx="732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HSIL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2424090" y="4898017"/>
            <a:ext cx="333056" cy="840739"/>
          </a:xfrm>
          <a:prstGeom prst="downArrow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7747024" y="5445249"/>
            <a:ext cx="333056" cy="293506"/>
          </a:xfrm>
          <a:prstGeom prst="downArrow">
            <a:avLst/>
          </a:prstGeom>
          <a:solidFill>
            <a:srgbClr val="FF66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403436" y="5483963"/>
            <a:ext cx="333056" cy="297323"/>
          </a:xfrm>
          <a:prstGeom prst="downArrow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85587" y="5738757"/>
            <a:ext cx="99859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n=20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22891" y="5744955"/>
            <a:ext cx="10000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n=52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69080" y="5749390"/>
            <a:ext cx="99859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n=92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79672" y="1857802"/>
            <a:ext cx="8432656" cy="1110931"/>
            <a:chOff x="387816" y="1491201"/>
            <a:chExt cx="8432656" cy="1481241"/>
          </a:xfrm>
        </p:grpSpPr>
        <p:sp>
          <p:nvSpPr>
            <p:cNvPr id="2" name="Right Arrow 1"/>
            <p:cNvSpPr/>
            <p:nvPr/>
          </p:nvSpPr>
          <p:spPr>
            <a:xfrm>
              <a:off x="611560" y="1700808"/>
              <a:ext cx="8208912" cy="1008112"/>
            </a:xfrm>
            <a:prstGeom prst="rightArrow">
              <a:avLst/>
            </a:prstGeom>
            <a:gradFill flip="none" rotWithShape="1">
              <a:gsLst>
                <a:gs pos="19000">
                  <a:schemeClr val="tx2"/>
                </a:gs>
                <a:gs pos="88000">
                  <a:srgbClr val="008000"/>
                </a:gs>
                <a:gs pos="62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973465"/>
              <a:ext cx="122413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10%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55776" y="1973465"/>
              <a:ext cx="122413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21%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92080" y="1988840"/>
              <a:ext cx="122413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28%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41669" y="1988840"/>
              <a:ext cx="122413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40%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7816" y="2521037"/>
              <a:ext cx="2167960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Low diversity (CST-IV)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72484" y="1491201"/>
              <a:ext cx="15121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High diversity</a:t>
              </a:r>
            </a:p>
          </p:txBody>
        </p:sp>
      </p:grpSp>
      <p:sp>
        <p:nvSpPr>
          <p:cNvPr id="38" name="Down Arrow 15"/>
          <p:cNvSpPr/>
          <p:nvPr/>
        </p:nvSpPr>
        <p:spPr>
          <a:xfrm>
            <a:off x="9220424" y="4940547"/>
            <a:ext cx="333056" cy="840739"/>
          </a:xfrm>
          <a:prstGeom prst="downArrow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TextBox 21"/>
          <p:cNvSpPr txBox="1"/>
          <p:nvPr/>
        </p:nvSpPr>
        <p:spPr>
          <a:xfrm>
            <a:off x="9104601" y="5719726"/>
            <a:ext cx="7592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n=5</a:t>
            </a:r>
          </a:p>
        </p:txBody>
      </p:sp>
      <p:sp>
        <p:nvSpPr>
          <p:cNvPr id="32" name="Unvan 1">
            <a:extLst>
              <a:ext uri="{FF2B5EF4-FFF2-40B4-BE49-F238E27FC236}">
                <a16:creationId xmlns:a16="http://schemas.microsoft.com/office/drawing/2014/main" id="{69A6C7AC-E9A2-FD49-8473-E49545983C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148" y="103864"/>
            <a:ext cx="8482426" cy="443198"/>
          </a:xfrm>
          <a:prstGeom prst="rect">
            <a:avLst/>
          </a:prstGeom>
          <a:solidFill>
            <a:schemeClr val="accent2"/>
          </a:solidFill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bg1"/>
                </a:solidFill>
              </a:rPr>
              <a:t>2015, CERVICAL DYSPLASIA</a:t>
            </a:r>
          </a:p>
        </p:txBody>
      </p:sp>
    </p:spTree>
    <p:extLst>
      <p:ext uri="{BB962C8B-B14F-4D97-AF65-F5344CB8AC3E}">
        <p14:creationId xmlns:p14="http://schemas.microsoft.com/office/powerpoint/2010/main" val="181166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>
            <a:extLst>
              <a:ext uri="{FF2B5EF4-FFF2-40B4-BE49-F238E27FC236}">
                <a16:creationId xmlns:a16="http://schemas.microsoft.com/office/drawing/2014/main" id="{3EDEFE99-9553-7542-B195-5C9CE674B7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6999" y="444843"/>
            <a:ext cx="8686801" cy="98970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>
                <a:solidFill>
                  <a:schemeClr val="bg1"/>
                </a:solidFill>
              </a:rPr>
              <a:t>Meta-Analysis </a:t>
            </a:r>
            <a:r>
              <a:rPr lang="tr-TR" sz="4000" b="1" dirty="0" err="1">
                <a:solidFill>
                  <a:schemeClr val="bg1"/>
                </a:solidFill>
              </a:rPr>
              <a:t>from</a:t>
            </a:r>
            <a:r>
              <a:rPr lang="tr-TR" sz="4000" b="1" dirty="0">
                <a:solidFill>
                  <a:schemeClr val="bg1"/>
                </a:solidFill>
              </a:rPr>
              <a:t> </a:t>
            </a:r>
            <a:r>
              <a:rPr lang="tr-TR" sz="4000" b="1" dirty="0" err="1">
                <a:solidFill>
                  <a:schemeClr val="bg1"/>
                </a:solidFill>
              </a:rPr>
              <a:t>Sweden</a:t>
            </a:r>
            <a:r>
              <a:rPr lang="tr-TR" sz="4000" b="1" dirty="0">
                <a:solidFill>
                  <a:schemeClr val="bg1"/>
                </a:solidFill>
              </a:rPr>
              <a:t> at BJOG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7183CB1-F729-054B-BC30-9A11DE84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42969"/>
            <a:ext cx="9144000" cy="150562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B08E27A-A192-5242-9A14-7BA172C51F24}"/>
              </a:ext>
            </a:extLst>
          </p:cNvPr>
          <p:cNvSpPr txBox="1"/>
          <p:nvPr/>
        </p:nvSpPr>
        <p:spPr>
          <a:xfrm>
            <a:off x="1834240" y="3788230"/>
            <a:ext cx="2645229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Vaginal Flora </a:t>
            </a:r>
            <a:r>
              <a:rPr lang="tr-TR" b="1" dirty="0" err="1">
                <a:solidFill>
                  <a:schemeClr val="bg1"/>
                </a:solidFill>
              </a:rPr>
              <a:t>Dominated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Non-Lactobacillus</a:t>
            </a:r>
            <a:r>
              <a:rPr lang="tr-TR" b="1" dirty="0">
                <a:solidFill>
                  <a:schemeClr val="bg1"/>
                </a:solidFill>
              </a:rPr>
              <a:t>  </a:t>
            </a:r>
            <a:r>
              <a:rPr lang="tr-TR" b="1" dirty="0" err="1">
                <a:solidFill>
                  <a:schemeClr val="bg1"/>
                </a:solidFill>
              </a:rPr>
              <a:t>or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By</a:t>
            </a:r>
            <a:r>
              <a:rPr lang="tr-TR" b="1" dirty="0">
                <a:solidFill>
                  <a:schemeClr val="bg1"/>
                </a:solidFill>
              </a:rPr>
              <a:t> L. </a:t>
            </a:r>
            <a:r>
              <a:rPr lang="tr-TR" b="1" dirty="0" err="1">
                <a:solidFill>
                  <a:schemeClr val="bg1"/>
                </a:solidFill>
              </a:rPr>
              <a:t>Iners</a:t>
            </a:r>
            <a:endParaRPr lang="tr-TR" b="1" dirty="0">
              <a:solidFill>
                <a:schemeClr val="bg1"/>
              </a:solidFill>
            </a:endParaRP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7D63E78C-509C-6D44-971F-66EDF6A97C79}"/>
              </a:ext>
            </a:extLst>
          </p:cNvPr>
          <p:cNvCxnSpPr>
            <a:cxnSpLocks/>
          </p:cNvCxnSpPr>
          <p:nvPr/>
        </p:nvCxnSpPr>
        <p:spPr>
          <a:xfrm flipV="1">
            <a:off x="4773386" y="4249896"/>
            <a:ext cx="1894115" cy="1730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A78ED03E-A7EE-D74B-A8C4-1165A8B3038F}"/>
              </a:ext>
            </a:extLst>
          </p:cNvPr>
          <p:cNvSpPr txBox="1"/>
          <p:nvPr/>
        </p:nvSpPr>
        <p:spPr>
          <a:xfrm>
            <a:off x="7179132" y="3712033"/>
            <a:ext cx="2917368" cy="120032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2-3 Times </a:t>
            </a:r>
            <a:r>
              <a:rPr lang="tr-T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More</a:t>
            </a:r>
            <a:r>
              <a:rPr lang="tr-T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Risk </a:t>
            </a:r>
            <a:r>
              <a:rPr lang="tr-T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</a:t>
            </a:r>
            <a:r>
              <a:rPr lang="tr-T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Persistant</a:t>
            </a:r>
            <a:r>
              <a:rPr lang="tr-T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HPV </a:t>
            </a:r>
            <a:r>
              <a:rPr lang="tr-T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</a:t>
            </a:r>
            <a:r>
              <a:rPr lang="tr-T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Cervical</a:t>
            </a:r>
            <a:r>
              <a:rPr lang="tr-T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Dysplasia</a:t>
            </a:r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388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65ED-6110-9F4C-8140-6B156D17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AEF41-9AC7-644C-8681-BF7B7A12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2863" y="3218793"/>
            <a:ext cx="7353300" cy="61555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SHOULD HPV BE TREATED ?</a:t>
            </a:r>
          </a:p>
        </p:txBody>
      </p:sp>
    </p:spTree>
    <p:extLst>
      <p:ext uri="{BB962C8B-B14F-4D97-AF65-F5344CB8AC3E}">
        <p14:creationId xmlns:p14="http://schemas.microsoft.com/office/powerpoint/2010/main" val="301987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74B1-50EB-CB46-BEAA-A0B768375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852" y="3121689"/>
            <a:ext cx="7353300" cy="492443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34092-F634-324F-A4F6-1E6902E530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44133" y="1429697"/>
            <a:ext cx="8176684" cy="5317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C7F31-DE8A-0240-8CB0-012A2DFE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29697"/>
            <a:ext cx="3962400" cy="1143907"/>
          </a:xfrm>
          <a:prstGeom prst="rect">
            <a:avLst/>
          </a:prstGeom>
        </p:spPr>
      </p:pic>
      <p:sp>
        <p:nvSpPr>
          <p:cNvPr id="6" name="Unvan 1">
            <a:extLst>
              <a:ext uri="{FF2B5EF4-FFF2-40B4-BE49-F238E27FC236}">
                <a16:creationId xmlns:a16="http://schemas.microsoft.com/office/drawing/2014/main" id="{E38A6EA3-1DAB-2C45-AADA-39F0283CC603}"/>
              </a:ext>
            </a:extLst>
          </p:cNvPr>
          <p:cNvSpPr txBox="1">
            <a:spLocks/>
          </p:cNvSpPr>
          <p:nvPr/>
        </p:nvSpPr>
        <p:spPr>
          <a:xfrm>
            <a:off x="1850568" y="464498"/>
            <a:ext cx="8482426" cy="5199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>
                <a:solidFill>
                  <a:schemeClr val="bg1"/>
                </a:solidFill>
              </a:rPr>
              <a:t>2020, CIN2 </a:t>
            </a:r>
            <a:r>
              <a:rPr lang="tr-TR" sz="4800" b="1" dirty="0" err="1">
                <a:solidFill>
                  <a:schemeClr val="bg1"/>
                </a:solidFill>
              </a:rPr>
              <a:t>Regression</a:t>
            </a:r>
            <a:endParaRPr lang="tr-TR" sz="4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1B3E1-6E60-3A44-A942-A12DE1FD734E}"/>
              </a:ext>
            </a:extLst>
          </p:cNvPr>
          <p:cNvSpPr txBox="1"/>
          <p:nvPr/>
        </p:nvSpPr>
        <p:spPr>
          <a:xfrm>
            <a:off x="1744133" y="6176963"/>
            <a:ext cx="482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NATURE COMMUNICATIONS | (2020) 11:1999</a:t>
            </a:r>
          </a:p>
        </p:txBody>
      </p:sp>
    </p:spTree>
    <p:extLst>
      <p:ext uri="{BB962C8B-B14F-4D97-AF65-F5344CB8AC3E}">
        <p14:creationId xmlns:p14="http://schemas.microsoft.com/office/powerpoint/2010/main" val="3740179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65ED-6110-9F4C-8140-6B156D173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SHOULD HPV BE TREATED ? YES….TO WHOM ?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4650CFB-F28D-EB5C-F8B0-11EE6A619646}"/>
              </a:ext>
            </a:extLst>
          </p:cNvPr>
          <p:cNvSpPr txBox="1"/>
          <p:nvPr/>
        </p:nvSpPr>
        <p:spPr>
          <a:xfrm>
            <a:off x="215957" y="1874483"/>
            <a:ext cx="106332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4000" b="1" dirty="0"/>
          </a:p>
          <a:p>
            <a:pPr algn="ctr"/>
            <a:r>
              <a:rPr lang="tr-TR" sz="4000" b="1" spc="-20" dirty="0" err="1">
                <a:cs typeface="Calibri"/>
              </a:rPr>
              <a:t>Individual</a:t>
            </a:r>
            <a:r>
              <a:rPr lang="tr-TR" sz="4000" b="1" spc="-20" dirty="0">
                <a:cs typeface="Calibri"/>
              </a:rPr>
              <a:t> </a:t>
            </a:r>
            <a:r>
              <a:rPr lang="tr-TR" sz="4000" b="1" spc="-20" dirty="0" err="1">
                <a:cs typeface="Calibri"/>
              </a:rPr>
              <a:t>Risks</a:t>
            </a:r>
            <a:endParaRPr lang="tr-TR" sz="4000" b="1" spc="-20" dirty="0">
              <a:cs typeface="Calibri"/>
            </a:endParaRPr>
          </a:p>
          <a:p>
            <a:pPr algn="ctr"/>
            <a:r>
              <a:rPr lang="tr-TR" sz="4000" b="1" spc="-20" dirty="0" err="1">
                <a:cs typeface="Calibri"/>
              </a:rPr>
              <a:t>Smoking</a:t>
            </a:r>
            <a:r>
              <a:rPr lang="tr-TR" sz="4000" b="1" spc="-20" dirty="0">
                <a:cs typeface="Calibri"/>
              </a:rPr>
              <a:t>, Partner </a:t>
            </a:r>
            <a:r>
              <a:rPr lang="tr-TR" sz="4000" b="1" spc="-20" dirty="0" err="1">
                <a:cs typeface="Calibri"/>
              </a:rPr>
              <a:t>Number</a:t>
            </a:r>
            <a:r>
              <a:rPr lang="tr-TR" sz="4000" b="1" spc="-20" dirty="0">
                <a:cs typeface="Calibri"/>
              </a:rPr>
              <a:t>, </a:t>
            </a:r>
          </a:p>
          <a:p>
            <a:pPr algn="ctr"/>
            <a:r>
              <a:rPr lang="tr-TR" sz="4000" b="1" spc="-20" dirty="0">
                <a:cs typeface="Calibri"/>
              </a:rPr>
              <a:t>HPV </a:t>
            </a:r>
            <a:r>
              <a:rPr lang="tr-TR" sz="4000" b="1" spc="-20" dirty="0" err="1">
                <a:cs typeface="Calibri"/>
              </a:rPr>
              <a:t>Positivity</a:t>
            </a:r>
            <a:r>
              <a:rPr lang="tr-TR" sz="4000" b="1" spc="-20" dirty="0">
                <a:cs typeface="Calibri"/>
              </a:rPr>
              <a:t> </a:t>
            </a:r>
            <a:r>
              <a:rPr lang="tr-TR" sz="4000" b="1" spc="-20" dirty="0" err="1">
                <a:cs typeface="Calibri"/>
              </a:rPr>
              <a:t>Duration</a:t>
            </a:r>
            <a:endParaRPr lang="tr-TR" sz="4000" b="1" spc="-20" dirty="0">
              <a:cs typeface="Calibri"/>
            </a:endParaRPr>
          </a:p>
          <a:p>
            <a:pPr algn="ctr"/>
            <a:r>
              <a:rPr lang="tr-TR" sz="4000" b="1" spc="-20" dirty="0">
                <a:cs typeface="Calibri"/>
              </a:rPr>
              <a:t>HPV </a:t>
            </a:r>
            <a:r>
              <a:rPr lang="tr-TR" sz="4000" b="1" spc="-20" dirty="0" err="1">
                <a:cs typeface="Calibri"/>
              </a:rPr>
              <a:t>Genotype</a:t>
            </a:r>
            <a:endParaRPr lang="tr-TR" sz="4000" b="1" spc="-20" dirty="0">
              <a:cs typeface="Calibri"/>
            </a:endParaRPr>
          </a:p>
          <a:p>
            <a:pPr algn="ctr"/>
            <a:r>
              <a:rPr lang="tr-TR" sz="4000" b="1" spc="-20" dirty="0" err="1">
                <a:cs typeface="Calibri"/>
              </a:rPr>
              <a:t>Patient</a:t>
            </a:r>
            <a:r>
              <a:rPr lang="tr-TR" sz="4000" b="1" spc="-20" dirty="0">
                <a:cs typeface="Calibri"/>
              </a:rPr>
              <a:t> Age</a:t>
            </a:r>
          </a:p>
          <a:p>
            <a:pPr algn="ctr"/>
            <a:r>
              <a:rPr lang="tr-TR" sz="4000" b="1" spc="-20" dirty="0" err="1">
                <a:cs typeface="Calibri"/>
              </a:rPr>
              <a:t>Dysbiosis</a:t>
            </a:r>
            <a:r>
              <a:rPr lang="tr-TR" sz="4000" b="1" spc="-20" dirty="0"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47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524000" y="3411755"/>
            <a:ext cx="9144000" cy="1663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Clr>
                <a:srgbClr val="FF0000"/>
              </a:buClr>
            </a:pPr>
            <a:r>
              <a:rPr lang="en-US" sz="4400" b="1" dirty="0">
                <a:solidFill>
                  <a:schemeClr val="bg1"/>
                </a:solidFill>
              </a:rPr>
              <a:t>Therapeutic Role for </a:t>
            </a:r>
          </a:p>
          <a:p>
            <a:pPr algn="ctr">
              <a:lnSpc>
                <a:spcPct val="120000"/>
              </a:lnSpc>
              <a:buClr>
                <a:srgbClr val="FF0000"/>
              </a:buClr>
            </a:pPr>
            <a:r>
              <a:rPr lang="en-US" sz="4400" b="1" dirty="0">
                <a:solidFill>
                  <a:schemeClr val="bg1"/>
                </a:solidFill>
              </a:rPr>
              <a:t>Pre or Probiotics ?</a:t>
            </a:r>
            <a:endParaRPr lang="tr-TR" sz="4400" b="1" dirty="0">
              <a:solidFill>
                <a:schemeClr val="bg1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7B06321-0BFC-F6B1-0E68-C1FD1573C47E}"/>
              </a:ext>
            </a:extLst>
          </p:cNvPr>
          <p:cNvSpPr txBox="1"/>
          <p:nvPr/>
        </p:nvSpPr>
        <p:spPr>
          <a:xfrm>
            <a:off x="228597" y="1330034"/>
            <a:ext cx="11492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Should</a:t>
            </a:r>
            <a:r>
              <a:rPr lang="tr-TR" sz="3200" b="1" dirty="0"/>
              <a:t> HPV </a:t>
            </a:r>
            <a:r>
              <a:rPr lang="tr-TR" sz="3200" b="1" dirty="0" err="1"/>
              <a:t>Treated</a:t>
            </a:r>
            <a:r>
              <a:rPr lang="tr-TR" sz="3200" b="1" dirty="0"/>
              <a:t> ?				</a:t>
            </a:r>
            <a:r>
              <a:rPr lang="tr-TR" sz="3200" b="1" dirty="0" err="1"/>
              <a:t>Yes</a:t>
            </a:r>
            <a:endParaRPr lang="tr-TR" sz="3200" b="1" dirty="0"/>
          </a:p>
          <a:p>
            <a:r>
              <a:rPr lang="tr-TR" sz="3200" b="1" dirty="0" err="1"/>
              <a:t>To</a:t>
            </a:r>
            <a:r>
              <a:rPr lang="tr-TR" sz="3200" b="1" dirty="0"/>
              <a:t> </a:t>
            </a:r>
            <a:r>
              <a:rPr lang="tr-TR" sz="3200" b="1" dirty="0" err="1"/>
              <a:t>whom</a:t>
            </a:r>
            <a:r>
              <a:rPr lang="tr-TR" sz="3200" b="1" dirty="0"/>
              <a:t>? 						At </a:t>
            </a:r>
            <a:r>
              <a:rPr lang="tr-TR" sz="3200" b="1" dirty="0" err="1"/>
              <a:t>least</a:t>
            </a:r>
            <a:r>
              <a:rPr lang="tr-TR" sz="3200" b="1" dirty="0"/>
              <a:t> </a:t>
            </a:r>
            <a:r>
              <a:rPr lang="tr-TR" sz="3200" b="1" dirty="0" err="1"/>
              <a:t>for</a:t>
            </a:r>
            <a:r>
              <a:rPr lang="tr-TR" sz="3200" b="1" dirty="0"/>
              <a:t> </a:t>
            </a:r>
            <a:r>
              <a:rPr lang="tr-TR" sz="3200" b="1" dirty="0" err="1"/>
              <a:t>Selected</a:t>
            </a:r>
            <a:r>
              <a:rPr lang="tr-TR" sz="3200" b="1" dirty="0"/>
              <a:t> </a:t>
            </a:r>
            <a:r>
              <a:rPr lang="tr-TR" sz="3200" b="1" dirty="0" err="1"/>
              <a:t>Cases</a:t>
            </a:r>
            <a:endParaRPr lang="tr-TR" sz="3200" b="1" dirty="0"/>
          </a:p>
          <a:p>
            <a:r>
              <a:rPr lang="tr-TR" sz="3200" b="1" dirty="0"/>
              <a:t>But </a:t>
            </a:r>
            <a:r>
              <a:rPr lang="tr-TR" sz="3200" b="1" dirty="0" err="1"/>
              <a:t>by</a:t>
            </a:r>
            <a:r>
              <a:rPr lang="tr-TR" sz="3200" b="1" dirty="0"/>
              <a:t> </a:t>
            </a:r>
            <a:r>
              <a:rPr lang="tr-TR" sz="3200" b="1" dirty="0" err="1"/>
              <a:t>which</a:t>
            </a:r>
            <a:r>
              <a:rPr lang="tr-TR" sz="3200" b="1" dirty="0"/>
              <a:t> </a:t>
            </a:r>
            <a:r>
              <a:rPr lang="tr-TR" sz="3200" b="1" dirty="0" err="1"/>
              <a:t>drugs</a:t>
            </a:r>
            <a:r>
              <a:rPr lang="tr-TR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4235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1F0E6-773B-0249-A181-ACD0E0C3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09589D-EC0D-3B4E-AD27-35CACE1268B0}"/>
              </a:ext>
            </a:extLst>
          </p:cNvPr>
          <p:cNvSpPr/>
          <p:nvPr/>
        </p:nvSpPr>
        <p:spPr>
          <a:xfrm>
            <a:off x="1838326" y="4016537"/>
            <a:ext cx="8486775" cy="17527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Genital Tract Microbiome and the use of Pre- and Probiotics in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Gynaecologic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Cancers: The European Society of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Gynaecological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Oncology (ESGO) Prevention Committee Statement</a:t>
            </a:r>
            <a:endParaRPr lang="tr-TR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tr-TR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9A318D-FC60-AA4B-A131-EB57BA8BC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8051" y="216063"/>
            <a:ext cx="2701565" cy="36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9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0064-550D-9148-8075-77EB4CCEC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b="1" dirty="0" err="1"/>
              <a:t>What</a:t>
            </a:r>
            <a:r>
              <a:rPr lang="tr-TR" sz="2800" b="1" dirty="0"/>
              <a:t> is </a:t>
            </a:r>
            <a:r>
              <a:rPr lang="tr-TR" sz="2800" b="1" dirty="0" err="1"/>
              <a:t>Pre</a:t>
            </a:r>
            <a:r>
              <a:rPr lang="tr-TR" sz="2800" b="1" dirty="0"/>
              <a:t> </a:t>
            </a:r>
            <a:r>
              <a:rPr lang="tr-TR" sz="2800" b="1" dirty="0" err="1"/>
              <a:t>What</a:t>
            </a:r>
            <a:r>
              <a:rPr lang="tr-TR" sz="2800" b="1" dirty="0"/>
              <a:t> is Pro </a:t>
            </a:r>
            <a:r>
              <a:rPr lang="tr-TR" sz="2800" b="1" dirty="0" err="1"/>
              <a:t>Biotic</a:t>
            </a:r>
            <a:r>
              <a:rPr lang="tr-TR" sz="2800" b="1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0AAF0-A27F-9140-BCD1-1F9B1539B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677" y="2010085"/>
            <a:ext cx="8192470" cy="4428051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Probiotics </a:t>
            </a:r>
            <a:r>
              <a:rPr lang="en-GB" dirty="0"/>
              <a:t>are defined by the World Health Organisation as “</a:t>
            </a:r>
            <a:r>
              <a:rPr lang="en-GB" b="1" i="1" dirty="0"/>
              <a:t>live microorganisms that, when administered in adequate amounts, confer a health benefit on the host</a:t>
            </a:r>
            <a:r>
              <a:rPr lang="en-GB" dirty="0"/>
              <a:t>.” They have the potential to be used to manipulate microbiota composition towards a healthier state that is associated with better disease outcomes.</a:t>
            </a:r>
          </a:p>
          <a:p>
            <a:r>
              <a:rPr lang="en-GB" dirty="0">
                <a:solidFill>
                  <a:srgbClr val="FF0000"/>
                </a:solidFill>
              </a:rPr>
              <a:t>Prebiotics</a:t>
            </a:r>
            <a:r>
              <a:rPr lang="en-GB" dirty="0"/>
              <a:t> are </a:t>
            </a:r>
            <a:r>
              <a:rPr lang="en-GB" b="1" dirty="0"/>
              <a:t>indigestible carbohydrates</a:t>
            </a:r>
            <a:r>
              <a:rPr lang="en-GB" dirty="0"/>
              <a:t>, including the fructo-oligosaccharide (FOS) and </a:t>
            </a:r>
            <a:r>
              <a:rPr lang="en-GB" dirty="0" err="1"/>
              <a:t>gluco</a:t>
            </a:r>
            <a:r>
              <a:rPr lang="en-GB" dirty="0"/>
              <a:t>-oligosaccharide (GOS) families, </a:t>
            </a:r>
            <a:r>
              <a:rPr lang="en-GB" b="1" dirty="0"/>
              <a:t>which promote the growth of healthy bacteria already present in the body</a:t>
            </a:r>
          </a:p>
          <a:p>
            <a:r>
              <a:rPr lang="en-GB" dirty="0">
                <a:solidFill>
                  <a:srgbClr val="FF0000"/>
                </a:solidFill>
              </a:rPr>
              <a:t>Other non-pharmacological agents</a:t>
            </a:r>
            <a:r>
              <a:rPr lang="tr-TR" dirty="0">
                <a:solidFill>
                  <a:srgbClr val="FF0000"/>
                </a:solidFill>
              </a:rPr>
              <a:t> </a:t>
            </a:r>
          </a:p>
          <a:p>
            <a:endParaRPr lang="tr-TR" dirty="0">
              <a:solidFill>
                <a:srgbClr val="FF0000"/>
              </a:solidFill>
            </a:endParaRPr>
          </a:p>
          <a:p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85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A187-3A06-764A-9E9B-35433596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/>
              <a:t>Other non-pharmacological agents</a:t>
            </a:r>
            <a:r>
              <a:rPr lang="tr-TR" sz="2800" b="1" dirty="0"/>
              <a:t> </a:t>
            </a:r>
            <a:br>
              <a:rPr lang="tr-TR" sz="2800" b="1" dirty="0"/>
            </a:br>
            <a:endParaRPr lang="tr-TR" sz="2800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7C8B2D4-9D92-A745-BBD5-7DE65D7327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69202"/>
              </p:ext>
            </p:extLst>
          </p:nvPr>
        </p:nvGraphicFramePr>
        <p:xfrm>
          <a:off x="1136884" y="2246589"/>
          <a:ext cx="9563100" cy="3784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61853">
                  <a:extLst>
                    <a:ext uri="{9D8B030D-6E8A-4147-A177-3AD203B41FA5}">
                      <a16:colId xmlns:a16="http://schemas.microsoft.com/office/drawing/2014/main" val="69734628"/>
                    </a:ext>
                  </a:extLst>
                </a:gridCol>
                <a:gridCol w="3901247">
                  <a:extLst>
                    <a:ext uri="{9D8B030D-6E8A-4147-A177-3AD203B41FA5}">
                      <a16:colId xmlns:a16="http://schemas.microsoft.com/office/drawing/2014/main" val="1673905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sz="1600" dirty="0" err="1"/>
                        <a:t>Compound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err="1"/>
                        <a:t>Number</a:t>
                      </a:r>
                      <a:r>
                        <a:rPr lang="tr-TR" sz="1600" dirty="0"/>
                        <a:t> of </a:t>
                      </a:r>
                      <a:r>
                        <a:rPr lang="tr-TR" sz="1600" dirty="0" err="1"/>
                        <a:t>Studies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40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tr-TR" sz="1800" b="1" dirty="0"/>
                        <a:t>AHCC® (Active Hexose Correlated Compound)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877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altLang="tr-TR" sz="1800" b="1" dirty="0"/>
                        <a:t>Beta-carotene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933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altLang="tr-TR" sz="1800" b="1" dirty="0"/>
                        <a:t>3,3′-diindolylmethane (DIM)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75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altLang="tr-TR" sz="1800" b="1" dirty="0"/>
                        <a:t>Epigallocatechin gallate (EGCG)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560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altLang="tr-TR" sz="1800" b="1" dirty="0"/>
                        <a:t>Indole-3-carbinol (I3C)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60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altLang="tr-TR" sz="1800" b="1" dirty="0" err="1"/>
                        <a:t>Praneem</a:t>
                      </a:r>
                      <a:r>
                        <a:rPr lang="en-GB" altLang="tr-TR" sz="1800" b="1" dirty="0"/>
                        <a:t> polyherbal tablet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172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altLang="tr-TR" sz="1800" b="1" dirty="0" err="1"/>
                        <a:t>Deflagyl</a:t>
                      </a:r>
                      <a:r>
                        <a:rPr lang="en-GB" altLang="tr-TR" sz="1800" b="1" dirty="0"/>
                        <a:t> </a:t>
                      </a:r>
                    </a:p>
                    <a:p>
                      <a:r>
                        <a:rPr lang="en-GB" altLang="tr-TR" sz="1800" b="1" dirty="0"/>
                        <a:t>(Silicon dioxide with  sodium selenite and citric acid)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557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1800" b="1" dirty="0" err="1"/>
                        <a:t>Zinc</a:t>
                      </a:r>
                      <a:endParaRPr lang="tr-T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179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184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E962-11E4-7A4A-9C7F-6E645C6C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b="1" dirty="0"/>
              <a:t>BUT……</a:t>
            </a:r>
            <a:r>
              <a:rPr lang="tr-TR" sz="2800" b="1" dirty="0" err="1"/>
              <a:t>Some</a:t>
            </a:r>
            <a:r>
              <a:rPr lang="tr-TR" b="1" dirty="0"/>
              <a:t> </a:t>
            </a:r>
            <a:r>
              <a:rPr lang="tr-TR" sz="2800" b="1" dirty="0" err="1"/>
              <a:t>Benchmarks</a:t>
            </a:r>
            <a:endParaRPr lang="tr-T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80990-7117-A94D-A32D-CC8F6242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88" y="2165929"/>
            <a:ext cx="11595097" cy="4428051"/>
          </a:xfrm>
        </p:spPr>
        <p:txBody>
          <a:bodyPr>
            <a:noAutofit/>
          </a:bodyPr>
          <a:lstStyle/>
          <a:p>
            <a:r>
              <a:rPr lang="tr-TR" b="1" dirty="0" err="1"/>
              <a:t>Mean</a:t>
            </a:r>
            <a:r>
              <a:rPr lang="tr-TR" b="1" dirty="0"/>
              <a:t> time </a:t>
            </a:r>
            <a:r>
              <a:rPr lang="tr-TR" b="1" dirty="0" err="1"/>
              <a:t>for</a:t>
            </a:r>
            <a:r>
              <a:rPr lang="tr-TR" b="1" dirty="0"/>
              <a:t> HPV </a:t>
            </a:r>
            <a:r>
              <a:rPr lang="tr-TR" b="1" dirty="0" err="1"/>
              <a:t>Clearence</a:t>
            </a:r>
            <a:r>
              <a:rPr lang="tr-TR" b="1" dirty="0"/>
              <a:t>	: 						16 </a:t>
            </a:r>
            <a:r>
              <a:rPr lang="tr-TR" b="1" dirty="0" err="1"/>
              <a:t>Mo</a:t>
            </a:r>
            <a:endParaRPr lang="tr-TR" b="1" dirty="0"/>
          </a:p>
          <a:p>
            <a:pPr lvl="1"/>
            <a:r>
              <a:rPr lang="tr-TR" b="1" dirty="0" err="1"/>
              <a:t>For</a:t>
            </a:r>
            <a:r>
              <a:rPr lang="tr-TR" b="1" dirty="0"/>
              <a:t> HPV 16											18.3 </a:t>
            </a:r>
            <a:r>
              <a:rPr lang="tr-TR" b="1" dirty="0" err="1"/>
              <a:t>Mo</a:t>
            </a:r>
            <a:endParaRPr lang="tr-TR" b="1" dirty="0"/>
          </a:p>
          <a:p>
            <a:r>
              <a:rPr lang="tr-TR" sz="2800" b="1" dirty="0"/>
              <a:t>6 </a:t>
            </a:r>
            <a:r>
              <a:rPr lang="tr-TR" sz="2800" b="1" dirty="0" err="1"/>
              <a:t>months</a:t>
            </a:r>
            <a:r>
              <a:rPr lang="tr-TR" sz="2800" b="1" dirty="0"/>
              <a:t> HPV </a:t>
            </a:r>
            <a:r>
              <a:rPr lang="tr-TR" sz="2800" b="1" dirty="0" err="1"/>
              <a:t>Clearence</a:t>
            </a:r>
            <a:r>
              <a:rPr lang="tr-TR" sz="2800" b="1" dirty="0"/>
              <a:t> 					</a:t>
            </a:r>
            <a:r>
              <a:rPr lang="tr-TR" b="1" dirty="0"/>
              <a:t>29-44%</a:t>
            </a:r>
          </a:p>
          <a:p>
            <a:r>
              <a:rPr lang="tr-TR" b="1" dirty="0" err="1"/>
              <a:t>After</a:t>
            </a:r>
            <a:r>
              <a:rPr lang="tr-TR" b="1" dirty="0"/>
              <a:t> 12 </a:t>
            </a:r>
            <a:r>
              <a:rPr lang="tr-TR" b="1" dirty="0" err="1"/>
              <a:t>months</a:t>
            </a:r>
            <a:r>
              <a:rPr lang="tr-TR" b="1" dirty="0"/>
              <a:t> </a:t>
            </a:r>
            <a:r>
              <a:rPr lang="tr-TR" b="1" dirty="0" err="1"/>
              <a:t>follow</a:t>
            </a:r>
            <a:r>
              <a:rPr lang="tr-TR" b="1" dirty="0"/>
              <a:t> </a:t>
            </a:r>
            <a:r>
              <a:rPr lang="tr-TR" b="1" dirty="0" err="1"/>
              <a:t>up</a:t>
            </a:r>
            <a:r>
              <a:rPr lang="tr-TR" b="1" dirty="0"/>
              <a:t>:							35-56% </a:t>
            </a:r>
            <a:r>
              <a:rPr lang="tr-TR" b="1" dirty="0" err="1"/>
              <a:t>Still</a:t>
            </a:r>
            <a:r>
              <a:rPr lang="tr-TR" b="1" dirty="0"/>
              <a:t> (+)</a:t>
            </a:r>
          </a:p>
          <a:p>
            <a:r>
              <a:rPr lang="tr-TR" b="1" dirty="0"/>
              <a:t>Risk of CIN2+ </a:t>
            </a:r>
            <a:r>
              <a:rPr lang="tr-TR" b="1" dirty="0" err="1"/>
              <a:t>increase</a:t>
            </a:r>
            <a:r>
              <a:rPr lang="tr-TR" b="1" dirty="0"/>
              <a:t> </a:t>
            </a:r>
            <a:r>
              <a:rPr lang="tr-TR" b="1" dirty="0" err="1"/>
              <a:t>after</a:t>
            </a:r>
            <a:r>
              <a:rPr lang="tr-TR" b="1" dirty="0"/>
              <a:t> 12 </a:t>
            </a:r>
            <a:r>
              <a:rPr lang="tr-TR" b="1" dirty="0" err="1"/>
              <a:t>mo</a:t>
            </a:r>
            <a:r>
              <a:rPr lang="tr-TR" b="1" dirty="0"/>
              <a:t> </a:t>
            </a:r>
            <a:r>
              <a:rPr lang="tr-TR" b="1" dirty="0" err="1"/>
              <a:t>persistence</a:t>
            </a:r>
            <a:endParaRPr lang="tr-TR" b="1" dirty="0"/>
          </a:p>
          <a:p>
            <a:r>
              <a:rPr lang="tr-TR" b="1" dirty="0" err="1"/>
              <a:t>Even</a:t>
            </a:r>
            <a:r>
              <a:rPr lang="tr-TR" b="1" dirty="0"/>
              <a:t> </a:t>
            </a:r>
            <a:r>
              <a:rPr lang="tr-TR" b="1" dirty="0" err="1"/>
              <a:t>if</a:t>
            </a:r>
            <a:r>
              <a:rPr lang="tr-TR" b="1" dirty="0"/>
              <a:t> HPV </a:t>
            </a:r>
            <a:r>
              <a:rPr lang="tr-TR" b="1" dirty="0" err="1"/>
              <a:t>becomes</a:t>
            </a:r>
            <a:r>
              <a:rPr lang="tr-TR" b="1" dirty="0"/>
              <a:t> </a:t>
            </a:r>
            <a:r>
              <a:rPr lang="tr-TR" b="1" dirty="0" err="1"/>
              <a:t>negative</a:t>
            </a:r>
            <a:r>
              <a:rPr lang="tr-TR" b="1" dirty="0"/>
              <a:t>, it can re-</a:t>
            </a:r>
            <a:r>
              <a:rPr lang="tr-TR" b="1" dirty="0" err="1"/>
              <a:t>activate</a:t>
            </a:r>
            <a:endParaRPr lang="tr-TR" b="1" dirty="0"/>
          </a:p>
          <a:p>
            <a:r>
              <a:rPr lang="tr-TR" b="1" dirty="0"/>
              <a:t>Risk of CIN3 in 5 </a:t>
            </a:r>
            <a:r>
              <a:rPr lang="tr-TR" b="1" dirty="0" err="1"/>
              <a:t>years</a:t>
            </a:r>
            <a:r>
              <a:rPr lang="tr-TR" b="1" dirty="0"/>
              <a:t> </a:t>
            </a:r>
            <a:r>
              <a:rPr lang="tr-TR" b="1" dirty="0" err="1"/>
              <a:t>for</a:t>
            </a:r>
            <a:r>
              <a:rPr lang="tr-TR" b="1" dirty="0"/>
              <a:t> </a:t>
            </a:r>
          </a:p>
          <a:p>
            <a:pPr lvl="1"/>
            <a:r>
              <a:rPr lang="tr-TR" sz="1400" b="1" dirty="0"/>
              <a:t>HPV </a:t>
            </a:r>
            <a:r>
              <a:rPr lang="tr-TR" sz="1400" b="1" dirty="0" err="1"/>
              <a:t>positive</a:t>
            </a:r>
            <a:r>
              <a:rPr lang="tr-TR" sz="1400" b="1" dirty="0"/>
              <a:t> </a:t>
            </a:r>
            <a:r>
              <a:rPr lang="tr-TR" sz="1400" b="1" dirty="0" err="1"/>
              <a:t>and</a:t>
            </a:r>
            <a:r>
              <a:rPr lang="tr-TR" sz="1400" b="1" dirty="0"/>
              <a:t> </a:t>
            </a:r>
            <a:r>
              <a:rPr lang="tr-TR" sz="1400" b="1" dirty="0" err="1"/>
              <a:t>cytology</a:t>
            </a:r>
            <a:r>
              <a:rPr lang="tr-TR" sz="1400" b="1" dirty="0"/>
              <a:t> normal </a:t>
            </a:r>
            <a:r>
              <a:rPr lang="tr-TR" sz="1400" b="1" dirty="0" err="1"/>
              <a:t>patients</a:t>
            </a:r>
            <a:r>
              <a:rPr lang="tr-TR" sz="1400" b="1" dirty="0"/>
              <a:t>	</a:t>
            </a:r>
            <a:r>
              <a:rPr lang="tr-TR" sz="2300" b="1" dirty="0"/>
              <a:t>			     	5%	</a:t>
            </a:r>
          </a:p>
        </p:txBody>
      </p:sp>
    </p:spTree>
    <p:extLst>
      <p:ext uri="{BB962C8B-B14F-4D97-AF65-F5344CB8AC3E}">
        <p14:creationId xmlns:p14="http://schemas.microsoft.com/office/powerpoint/2010/main" val="4214915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F514-A5F2-ED49-B3D6-0A430A86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Take</a:t>
            </a:r>
            <a:r>
              <a:rPr lang="tr-TR" dirty="0"/>
              <a:t> </a:t>
            </a:r>
            <a:r>
              <a:rPr lang="tr-TR" dirty="0" err="1"/>
              <a:t>Care</a:t>
            </a:r>
            <a:r>
              <a:rPr lang="tr-TR" dirty="0"/>
              <a:t> </a:t>
            </a:r>
            <a:r>
              <a:rPr lang="tr-TR" dirty="0" err="1"/>
              <a:t>About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2577B-986D-1548-8592-C59AE03F8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b="1" dirty="0" err="1"/>
              <a:t>Sample</a:t>
            </a:r>
            <a:r>
              <a:rPr lang="tr-TR" sz="2400" b="1" dirty="0"/>
              <a:t> Size, </a:t>
            </a:r>
            <a:r>
              <a:rPr lang="tr-TR" sz="2400" b="1" dirty="0" err="1"/>
              <a:t>Study</a:t>
            </a:r>
            <a:r>
              <a:rPr lang="tr-TR" sz="2400" b="1" dirty="0"/>
              <a:t> Design</a:t>
            </a:r>
          </a:p>
          <a:p>
            <a:r>
              <a:rPr lang="tr-TR" sz="2400" b="1" dirty="0"/>
              <a:t>Age of </a:t>
            </a:r>
            <a:r>
              <a:rPr lang="tr-TR" sz="2400" b="1" dirty="0" err="1"/>
              <a:t>the</a:t>
            </a:r>
            <a:r>
              <a:rPr lang="tr-TR" sz="2400" b="1" dirty="0"/>
              <a:t> </a:t>
            </a:r>
            <a:r>
              <a:rPr lang="tr-TR" sz="2400" b="1" dirty="0" err="1"/>
              <a:t>Patient</a:t>
            </a:r>
            <a:r>
              <a:rPr lang="tr-TR" sz="2400" b="1" dirty="0"/>
              <a:t> </a:t>
            </a:r>
            <a:r>
              <a:rPr lang="tr-TR" sz="2400" b="1" dirty="0" err="1"/>
              <a:t>and</a:t>
            </a:r>
            <a:r>
              <a:rPr lang="tr-TR" sz="2400" b="1" dirty="0"/>
              <a:t> </a:t>
            </a:r>
            <a:r>
              <a:rPr lang="tr-TR" sz="2400" b="1" dirty="0" err="1"/>
              <a:t>Personal</a:t>
            </a:r>
            <a:r>
              <a:rPr lang="tr-TR" sz="2400" b="1" dirty="0"/>
              <a:t> </a:t>
            </a:r>
            <a:r>
              <a:rPr lang="tr-TR" sz="2400" b="1" dirty="0" err="1"/>
              <a:t>Risks</a:t>
            </a:r>
            <a:endParaRPr lang="tr-TR" sz="2400" b="1" dirty="0"/>
          </a:p>
          <a:p>
            <a:r>
              <a:rPr lang="tr-TR" sz="2400" b="1" dirty="0" err="1"/>
              <a:t>Duration</a:t>
            </a:r>
            <a:r>
              <a:rPr lang="tr-TR" sz="2400" b="1" dirty="0"/>
              <a:t> of HPV </a:t>
            </a:r>
            <a:r>
              <a:rPr lang="tr-TR" sz="2400" b="1" dirty="0" err="1"/>
              <a:t>Persistence</a:t>
            </a:r>
            <a:endParaRPr lang="tr-TR" sz="2400" b="1" dirty="0"/>
          </a:p>
          <a:p>
            <a:r>
              <a:rPr lang="tr-TR" sz="2400" b="1" dirty="0"/>
              <a:t>HPV </a:t>
            </a:r>
            <a:r>
              <a:rPr lang="tr-TR" sz="2400" b="1" dirty="0" err="1"/>
              <a:t>Genotypes</a:t>
            </a:r>
            <a:endParaRPr lang="tr-TR" sz="2400" b="1" dirty="0"/>
          </a:p>
          <a:p>
            <a:r>
              <a:rPr lang="tr-TR" sz="2400" b="1" dirty="0" err="1"/>
              <a:t>Subjective</a:t>
            </a:r>
            <a:r>
              <a:rPr lang="tr-TR" sz="2400" b="1" dirty="0"/>
              <a:t> </a:t>
            </a:r>
            <a:r>
              <a:rPr lang="tr-TR" sz="2400" b="1" dirty="0" err="1"/>
              <a:t>Outcomes</a:t>
            </a:r>
            <a:endParaRPr lang="tr-TR" sz="2400" b="1" dirty="0"/>
          </a:p>
          <a:p>
            <a:pPr lvl="1"/>
            <a:r>
              <a:rPr lang="tr-TR" sz="1400" dirty="0" err="1"/>
              <a:t>Pap-Smear</a:t>
            </a:r>
            <a:r>
              <a:rPr lang="tr-TR" sz="1400" dirty="0"/>
              <a:t> </a:t>
            </a:r>
            <a:r>
              <a:rPr lang="tr-TR" sz="1400" dirty="0" err="1"/>
              <a:t>Normalization</a:t>
            </a:r>
            <a:endParaRPr lang="tr-TR" sz="1400" dirty="0"/>
          </a:p>
          <a:p>
            <a:pPr lvl="1"/>
            <a:r>
              <a:rPr lang="tr-TR" sz="1400" dirty="0" err="1"/>
              <a:t>Colposcopic</a:t>
            </a:r>
            <a:r>
              <a:rPr lang="tr-TR" sz="1400" dirty="0"/>
              <a:t> </a:t>
            </a:r>
            <a:r>
              <a:rPr lang="tr-TR" sz="1400" dirty="0" err="1"/>
              <a:t>Apperence</a:t>
            </a:r>
            <a:endParaRPr lang="tr-TR" sz="1400" dirty="0"/>
          </a:p>
          <a:p>
            <a:r>
              <a:rPr lang="tr-TR" sz="2400" b="1" dirty="0" err="1"/>
              <a:t>Objective</a:t>
            </a:r>
            <a:r>
              <a:rPr lang="tr-TR" sz="2400" b="1" dirty="0"/>
              <a:t> </a:t>
            </a:r>
            <a:r>
              <a:rPr lang="tr-TR" sz="2400" b="1" dirty="0" err="1"/>
              <a:t>Outcomes</a:t>
            </a:r>
            <a:endParaRPr lang="tr-TR" sz="2400" b="1" dirty="0"/>
          </a:p>
          <a:p>
            <a:pPr lvl="1"/>
            <a:r>
              <a:rPr lang="tr-TR" sz="1400" dirty="0"/>
              <a:t>HPV DNA </a:t>
            </a:r>
            <a:r>
              <a:rPr lang="tr-TR" sz="1400" dirty="0" err="1"/>
              <a:t>Testing</a:t>
            </a:r>
            <a:r>
              <a:rPr lang="tr-TR" sz="1400" dirty="0"/>
              <a:t> (</a:t>
            </a:r>
            <a:r>
              <a:rPr lang="tr-TR" sz="1400" dirty="0" err="1"/>
              <a:t>Which</a:t>
            </a:r>
            <a:r>
              <a:rPr lang="tr-TR" sz="1400" dirty="0"/>
              <a:t> </a:t>
            </a:r>
            <a:r>
              <a:rPr lang="tr-TR" sz="1400" dirty="0" err="1"/>
              <a:t>Kits</a:t>
            </a:r>
            <a:r>
              <a:rPr lang="tr-TR" sz="1400" dirty="0"/>
              <a:t>?)</a:t>
            </a:r>
          </a:p>
          <a:p>
            <a:pPr lvl="1"/>
            <a:r>
              <a:rPr lang="tr-TR" sz="1400" dirty="0" err="1"/>
              <a:t>Histological</a:t>
            </a:r>
            <a:r>
              <a:rPr lang="tr-TR" sz="1400" dirty="0"/>
              <a:t> </a:t>
            </a:r>
            <a:r>
              <a:rPr lang="tr-TR" sz="1400" dirty="0" err="1"/>
              <a:t>Regression</a:t>
            </a:r>
            <a:endParaRPr lang="tr-TR" sz="1400" dirty="0"/>
          </a:p>
          <a:p>
            <a:pPr lvl="1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518400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42CAE-6B8D-1C4B-8C7D-C984F4EF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/>
              <a:t>Prebiotics-1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12F132-AD88-DA42-8373-61753822F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936" y="2009290"/>
            <a:ext cx="5501923" cy="44291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BCA73-68B1-BC45-A626-D3C3A703ABC2}"/>
              </a:ext>
            </a:extLst>
          </p:cNvPr>
          <p:cNvSpPr txBox="1"/>
          <p:nvPr/>
        </p:nvSpPr>
        <p:spPr>
          <a:xfrm>
            <a:off x="7439609" y="3060442"/>
            <a:ext cx="3004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Spray containing polycarbophil and carboxymethyl beta-glucan (prebiotic).</a:t>
            </a:r>
          </a:p>
          <a:p>
            <a:pPr algn="ctr"/>
            <a:endParaRPr lang="en-GB" b="1" dirty="0"/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3 Studies</a:t>
            </a:r>
            <a:endParaRPr lang="tr-TR" b="1" dirty="0">
              <a:solidFill>
                <a:srgbClr val="FF0000"/>
              </a:solidFill>
            </a:endParaRPr>
          </a:p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974918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33628-8022-7445-9385-CAC4AB89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Prebiotics-2: Special </a:t>
            </a:r>
            <a:r>
              <a:rPr lang="tr-TR" dirty="0" err="1"/>
              <a:t>Attention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D2B3D-9210-DE4F-BF4F-FD2A52C22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38438-FFA3-8F47-962B-F4C71FB8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2215356"/>
            <a:ext cx="5449077" cy="3632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53647-B817-F14C-8BF9-53F824BD558B}"/>
              </a:ext>
            </a:extLst>
          </p:cNvPr>
          <p:cNvSpPr txBox="1"/>
          <p:nvPr/>
        </p:nvSpPr>
        <p:spPr>
          <a:xfrm>
            <a:off x="7215676" y="2351318"/>
            <a:ext cx="337768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i="1" dirty="0" err="1"/>
              <a:t>Coriolus</a:t>
            </a:r>
            <a:r>
              <a:rPr lang="en-GB" b="1" i="1" dirty="0"/>
              <a:t> versicolor</a:t>
            </a:r>
            <a:r>
              <a:rPr lang="en-GB" b="1" dirty="0"/>
              <a:t>–based vaginal gel containing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/>
              <a:t>Hyaluronic acid (</a:t>
            </a:r>
            <a:r>
              <a:rPr lang="en-GB" b="1" dirty="0" err="1"/>
              <a:t>moisturing</a:t>
            </a:r>
            <a:r>
              <a:rPr lang="en-GB" b="1" dirty="0"/>
              <a:t> agent),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 err="1"/>
              <a:t>Nisosomes</a:t>
            </a:r>
            <a:r>
              <a:rPr lang="en-GB" b="1" dirty="0"/>
              <a:t> de beta-glucan (an anti-inflammatory agent),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dirty="0" err="1"/>
              <a:t>Bioecolia</a:t>
            </a:r>
            <a:r>
              <a:rPr lang="en-GB" b="1" dirty="0"/>
              <a:t>® (prebiotic agent), 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i="1" dirty="0" err="1"/>
              <a:t>Centella</a:t>
            </a:r>
            <a:r>
              <a:rPr lang="en-GB" b="1" i="1" dirty="0"/>
              <a:t> </a:t>
            </a:r>
            <a:r>
              <a:rPr lang="en-GB" b="1" i="1" dirty="0" err="1"/>
              <a:t>asiatica</a:t>
            </a:r>
            <a:r>
              <a:rPr lang="en-GB" b="1" dirty="0"/>
              <a:t> (</a:t>
            </a:r>
            <a:r>
              <a:rPr lang="en-GB" b="1" dirty="0" err="1"/>
              <a:t>fitosomes</a:t>
            </a:r>
            <a:r>
              <a:rPr lang="en-GB" b="1" dirty="0"/>
              <a:t>®) (tissue regenerating agent), 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i="1" dirty="0" err="1"/>
              <a:t>Azadirachta</a:t>
            </a:r>
            <a:r>
              <a:rPr lang="en-GB" b="1" i="1" dirty="0"/>
              <a:t> </a:t>
            </a:r>
            <a:r>
              <a:rPr lang="en-GB" b="1" i="1" dirty="0" err="1"/>
              <a:t>indica</a:t>
            </a:r>
            <a:r>
              <a:rPr lang="en-GB" b="1" dirty="0"/>
              <a:t> extract (Neem) (re-epithelizing agent), and 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b="1" i="1" dirty="0"/>
              <a:t>Aloe </a:t>
            </a:r>
            <a:r>
              <a:rPr lang="en-GB" b="1" i="1" dirty="0" err="1"/>
              <a:t>vera</a:t>
            </a:r>
            <a:r>
              <a:rPr lang="en-GB" b="1" dirty="0"/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b="1" dirty="0"/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4 Studies</a:t>
            </a:r>
            <a:endParaRPr lang="tr-TR" b="1" dirty="0">
              <a:solidFill>
                <a:srgbClr val="FF0000"/>
              </a:solidFill>
            </a:endParaRPr>
          </a:p>
          <a:p>
            <a:pPr algn="ctr"/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08056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103" y="1307846"/>
            <a:ext cx="9749028" cy="1124712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object 3"/>
          <p:cNvSpPr txBox="1"/>
          <p:nvPr/>
        </p:nvSpPr>
        <p:spPr>
          <a:xfrm>
            <a:off x="1350010" y="1641728"/>
            <a:ext cx="710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AB4D97"/>
                </a:solidFill>
                <a:latin typeface="Calibri"/>
                <a:cs typeface="Calibri"/>
              </a:rPr>
              <a:t>H</a:t>
            </a:r>
            <a:r>
              <a:rPr sz="2400" b="1" spc="-15" dirty="0">
                <a:solidFill>
                  <a:srgbClr val="AB4D97"/>
                </a:solidFill>
                <a:latin typeface="Calibri"/>
                <a:cs typeface="Calibri"/>
              </a:rPr>
              <a:t>P</a:t>
            </a:r>
            <a:r>
              <a:rPr sz="2400" b="1" spc="-5" dirty="0">
                <a:solidFill>
                  <a:srgbClr val="AB4D97"/>
                </a:solidFill>
                <a:latin typeface="Calibri"/>
                <a:cs typeface="Calibri"/>
              </a:rPr>
              <a:t>V+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3103" y="2485644"/>
            <a:ext cx="9749155" cy="2131060"/>
            <a:chOff x="1213103" y="2485644"/>
            <a:chExt cx="9749155" cy="2131060"/>
          </a:xfrm>
          <a:solidFill>
            <a:srgbClr val="FF0000"/>
          </a:solidFill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0723" y="3631691"/>
              <a:ext cx="9721596" cy="984504"/>
            </a:xfrm>
            <a:prstGeom prst="rect">
              <a:avLst/>
            </a:prstGeom>
            <a:grpFill/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3103" y="2485644"/>
              <a:ext cx="9749028" cy="1036319"/>
            </a:xfrm>
            <a:prstGeom prst="rect">
              <a:avLst/>
            </a:prstGeom>
            <a:grpFill/>
          </p:spPr>
        </p:pic>
      </p:grpSp>
      <p:sp>
        <p:nvSpPr>
          <p:cNvPr id="7" name="object 7"/>
          <p:cNvSpPr txBox="1"/>
          <p:nvPr/>
        </p:nvSpPr>
        <p:spPr>
          <a:xfrm>
            <a:off x="1272666" y="3885438"/>
            <a:ext cx="3051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AB4D97"/>
                </a:solidFill>
                <a:latin typeface="Calibri"/>
                <a:cs typeface="Calibri"/>
              </a:rPr>
              <a:t>HPV+ </a:t>
            </a:r>
            <a:r>
              <a:rPr sz="2400" b="1" spc="-5" dirty="0">
                <a:solidFill>
                  <a:srgbClr val="AB4D97"/>
                </a:solidFill>
                <a:latin typeface="Calibri"/>
                <a:cs typeface="Calibri"/>
              </a:rPr>
              <a:t>high</a:t>
            </a:r>
            <a:r>
              <a:rPr sz="2400" b="1" spc="-25" dirty="0">
                <a:solidFill>
                  <a:srgbClr val="AB4D97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AB4D97"/>
                </a:solidFill>
                <a:latin typeface="Calibri"/>
                <a:cs typeface="Calibri"/>
              </a:rPr>
              <a:t>grade</a:t>
            </a:r>
            <a:r>
              <a:rPr sz="2400" b="1" spc="-35" dirty="0">
                <a:solidFill>
                  <a:srgbClr val="AB4D97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AB4D97"/>
                </a:solidFill>
                <a:latin typeface="Calibri"/>
                <a:cs typeface="Calibri"/>
              </a:rPr>
              <a:t>lesions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07008" y="4747259"/>
            <a:ext cx="9749155" cy="951230"/>
          </a:xfrm>
          <a:custGeom>
            <a:avLst/>
            <a:gdLst/>
            <a:ahLst/>
            <a:cxnLst/>
            <a:rect l="l" t="t" r="r" b="b"/>
            <a:pathLst>
              <a:path w="9749155" h="951229">
                <a:moveTo>
                  <a:pt x="9749028" y="0"/>
                </a:moveTo>
                <a:lnTo>
                  <a:pt x="0" y="0"/>
                </a:lnTo>
                <a:lnTo>
                  <a:pt x="0" y="950976"/>
                </a:lnTo>
                <a:lnTo>
                  <a:pt x="9749028" y="950976"/>
                </a:lnTo>
                <a:lnTo>
                  <a:pt x="9749028" y="0"/>
                </a:lnTo>
                <a:close/>
              </a:path>
            </a:pathLst>
          </a:custGeom>
          <a:solidFill>
            <a:srgbClr val="D79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84858" y="4945202"/>
            <a:ext cx="266826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400" b="1" dirty="0" err="1">
                <a:solidFill>
                  <a:srgbClr val="AB4D97"/>
                </a:solidFill>
                <a:latin typeface="Calibri"/>
                <a:cs typeface="Calibri"/>
              </a:rPr>
              <a:t>Cervical</a:t>
            </a:r>
            <a:r>
              <a:rPr lang="tr-TR" sz="2400" b="1" dirty="0">
                <a:solidFill>
                  <a:srgbClr val="AB4D97"/>
                </a:solidFill>
                <a:latin typeface="Calibri"/>
                <a:cs typeface="Calibri"/>
              </a:rPr>
              <a:t> </a:t>
            </a:r>
            <a:r>
              <a:rPr lang="tr-TR" sz="2400" b="1" dirty="0" err="1">
                <a:solidFill>
                  <a:srgbClr val="AB4D97"/>
                </a:solidFill>
                <a:latin typeface="Calibri"/>
                <a:cs typeface="Calibri"/>
              </a:rPr>
              <a:t>Cancers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918203" y="1319783"/>
            <a:ext cx="4639310" cy="4775200"/>
            <a:chOff x="3918203" y="1319783"/>
            <a:chExt cx="4639310" cy="4775200"/>
          </a:xfrm>
        </p:grpSpPr>
        <p:sp>
          <p:nvSpPr>
            <p:cNvPr id="11" name="object 11"/>
            <p:cNvSpPr/>
            <p:nvPr/>
          </p:nvSpPr>
          <p:spPr>
            <a:xfrm>
              <a:off x="3953255" y="1443227"/>
              <a:ext cx="4604385" cy="4651375"/>
            </a:xfrm>
            <a:custGeom>
              <a:avLst/>
              <a:gdLst/>
              <a:ahLst/>
              <a:cxnLst/>
              <a:rect l="l" t="t" r="r" b="b"/>
              <a:pathLst>
                <a:path w="4604384" h="4651375">
                  <a:moveTo>
                    <a:pt x="4604004" y="0"/>
                  </a:moveTo>
                  <a:lnTo>
                    <a:pt x="0" y="0"/>
                  </a:lnTo>
                  <a:lnTo>
                    <a:pt x="2281809" y="4651248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8203" y="1333499"/>
              <a:ext cx="794003" cy="8610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5779" y="1333499"/>
              <a:ext cx="794003" cy="8610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56403" y="1333499"/>
              <a:ext cx="794003" cy="8610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3979" y="1333499"/>
              <a:ext cx="794003" cy="8610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2411" y="1333499"/>
              <a:ext cx="794003" cy="8610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0843" y="1319783"/>
              <a:ext cx="792479" cy="8610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2511" y="1333499"/>
              <a:ext cx="792480" cy="8610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8939" y="1347215"/>
              <a:ext cx="794003" cy="8610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0947" y="2505455"/>
              <a:ext cx="792479" cy="8610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5847" y="1347215"/>
              <a:ext cx="794003" cy="86106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4438014" y="2171445"/>
            <a:ext cx="3584321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1400" b="1" spc="-5" dirty="0">
                <a:solidFill>
                  <a:srgbClr val="AB4E99"/>
                </a:solidFill>
                <a:latin typeface="Calibri"/>
                <a:cs typeface="Calibri"/>
              </a:rPr>
              <a:t>80% of </a:t>
            </a:r>
            <a:r>
              <a:rPr lang="tr-TR" sz="1400" b="1" spc="-5" dirty="0" err="1">
                <a:solidFill>
                  <a:srgbClr val="AB4E99"/>
                </a:solidFill>
                <a:latin typeface="Calibri"/>
                <a:cs typeface="Calibri"/>
              </a:rPr>
              <a:t>Sexually</a:t>
            </a:r>
            <a:r>
              <a:rPr lang="tr-TR" sz="1400" b="1" spc="-5" dirty="0">
                <a:solidFill>
                  <a:srgbClr val="AB4E99"/>
                </a:solidFill>
                <a:latin typeface="Calibri"/>
                <a:cs typeface="Calibri"/>
              </a:rPr>
              <a:t> Active </a:t>
            </a:r>
            <a:r>
              <a:rPr lang="tr-TR" sz="1400" b="1" spc="-5" dirty="0" err="1">
                <a:solidFill>
                  <a:srgbClr val="AB4E99"/>
                </a:solidFill>
                <a:latin typeface="Calibri"/>
                <a:cs typeface="Calibri"/>
              </a:rPr>
              <a:t>Females</a:t>
            </a:r>
            <a:r>
              <a:rPr lang="tr-TR" sz="1400" b="1" spc="-5" dirty="0">
                <a:solidFill>
                  <a:srgbClr val="AB4E99"/>
                </a:solidFill>
                <a:latin typeface="Calibri"/>
                <a:cs typeface="Calibri"/>
              </a:rPr>
              <a:t> Will Be </a:t>
            </a:r>
            <a:r>
              <a:rPr lang="tr-TR" sz="1400" b="1" spc="-5" dirty="0" err="1">
                <a:solidFill>
                  <a:srgbClr val="AB4E99"/>
                </a:solidFill>
                <a:latin typeface="Calibri"/>
                <a:cs typeface="Calibri"/>
              </a:rPr>
              <a:t>İnfected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381244" y="1325880"/>
            <a:ext cx="2993390" cy="4246245"/>
            <a:chOff x="5381244" y="1325880"/>
            <a:chExt cx="2993390" cy="424624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1244" y="2488691"/>
              <a:ext cx="775715" cy="8412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8652" y="4850891"/>
              <a:ext cx="545592" cy="4861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8024" y="5134356"/>
              <a:ext cx="225551" cy="23774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80376" y="1325880"/>
              <a:ext cx="794003" cy="86106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544183" y="5178044"/>
              <a:ext cx="580390" cy="389255"/>
            </a:xfrm>
            <a:custGeom>
              <a:avLst/>
              <a:gdLst/>
              <a:ahLst/>
              <a:cxnLst/>
              <a:rect l="l" t="t" r="r" b="b"/>
              <a:pathLst>
                <a:path w="580390" h="389254">
                  <a:moveTo>
                    <a:pt x="580136" y="0"/>
                  </a:moveTo>
                  <a:lnTo>
                    <a:pt x="542323" y="32669"/>
                  </a:lnTo>
                  <a:lnTo>
                    <a:pt x="500499" y="60092"/>
                  </a:lnTo>
                  <a:lnTo>
                    <a:pt x="455209" y="82119"/>
                  </a:lnTo>
                  <a:lnTo>
                    <a:pt x="407003" y="98599"/>
                  </a:lnTo>
                  <a:lnTo>
                    <a:pt x="356427" y="109382"/>
                  </a:lnTo>
                  <a:lnTo>
                    <a:pt x="304030" y="114317"/>
                  </a:lnTo>
                  <a:lnTo>
                    <a:pt x="250358" y="113255"/>
                  </a:lnTo>
                  <a:lnTo>
                    <a:pt x="195961" y="106044"/>
                  </a:lnTo>
                  <a:lnTo>
                    <a:pt x="246252" y="11683"/>
                  </a:lnTo>
                  <a:lnTo>
                    <a:pt x="0" y="148970"/>
                  </a:lnTo>
                  <a:lnTo>
                    <a:pt x="45085" y="389000"/>
                  </a:lnTo>
                  <a:lnTo>
                    <a:pt x="95376" y="294766"/>
                  </a:lnTo>
                  <a:lnTo>
                    <a:pt x="144932" y="301625"/>
                  </a:lnTo>
                  <a:lnTo>
                    <a:pt x="193502" y="303391"/>
                  </a:lnTo>
                  <a:lnTo>
                    <a:pt x="240759" y="300265"/>
                  </a:lnTo>
                  <a:lnTo>
                    <a:pt x="286375" y="292446"/>
                  </a:lnTo>
                  <a:lnTo>
                    <a:pt x="330022" y="280133"/>
                  </a:lnTo>
                  <a:lnTo>
                    <a:pt x="371373" y="263526"/>
                  </a:lnTo>
                  <a:lnTo>
                    <a:pt x="410098" y="242823"/>
                  </a:lnTo>
                  <a:lnTo>
                    <a:pt x="445871" y="218226"/>
                  </a:lnTo>
                  <a:lnTo>
                    <a:pt x="478364" y="189932"/>
                  </a:lnTo>
                  <a:lnTo>
                    <a:pt x="507247" y="158142"/>
                  </a:lnTo>
                  <a:lnTo>
                    <a:pt x="532194" y="123054"/>
                  </a:lnTo>
                  <a:lnTo>
                    <a:pt x="552876" y="84868"/>
                  </a:lnTo>
                  <a:lnTo>
                    <a:pt x="568966" y="43783"/>
                  </a:lnTo>
                  <a:lnTo>
                    <a:pt x="5801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874255" y="4518913"/>
              <a:ext cx="357505" cy="761365"/>
            </a:xfrm>
            <a:custGeom>
              <a:avLst/>
              <a:gdLst/>
              <a:ahLst/>
              <a:cxnLst/>
              <a:rect l="l" t="t" r="r" b="b"/>
              <a:pathLst>
                <a:path w="357504" h="761364">
                  <a:moveTo>
                    <a:pt x="100711" y="0"/>
                  </a:moveTo>
                  <a:lnTo>
                    <a:pt x="0" y="188722"/>
                  </a:lnTo>
                  <a:lnTo>
                    <a:pt x="42956" y="214316"/>
                  </a:lnTo>
                  <a:lnTo>
                    <a:pt x="82382" y="243216"/>
                  </a:lnTo>
                  <a:lnTo>
                    <a:pt x="118147" y="275072"/>
                  </a:lnTo>
                  <a:lnTo>
                    <a:pt x="150120" y="309538"/>
                  </a:lnTo>
                  <a:lnTo>
                    <a:pt x="178171" y="346263"/>
                  </a:lnTo>
                  <a:lnTo>
                    <a:pt x="202169" y="384899"/>
                  </a:lnTo>
                  <a:lnTo>
                    <a:pt x="221984" y="425098"/>
                  </a:lnTo>
                  <a:lnTo>
                    <a:pt x="237486" y="466511"/>
                  </a:lnTo>
                  <a:lnTo>
                    <a:pt x="248543" y="508789"/>
                  </a:lnTo>
                  <a:lnTo>
                    <a:pt x="255025" y="551584"/>
                  </a:lnTo>
                  <a:lnTo>
                    <a:pt x="256802" y="594547"/>
                  </a:lnTo>
                  <a:lnTo>
                    <a:pt x="253743" y="637330"/>
                  </a:lnTo>
                  <a:lnTo>
                    <a:pt x="245719" y="679584"/>
                  </a:lnTo>
                  <a:lnTo>
                    <a:pt x="232597" y="720960"/>
                  </a:lnTo>
                  <a:lnTo>
                    <a:pt x="214249" y="761111"/>
                  </a:lnTo>
                  <a:lnTo>
                    <a:pt x="314833" y="572388"/>
                  </a:lnTo>
                  <a:lnTo>
                    <a:pt x="333181" y="532261"/>
                  </a:lnTo>
                  <a:lnTo>
                    <a:pt x="346303" y="490900"/>
                  </a:lnTo>
                  <a:lnTo>
                    <a:pt x="354328" y="448657"/>
                  </a:lnTo>
                  <a:lnTo>
                    <a:pt x="357388" y="405880"/>
                  </a:lnTo>
                  <a:lnTo>
                    <a:pt x="355614" y="362918"/>
                  </a:lnTo>
                  <a:lnTo>
                    <a:pt x="349135" y="320122"/>
                  </a:lnTo>
                  <a:lnTo>
                    <a:pt x="338082" y="277839"/>
                  </a:lnTo>
                  <a:lnTo>
                    <a:pt x="322588" y="236420"/>
                  </a:lnTo>
                  <a:lnTo>
                    <a:pt x="302781" y="196213"/>
                  </a:lnTo>
                  <a:lnTo>
                    <a:pt x="278793" y="157569"/>
                  </a:lnTo>
                  <a:lnTo>
                    <a:pt x="250754" y="120835"/>
                  </a:lnTo>
                  <a:lnTo>
                    <a:pt x="218796" y="86363"/>
                  </a:lnTo>
                  <a:lnTo>
                    <a:pt x="183049" y="54499"/>
                  </a:lnTo>
                  <a:lnTo>
                    <a:pt x="143643" y="25595"/>
                  </a:lnTo>
                  <a:lnTo>
                    <a:pt x="100711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44183" y="4518913"/>
              <a:ext cx="687705" cy="1048385"/>
            </a:xfrm>
            <a:custGeom>
              <a:avLst/>
              <a:gdLst/>
              <a:ahLst/>
              <a:cxnLst/>
              <a:rect l="l" t="t" r="r" b="b"/>
              <a:pathLst>
                <a:path w="687704" h="1048385">
                  <a:moveTo>
                    <a:pt x="544322" y="761111"/>
                  </a:moveTo>
                  <a:lnTo>
                    <a:pt x="562670" y="720960"/>
                  </a:lnTo>
                  <a:lnTo>
                    <a:pt x="575792" y="679584"/>
                  </a:lnTo>
                  <a:lnTo>
                    <a:pt x="583816" y="637330"/>
                  </a:lnTo>
                  <a:lnTo>
                    <a:pt x="586875" y="594547"/>
                  </a:lnTo>
                  <a:lnTo>
                    <a:pt x="585098" y="551584"/>
                  </a:lnTo>
                  <a:lnTo>
                    <a:pt x="578616" y="508789"/>
                  </a:lnTo>
                  <a:lnTo>
                    <a:pt x="567559" y="466511"/>
                  </a:lnTo>
                  <a:lnTo>
                    <a:pt x="552057" y="425098"/>
                  </a:lnTo>
                  <a:lnTo>
                    <a:pt x="532242" y="384899"/>
                  </a:lnTo>
                  <a:lnTo>
                    <a:pt x="508244" y="346263"/>
                  </a:lnTo>
                  <a:lnTo>
                    <a:pt x="480193" y="309538"/>
                  </a:lnTo>
                  <a:lnTo>
                    <a:pt x="448220" y="275072"/>
                  </a:lnTo>
                  <a:lnTo>
                    <a:pt x="412455" y="243216"/>
                  </a:lnTo>
                  <a:lnTo>
                    <a:pt x="373029" y="214316"/>
                  </a:lnTo>
                  <a:lnTo>
                    <a:pt x="330073" y="188722"/>
                  </a:lnTo>
                  <a:lnTo>
                    <a:pt x="430784" y="0"/>
                  </a:lnTo>
                  <a:lnTo>
                    <a:pt x="473716" y="25595"/>
                  </a:lnTo>
                  <a:lnTo>
                    <a:pt x="513122" y="54499"/>
                  </a:lnTo>
                  <a:lnTo>
                    <a:pt x="548869" y="86363"/>
                  </a:lnTo>
                  <a:lnTo>
                    <a:pt x="580827" y="120835"/>
                  </a:lnTo>
                  <a:lnTo>
                    <a:pt x="608866" y="157569"/>
                  </a:lnTo>
                  <a:lnTo>
                    <a:pt x="632854" y="196213"/>
                  </a:lnTo>
                  <a:lnTo>
                    <a:pt x="652661" y="236420"/>
                  </a:lnTo>
                  <a:lnTo>
                    <a:pt x="668155" y="277839"/>
                  </a:lnTo>
                  <a:lnTo>
                    <a:pt x="679208" y="320122"/>
                  </a:lnTo>
                  <a:lnTo>
                    <a:pt x="685687" y="362918"/>
                  </a:lnTo>
                  <a:lnTo>
                    <a:pt x="687461" y="405880"/>
                  </a:lnTo>
                  <a:lnTo>
                    <a:pt x="684401" y="448657"/>
                  </a:lnTo>
                  <a:lnTo>
                    <a:pt x="676376" y="490900"/>
                  </a:lnTo>
                  <a:lnTo>
                    <a:pt x="663254" y="532261"/>
                  </a:lnTo>
                  <a:lnTo>
                    <a:pt x="644906" y="572388"/>
                  </a:lnTo>
                  <a:lnTo>
                    <a:pt x="544322" y="761111"/>
                  </a:lnTo>
                  <a:lnTo>
                    <a:pt x="519936" y="800497"/>
                  </a:lnTo>
                  <a:lnTo>
                    <a:pt x="491041" y="836038"/>
                  </a:lnTo>
                  <a:lnTo>
                    <a:pt x="458043" y="867556"/>
                  </a:lnTo>
                  <a:lnTo>
                    <a:pt x="421352" y="894878"/>
                  </a:lnTo>
                  <a:lnTo>
                    <a:pt x="381376" y="917827"/>
                  </a:lnTo>
                  <a:lnTo>
                    <a:pt x="338521" y="936229"/>
                  </a:lnTo>
                  <a:lnTo>
                    <a:pt x="293198" y="949908"/>
                  </a:lnTo>
                  <a:lnTo>
                    <a:pt x="245814" y="958690"/>
                  </a:lnTo>
                  <a:lnTo>
                    <a:pt x="196777" y="962399"/>
                  </a:lnTo>
                  <a:lnTo>
                    <a:pt x="146495" y="960859"/>
                  </a:lnTo>
                  <a:lnTo>
                    <a:pt x="95376" y="953897"/>
                  </a:lnTo>
                  <a:lnTo>
                    <a:pt x="45085" y="1048131"/>
                  </a:lnTo>
                  <a:lnTo>
                    <a:pt x="0" y="808101"/>
                  </a:lnTo>
                  <a:lnTo>
                    <a:pt x="246252" y="670813"/>
                  </a:lnTo>
                  <a:lnTo>
                    <a:pt x="195961" y="765175"/>
                  </a:lnTo>
                  <a:lnTo>
                    <a:pt x="250358" y="772385"/>
                  </a:lnTo>
                  <a:lnTo>
                    <a:pt x="304030" y="773447"/>
                  </a:lnTo>
                  <a:lnTo>
                    <a:pt x="356427" y="768512"/>
                  </a:lnTo>
                  <a:lnTo>
                    <a:pt x="407003" y="757729"/>
                  </a:lnTo>
                  <a:lnTo>
                    <a:pt x="455209" y="741249"/>
                  </a:lnTo>
                  <a:lnTo>
                    <a:pt x="500499" y="719222"/>
                  </a:lnTo>
                  <a:lnTo>
                    <a:pt x="542323" y="691799"/>
                  </a:lnTo>
                  <a:lnTo>
                    <a:pt x="580136" y="65913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9780" y="3742944"/>
              <a:ext cx="669035" cy="72542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152004" y="3971036"/>
              <a:ext cx="616585" cy="454659"/>
            </a:xfrm>
            <a:custGeom>
              <a:avLst/>
              <a:gdLst/>
              <a:ahLst/>
              <a:cxnLst/>
              <a:rect l="l" t="t" r="r" b="b"/>
              <a:pathLst>
                <a:path w="616584" h="454660">
                  <a:moveTo>
                    <a:pt x="616076" y="0"/>
                  </a:moveTo>
                  <a:lnTo>
                    <a:pt x="582159" y="33044"/>
                  </a:lnTo>
                  <a:lnTo>
                    <a:pt x="544509" y="61902"/>
                  </a:lnTo>
                  <a:lnTo>
                    <a:pt x="503526" y="86439"/>
                  </a:lnTo>
                  <a:lnTo>
                    <a:pt x="459608" y="106524"/>
                  </a:lnTo>
                  <a:lnTo>
                    <a:pt x="413153" y="122023"/>
                  </a:lnTo>
                  <a:lnTo>
                    <a:pt x="364560" y="132804"/>
                  </a:lnTo>
                  <a:lnTo>
                    <a:pt x="314226" y="138733"/>
                  </a:lnTo>
                  <a:lnTo>
                    <a:pt x="262550" y="139679"/>
                  </a:lnTo>
                  <a:lnTo>
                    <a:pt x="209930" y="135508"/>
                  </a:lnTo>
                  <a:lnTo>
                    <a:pt x="257810" y="29209"/>
                  </a:lnTo>
                  <a:lnTo>
                    <a:pt x="0" y="195706"/>
                  </a:lnTo>
                  <a:lnTo>
                    <a:pt x="66040" y="454151"/>
                  </a:lnTo>
                  <a:lnTo>
                    <a:pt x="114046" y="347980"/>
                  </a:lnTo>
                  <a:lnTo>
                    <a:pt x="164933" y="352123"/>
                  </a:lnTo>
                  <a:lnTo>
                    <a:pt x="214539" y="351525"/>
                  </a:lnTo>
                  <a:lnTo>
                    <a:pt x="262586" y="346378"/>
                  </a:lnTo>
                  <a:lnTo>
                    <a:pt x="308794" y="336876"/>
                  </a:lnTo>
                  <a:lnTo>
                    <a:pt x="352885" y="323210"/>
                  </a:lnTo>
                  <a:lnTo>
                    <a:pt x="394581" y="305574"/>
                  </a:lnTo>
                  <a:lnTo>
                    <a:pt x="433603" y="284160"/>
                  </a:lnTo>
                  <a:lnTo>
                    <a:pt x="469672" y="259162"/>
                  </a:lnTo>
                  <a:lnTo>
                    <a:pt x="502510" y="230772"/>
                  </a:lnTo>
                  <a:lnTo>
                    <a:pt x="531838" y="199183"/>
                  </a:lnTo>
                  <a:lnTo>
                    <a:pt x="557377" y="164587"/>
                  </a:lnTo>
                  <a:lnTo>
                    <a:pt x="578849" y="127178"/>
                  </a:lnTo>
                  <a:lnTo>
                    <a:pt x="595976" y="87149"/>
                  </a:lnTo>
                  <a:lnTo>
                    <a:pt x="608478" y="44692"/>
                  </a:lnTo>
                  <a:lnTo>
                    <a:pt x="6160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59217" y="3273425"/>
              <a:ext cx="407034" cy="811530"/>
            </a:xfrm>
            <a:custGeom>
              <a:avLst/>
              <a:gdLst/>
              <a:ahLst/>
              <a:cxnLst/>
              <a:rect l="l" t="t" r="r" b="b"/>
              <a:pathLst>
                <a:path w="407034" h="811529">
                  <a:moveTo>
                    <a:pt x="95884" y="0"/>
                  </a:moveTo>
                  <a:lnTo>
                    <a:pt x="0" y="212471"/>
                  </a:lnTo>
                  <a:lnTo>
                    <a:pt x="45635" y="235521"/>
                  </a:lnTo>
                  <a:lnTo>
                    <a:pt x="88152" y="261897"/>
                  </a:lnTo>
                  <a:lnTo>
                    <a:pt x="127410" y="291295"/>
                  </a:lnTo>
                  <a:lnTo>
                    <a:pt x="163270" y="323415"/>
                  </a:lnTo>
                  <a:lnTo>
                    <a:pt x="195592" y="357956"/>
                  </a:lnTo>
                  <a:lnTo>
                    <a:pt x="224237" y="394616"/>
                  </a:lnTo>
                  <a:lnTo>
                    <a:pt x="249066" y="433095"/>
                  </a:lnTo>
                  <a:lnTo>
                    <a:pt x="269938" y="473090"/>
                  </a:lnTo>
                  <a:lnTo>
                    <a:pt x="286714" y="514302"/>
                  </a:lnTo>
                  <a:lnTo>
                    <a:pt x="299256" y="556428"/>
                  </a:lnTo>
                  <a:lnTo>
                    <a:pt x="307422" y="599168"/>
                  </a:lnTo>
                  <a:lnTo>
                    <a:pt x="311074" y="642221"/>
                  </a:lnTo>
                  <a:lnTo>
                    <a:pt x="310072" y="685284"/>
                  </a:lnTo>
                  <a:lnTo>
                    <a:pt x="304277" y="728058"/>
                  </a:lnTo>
                  <a:lnTo>
                    <a:pt x="293549" y="770240"/>
                  </a:lnTo>
                  <a:lnTo>
                    <a:pt x="277749" y="811530"/>
                  </a:lnTo>
                  <a:lnTo>
                    <a:pt x="373633" y="599058"/>
                  </a:lnTo>
                  <a:lnTo>
                    <a:pt x="389434" y="557748"/>
                  </a:lnTo>
                  <a:lnTo>
                    <a:pt x="400162" y="515550"/>
                  </a:lnTo>
                  <a:lnTo>
                    <a:pt x="405957" y="472766"/>
                  </a:lnTo>
                  <a:lnTo>
                    <a:pt x="406959" y="429696"/>
                  </a:lnTo>
                  <a:lnTo>
                    <a:pt x="403307" y="386641"/>
                  </a:lnTo>
                  <a:lnTo>
                    <a:pt x="395141" y="343902"/>
                  </a:lnTo>
                  <a:lnTo>
                    <a:pt x="382599" y="301778"/>
                  </a:lnTo>
                  <a:lnTo>
                    <a:pt x="365823" y="260572"/>
                  </a:lnTo>
                  <a:lnTo>
                    <a:pt x="344951" y="220583"/>
                  </a:lnTo>
                  <a:lnTo>
                    <a:pt x="320122" y="182112"/>
                  </a:lnTo>
                  <a:lnTo>
                    <a:pt x="291477" y="145459"/>
                  </a:lnTo>
                  <a:lnTo>
                    <a:pt x="259155" y="110926"/>
                  </a:lnTo>
                  <a:lnTo>
                    <a:pt x="223295" y="78813"/>
                  </a:lnTo>
                  <a:lnTo>
                    <a:pt x="184037" y="49420"/>
                  </a:lnTo>
                  <a:lnTo>
                    <a:pt x="141520" y="23049"/>
                  </a:lnTo>
                  <a:lnTo>
                    <a:pt x="95884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52004" y="3273425"/>
              <a:ext cx="714375" cy="1151890"/>
            </a:xfrm>
            <a:custGeom>
              <a:avLst/>
              <a:gdLst/>
              <a:ahLst/>
              <a:cxnLst/>
              <a:rect l="l" t="t" r="r" b="b"/>
              <a:pathLst>
                <a:path w="714375" h="1151889">
                  <a:moveTo>
                    <a:pt x="584962" y="811530"/>
                  </a:moveTo>
                  <a:lnTo>
                    <a:pt x="600762" y="770240"/>
                  </a:lnTo>
                  <a:lnTo>
                    <a:pt x="611490" y="728058"/>
                  </a:lnTo>
                  <a:lnTo>
                    <a:pt x="617285" y="685284"/>
                  </a:lnTo>
                  <a:lnTo>
                    <a:pt x="618287" y="642221"/>
                  </a:lnTo>
                  <a:lnTo>
                    <a:pt x="614635" y="599168"/>
                  </a:lnTo>
                  <a:lnTo>
                    <a:pt x="606469" y="556428"/>
                  </a:lnTo>
                  <a:lnTo>
                    <a:pt x="593927" y="514302"/>
                  </a:lnTo>
                  <a:lnTo>
                    <a:pt x="577151" y="473090"/>
                  </a:lnTo>
                  <a:lnTo>
                    <a:pt x="556279" y="433095"/>
                  </a:lnTo>
                  <a:lnTo>
                    <a:pt x="531450" y="394616"/>
                  </a:lnTo>
                  <a:lnTo>
                    <a:pt x="502805" y="357956"/>
                  </a:lnTo>
                  <a:lnTo>
                    <a:pt x="470483" y="323415"/>
                  </a:lnTo>
                  <a:lnTo>
                    <a:pt x="434623" y="291295"/>
                  </a:lnTo>
                  <a:lnTo>
                    <a:pt x="395365" y="261897"/>
                  </a:lnTo>
                  <a:lnTo>
                    <a:pt x="352848" y="235521"/>
                  </a:lnTo>
                  <a:lnTo>
                    <a:pt x="307213" y="212471"/>
                  </a:lnTo>
                  <a:lnTo>
                    <a:pt x="403098" y="0"/>
                  </a:lnTo>
                  <a:lnTo>
                    <a:pt x="448733" y="23049"/>
                  </a:lnTo>
                  <a:lnTo>
                    <a:pt x="491250" y="49420"/>
                  </a:lnTo>
                  <a:lnTo>
                    <a:pt x="530508" y="78813"/>
                  </a:lnTo>
                  <a:lnTo>
                    <a:pt x="566368" y="110926"/>
                  </a:lnTo>
                  <a:lnTo>
                    <a:pt x="598690" y="145459"/>
                  </a:lnTo>
                  <a:lnTo>
                    <a:pt x="627335" y="182112"/>
                  </a:lnTo>
                  <a:lnTo>
                    <a:pt x="652164" y="220583"/>
                  </a:lnTo>
                  <a:lnTo>
                    <a:pt x="673036" y="260572"/>
                  </a:lnTo>
                  <a:lnTo>
                    <a:pt x="689812" y="301778"/>
                  </a:lnTo>
                  <a:lnTo>
                    <a:pt x="702354" y="343902"/>
                  </a:lnTo>
                  <a:lnTo>
                    <a:pt x="710520" y="386641"/>
                  </a:lnTo>
                  <a:lnTo>
                    <a:pt x="714172" y="429696"/>
                  </a:lnTo>
                  <a:lnTo>
                    <a:pt x="713170" y="472766"/>
                  </a:lnTo>
                  <a:lnTo>
                    <a:pt x="707375" y="515550"/>
                  </a:lnTo>
                  <a:lnTo>
                    <a:pt x="696647" y="557748"/>
                  </a:lnTo>
                  <a:lnTo>
                    <a:pt x="680847" y="599058"/>
                  </a:lnTo>
                  <a:lnTo>
                    <a:pt x="584962" y="811530"/>
                  </a:lnTo>
                  <a:lnTo>
                    <a:pt x="563855" y="851671"/>
                  </a:lnTo>
                  <a:lnTo>
                    <a:pt x="538349" y="888610"/>
                  </a:lnTo>
                  <a:lnTo>
                    <a:pt x="508773" y="922182"/>
                  </a:lnTo>
                  <a:lnTo>
                    <a:pt x="475459" y="952222"/>
                  </a:lnTo>
                  <a:lnTo>
                    <a:pt x="438737" y="978565"/>
                  </a:lnTo>
                  <a:lnTo>
                    <a:pt x="398938" y="1001045"/>
                  </a:lnTo>
                  <a:lnTo>
                    <a:pt x="356393" y="1019499"/>
                  </a:lnTo>
                  <a:lnTo>
                    <a:pt x="311432" y="1033761"/>
                  </a:lnTo>
                  <a:lnTo>
                    <a:pt x="264386" y="1043666"/>
                  </a:lnTo>
                  <a:lnTo>
                    <a:pt x="215586" y="1049049"/>
                  </a:lnTo>
                  <a:lnTo>
                    <a:pt x="165362" y="1049745"/>
                  </a:lnTo>
                  <a:lnTo>
                    <a:pt x="114046" y="1045591"/>
                  </a:lnTo>
                  <a:lnTo>
                    <a:pt x="66040" y="1151763"/>
                  </a:lnTo>
                  <a:lnTo>
                    <a:pt x="0" y="893318"/>
                  </a:lnTo>
                  <a:lnTo>
                    <a:pt x="257810" y="726820"/>
                  </a:lnTo>
                  <a:lnTo>
                    <a:pt x="209930" y="833119"/>
                  </a:lnTo>
                  <a:lnTo>
                    <a:pt x="262550" y="837290"/>
                  </a:lnTo>
                  <a:lnTo>
                    <a:pt x="314226" y="836344"/>
                  </a:lnTo>
                  <a:lnTo>
                    <a:pt x="364560" y="830415"/>
                  </a:lnTo>
                  <a:lnTo>
                    <a:pt x="413153" y="819634"/>
                  </a:lnTo>
                  <a:lnTo>
                    <a:pt x="459608" y="804135"/>
                  </a:lnTo>
                  <a:lnTo>
                    <a:pt x="503526" y="784050"/>
                  </a:lnTo>
                  <a:lnTo>
                    <a:pt x="544509" y="759513"/>
                  </a:lnTo>
                  <a:lnTo>
                    <a:pt x="582159" y="730655"/>
                  </a:lnTo>
                  <a:lnTo>
                    <a:pt x="616076" y="69761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378700" y="4891227"/>
            <a:ext cx="4711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20%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09052" y="3745179"/>
            <a:ext cx="8077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10</a:t>
            </a:r>
            <a:r>
              <a:rPr sz="2000" b="1" spc="-5" dirty="0">
                <a:solidFill>
                  <a:srgbClr val="6F2F9F"/>
                </a:solidFill>
                <a:latin typeface="Calibri"/>
                <a:cs typeface="Calibri"/>
              </a:rPr>
              <a:t>-</a:t>
            </a: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15%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08618" y="2675636"/>
            <a:ext cx="4711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6F2F9F"/>
                </a:solidFill>
                <a:latin typeface="Calibri"/>
                <a:cs typeface="Calibri"/>
              </a:rPr>
              <a:t>20%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661592" y="1674685"/>
            <a:ext cx="2921635" cy="2894965"/>
            <a:chOff x="7661592" y="1674685"/>
            <a:chExt cx="2921635" cy="2894965"/>
          </a:xfrm>
        </p:grpSpPr>
        <p:sp>
          <p:nvSpPr>
            <p:cNvPr id="39" name="object 39"/>
            <p:cNvSpPr/>
            <p:nvPr/>
          </p:nvSpPr>
          <p:spPr>
            <a:xfrm>
              <a:off x="7666355" y="2764663"/>
              <a:ext cx="704850" cy="501650"/>
            </a:xfrm>
            <a:custGeom>
              <a:avLst/>
              <a:gdLst/>
              <a:ahLst/>
              <a:cxnLst/>
              <a:rect l="l" t="t" r="r" b="b"/>
              <a:pathLst>
                <a:path w="704850" h="501650">
                  <a:moveTo>
                    <a:pt x="704342" y="0"/>
                  </a:moveTo>
                  <a:lnTo>
                    <a:pt x="671082" y="33729"/>
                  </a:lnTo>
                  <a:lnTo>
                    <a:pt x="635075" y="63991"/>
                  </a:lnTo>
                  <a:lnTo>
                    <a:pt x="596589" y="90692"/>
                  </a:lnTo>
                  <a:lnTo>
                    <a:pt x="555895" y="113738"/>
                  </a:lnTo>
                  <a:lnTo>
                    <a:pt x="513260" y="133039"/>
                  </a:lnTo>
                  <a:lnTo>
                    <a:pt x="468954" y="148500"/>
                  </a:lnTo>
                  <a:lnTo>
                    <a:pt x="423246" y="160030"/>
                  </a:lnTo>
                  <a:lnTo>
                    <a:pt x="376405" y="167534"/>
                  </a:lnTo>
                  <a:lnTo>
                    <a:pt x="328700" y="170921"/>
                  </a:lnTo>
                  <a:lnTo>
                    <a:pt x="280400" y="170098"/>
                  </a:lnTo>
                  <a:lnTo>
                    <a:pt x="231775" y="164973"/>
                  </a:lnTo>
                  <a:lnTo>
                    <a:pt x="289560" y="52832"/>
                  </a:lnTo>
                  <a:lnTo>
                    <a:pt x="0" y="220979"/>
                  </a:lnTo>
                  <a:lnTo>
                    <a:pt x="58166" y="501650"/>
                  </a:lnTo>
                  <a:lnTo>
                    <a:pt x="116077" y="389509"/>
                  </a:lnTo>
                  <a:lnTo>
                    <a:pt x="164332" y="394616"/>
                  </a:lnTo>
                  <a:lnTo>
                    <a:pt x="211956" y="395509"/>
                  </a:lnTo>
                  <a:lnTo>
                    <a:pt x="258733" y="392332"/>
                  </a:lnTo>
                  <a:lnTo>
                    <a:pt x="304448" y="385225"/>
                  </a:lnTo>
                  <a:lnTo>
                    <a:pt x="348887" y="374331"/>
                  </a:lnTo>
                  <a:lnTo>
                    <a:pt x="391834" y="359793"/>
                  </a:lnTo>
                  <a:lnTo>
                    <a:pt x="433075" y="341752"/>
                  </a:lnTo>
                  <a:lnTo>
                    <a:pt x="472395" y="320351"/>
                  </a:lnTo>
                  <a:lnTo>
                    <a:pt x="509578" y="295732"/>
                  </a:lnTo>
                  <a:lnTo>
                    <a:pt x="544411" y="268037"/>
                  </a:lnTo>
                  <a:lnTo>
                    <a:pt x="576676" y="237409"/>
                  </a:lnTo>
                  <a:lnTo>
                    <a:pt x="606161" y="203989"/>
                  </a:lnTo>
                  <a:lnTo>
                    <a:pt x="632649" y="167921"/>
                  </a:lnTo>
                  <a:lnTo>
                    <a:pt x="655927" y="129345"/>
                  </a:lnTo>
                  <a:lnTo>
                    <a:pt x="675778" y="88405"/>
                  </a:lnTo>
                  <a:lnTo>
                    <a:pt x="691988" y="45242"/>
                  </a:lnTo>
                  <a:lnTo>
                    <a:pt x="70434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084058" y="1950593"/>
              <a:ext cx="414655" cy="934085"/>
            </a:xfrm>
            <a:custGeom>
              <a:avLst/>
              <a:gdLst/>
              <a:ahLst/>
              <a:cxnLst/>
              <a:rect l="l" t="t" r="r" b="b"/>
              <a:pathLst>
                <a:path w="414654" h="934085">
                  <a:moveTo>
                    <a:pt x="115697" y="0"/>
                  </a:moveTo>
                  <a:lnTo>
                    <a:pt x="0" y="224536"/>
                  </a:lnTo>
                  <a:lnTo>
                    <a:pt x="42814" y="248984"/>
                  </a:lnTo>
                  <a:lnTo>
                    <a:pt x="82637" y="276526"/>
                  </a:lnTo>
                  <a:lnTo>
                    <a:pt x="119385" y="306912"/>
                  </a:lnTo>
                  <a:lnTo>
                    <a:pt x="152972" y="339892"/>
                  </a:lnTo>
                  <a:lnTo>
                    <a:pt x="183310" y="375215"/>
                  </a:lnTo>
                  <a:lnTo>
                    <a:pt x="210316" y="412632"/>
                  </a:lnTo>
                  <a:lnTo>
                    <a:pt x="233903" y="451892"/>
                  </a:lnTo>
                  <a:lnTo>
                    <a:pt x="253986" y="492744"/>
                  </a:lnTo>
                  <a:lnTo>
                    <a:pt x="270478" y="534939"/>
                  </a:lnTo>
                  <a:lnTo>
                    <a:pt x="283294" y="578227"/>
                  </a:lnTo>
                  <a:lnTo>
                    <a:pt x="292349" y="622357"/>
                  </a:lnTo>
                  <a:lnTo>
                    <a:pt x="297556" y="667079"/>
                  </a:lnTo>
                  <a:lnTo>
                    <a:pt x="298830" y="712142"/>
                  </a:lnTo>
                  <a:lnTo>
                    <a:pt x="296085" y="757298"/>
                  </a:lnTo>
                  <a:lnTo>
                    <a:pt x="289236" y="802294"/>
                  </a:lnTo>
                  <a:lnTo>
                    <a:pt x="278197" y="846882"/>
                  </a:lnTo>
                  <a:lnTo>
                    <a:pt x="262881" y="890811"/>
                  </a:lnTo>
                  <a:lnTo>
                    <a:pt x="243205" y="933831"/>
                  </a:lnTo>
                  <a:lnTo>
                    <a:pt x="358901" y="709295"/>
                  </a:lnTo>
                  <a:lnTo>
                    <a:pt x="378578" y="666294"/>
                  </a:lnTo>
                  <a:lnTo>
                    <a:pt x="393894" y="622380"/>
                  </a:lnTo>
                  <a:lnTo>
                    <a:pt x="404933" y="577802"/>
                  </a:lnTo>
                  <a:lnTo>
                    <a:pt x="411782" y="532813"/>
                  </a:lnTo>
                  <a:lnTo>
                    <a:pt x="414527" y="487662"/>
                  </a:lnTo>
                  <a:lnTo>
                    <a:pt x="413253" y="442599"/>
                  </a:lnTo>
                  <a:lnTo>
                    <a:pt x="408046" y="397876"/>
                  </a:lnTo>
                  <a:lnTo>
                    <a:pt x="398991" y="353743"/>
                  </a:lnTo>
                  <a:lnTo>
                    <a:pt x="386175" y="310451"/>
                  </a:lnTo>
                  <a:lnTo>
                    <a:pt x="369683" y="268250"/>
                  </a:lnTo>
                  <a:lnTo>
                    <a:pt x="349600" y="227391"/>
                  </a:lnTo>
                  <a:lnTo>
                    <a:pt x="326013" y="188124"/>
                  </a:lnTo>
                  <a:lnTo>
                    <a:pt x="299007" y="150701"/>
                  </a:lnTo>
                  <a:lnTo>
                    <a:pt x="268669" y="115371"/>
                  </a:lnTo>
                  <a:lnTo>
                    <a:pt x="235082" y="82385"/>
                  </a:lnTo>
                  <a:lnTo>
                    <a:pt x="198334" y="51994"/>
                  </a:lnTo>
                  <a:lnTo>
                    <a:pt x="158511" y="24449"/>
                  </a:lnTo>
                  <a:lnTo>
                    <a:pt x="115697" y="0"/>
                  </a:lnTo>
                  <a:close/>
                </a:path>
              </a:pathLst>
            </a:custGeom>
            <a:solidFill>
              <a:srgbClr val="C3C3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666355" y="1950593"/>
              <a:ext cx="832485" cy="1315720"/>
            </a:xfrm>
            <a:custGeom>
              <a:avLst/>
              <a:gdLst/>
              <a:ahLst/>
              <a:cxnLst/>
              <a:rect l="l" t="t" r="r" b="b"/>
              <a:pathLst>
                <a:path w="832484" h="1315720">
                  <a:moveTo>
                    <a:pt x="660908" y="933831"/>
                  </a:moveTo>
                  <a:lnTo>
                    <a:pt x="680584" y="890811"/>
                  </a:lnTo>
                  <a:lnTo>
                    <a:pt x="695900" y="846882"/>
                  </a:lnTo>
                  <a:lnTo>
                    <a:pt x="706939" y="802294"/>
                  </a:lnTo>
                  <a:lnTo>
                    <a:pt x="713788" y="757298"/>
                  </a:lnTo>
                  <a:lnTo>
                    <a:pt x="716533" y="712142"/>
                  </a:lnTo>
                  <a:lnTo>
                    <a:pt x="715259" y="667079"/>
                  </a:lnTo>
                  <a:lnTo>
                    <a:pt x="710052" y="622357"/>
                  </a:lnTo>
                  <a:lnTo>
                    <a:pt x="700997" y="578227"/>
                  </a:lnTo>
                  <a:lnTo>
                    <a:pt x="688181" y="534939"/>
                  </a:lnTo>
                  <a:lnTo>
                    <a:pt x="671689" y="492744"/>
                  </a:lnTo>
                  <a:lnTo>
                    <a:pt x="651606" y="451892"/>
                  </a:lnTo>
                  <a:lnTo>
                    <a:pt x="628019" y="412632"/>
                  </a:lnTo>
                  <a:lnTo>
                    <a:pt x="601013" y="375215"/>
                  </a:lnTo>
                  <a:lnTo>
                    <a:pt x="570675" y="339892"/>
                  </a:lnTo>
                  <a:lnTo>
                    <a:pt x="537088" y="306912"/>
                  </a:lnTo>
                  <a:lnTo>
                    <a:pt x="500340" y="276526"/>
                  </a:lnTo>
                  <a:lnTo>
                    <a:pt x="460517" y="248984"/>
                  </a:lnTo>
                  <a:lnTo>
                    <a:pt x="417702" y="224536"/>
                  </a:lnTo>
                  <a:lnTo>
                    <a:pt x="533400" y="0"/>
                  </a:lnTo>
                  <a:lnTo>
                    <a:pt x="576214" y="24449"/>
                  </a:lnTo>
                  <a:lnTo>
                    <a:pt x="616037" y="51994"/>
                  </a:lnTo>
                  <a:lnTo>
                    <a:pt x="652785" y="82385"/>
                  </a:lnTo>
                  <a:lnTo>
                    <a:pt x="686372" y="115371"/>
                  </a:lnTo>
                  <a:lnTo>
                    <a:pt x="716710" y="150701"/>
                  </a:lnTo>
                  <a:lnTo>
                    <a:pt x="743716" y="188124"/>
                  </a:lnTo>
                  <a:lnTo>
                    <a:pt x="767303" y="227391"/>
                  </a:lnTo>
                  <a:lnTo>
                    <a:pt x="787386" y="268250"/>
                  </a:lnTo>
                  <a:lnTo>
                    <a:pt x="803878" y="310451"/>
                  </a:lnTo>
                  <a:lnTo>
                    <a:pt x="816694" y="353743"/>
                  </a:lnTo>
                  <a:lnTo>
                    <a:pt x="825749" y="397876"/>
                  </a:lnTo>
                  <a:lnTo>
                    <a:pt x="830956" y="442599"/>
                  </a:lnTo>
                  <a:lnTo>
                    <a:pt x="832230" y="487662"/>
                  </a:lnTo>
                  <a:lnTo>
                    <a:pt x="829485" y="532813"/>
                  </a:lnTo>
                  <a:lnTo>
                    <a:pt x="822636" y="577802"/>
                  </a:lnTo>
                  <a:lnTo>
                    <a:pt x="811597" y="622380"/>
                  </a:lnTo>
                  <a:lnTo>
                    <a:pt x="796281" y="666294"/>
                  </a:lnTo>
                  <a:lnTo>
                    <a:pt x="776604" y="709295"/>
                  </a:lnTo>
                  <a:lnTo>
                    <a:pt x="660908" y="933831"/>
                  </a:lnTo>
                  <a:lnTo>
                    <a:pt x="637567" y="974356"/>
                  </a:lnTo>
                  <a:lnTo>
                    <a:pt x="610867" y="1012088"/>
                  </a:lnTo>
                  <a:lnTo>
                    <a:pt x="581048" y="1046906"/>
                  </a:lnTo>
                  <a:lnTo>
                    <a:pt x="548351" y="1078693"/>
                  </a:lnTo>
                  <a:lnTo>
                    <a:pt x="513018" y="1107328"/>
                  </a:lnTo>
                  <a:lnTo>
                    <a:pt x="475288" y="1132693"/>
                  </a:lnTo>
                  <a:lnTo>
                    <a:pt x="435403" y="1154668"/>
                  </a:lnTo>
                  <a:lnTo>
                    <a:pt x="393603" y="1173134"/>
                  </a:lnTo>
                  <a:lnTo>
                    <a:pt x="350129" y="1187973"/>
                  </a:lnTo>
                  <a:lnTo>
                    <a:pt x="305222" y="1199064"/>
                  </a:lnTo>
                  <a:lnTo>
                    <a:pt x="259123" y="1206290"/>
                  </a:lnTo>
                  <a:lnTo>
                    <a:pt x="212072" y="1209530"/>
                  </a:lnTo>
                  <a:lnTo>
                    <a:pt x="164310" y="1208666"/>
                  </a:lnTo>
                  <a:lnTo>
                    <a:pt x="116077" y="1203579"/>
                  </a:lnTo>
                  <a:lnTo>
                    <a:pt x="58166" y="1315720"/>
                  </a:lnTo>
                  <a:lnTo>
                    <a:pt x="0" y="1035050"/>
                  </a:lnTo>
                  <a:lnTo>
                    <a:pt x="289560" y="866902"/>
                  </a:lnTo>
                  <a:lnTo>
                    <a:pt x="231775" y="979043"/>
                  </a:lnTo>
                  <a:lnTo>
                    <a:pt x="280400" y="984168"/>
                  </a:lnTo>
                  <a:lnTo>
                    <a:pt x="328700" y="984991"/>
                  </a:lnTo>
                  <a:lnTo>
                    <a:pt x="376405" y="981604"/>
                  </a:lnTo>
                  <a:lnTo>
                    <a:pt x="423246" y="974100"/>
                  </a:lnTo>
                  <a:lnTo>
                    <a:pt x="468954" y="962570"/>
                  </a:lnTo>
                  <a:lnTo>
                    <a:pt x="513260" y="947109"/>
                  </a:lnTo>
                  <a:lnTo>
                    <a:pt x="555895" y="927808"/>
                  </a:lnTo>
                  <a:lnTo>
                    <a:pt x="596589" y="904762"/>
                  </a:lnTo>
                  <a:lnTo>
                    <a:pt x="635075" y="878061"/>
                  </a:lnTo>
                  <a:lnTo>
                    <a:pt x="671082" y="847799"/>
                  </a:lnTo>
                  <a:lnTo>
                    <a:pt x="704342" y="81407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607296" y="1679448"/>
              <a:ext cx="963294" cy="664845"/>
            </a:xfrm>
            <a:custGeom>
              <a:avLst/>
              <a:gdLst/>
              <a:ahLst/>
              <a:cxnLst/>
              <a:rect l="l" t="t" r="r" b="b"/>
              <a:pathLst>
                <a:path w="963295" h="664844">
                  <a:moveTo>
                    <a:pt x="713994" y="0"/>
                  </a:moveTo>
                  <a:lnTo>
                    <a:pt x="713994" y="166115"/>
                  </a:lnTo>
                  <a:lnTo>
                    <a:pt x="0" y="166115"/>
                  </a:lnTo>
                  <a:lnTo>
                    <a:pt x="0" y="498348"/>
                  </a:lnTo>
                  <a:lnTo>
                    <a:pt x="713994" y="498348"/>
                  </a:lnTo>
                  <a:lnTo>
                    <a:pt x="713994" y="664463"/>
                  </a:lnTo>
                  <a:lnTo>
                    <a:pt x="963168" y="332231"/>
                  </a:lnTo>
                  <a:lnTo>
                    <a:pt x="7139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607296" y="1679448"/>
              <a:ext cx="963294" cy="664845"/>
            </a:xfrm>
            <a:custGeom>
              <a:avLst/>
              <a:gdLst/>
              <a:ahLst/>
              <a:cxnLst/>
              <a:rect l="l" t="t" r="r" b="b"/>
              <a:pathLst>
                <a:path w="963295" h="664844">
                  <a:moveTo>
                    <a:pt x="963168" y="332231"/>
                  </a:moveTo>
                  <a:lnTo>
                    <a:pt x="713994" y="0"/>
                  </a:lnTo>
                  <a:lnTo>
                    <a:pt x="713994" y="166115"/>
                  </a:lnTo>
                  <a:lnTo>
                    <a:pt x="0" y="166115"/>
                  </a:lnTo>
                  <a:lnTo>
                    <a:pt x="0" y="498348"/>
                  </a:lnTo>
                  <a:lnTo>
                    <a:pt x="713994" y="498348"/>
                  </a:lnTo>
                  <a:lnTo>
                    <a:pt x="713994" y="664463"/>
                  </a:lnTo>
                  <a:lnTo>
                    <a:pt x="963168" y="33223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99676" y="2813304"/>
              <a:ext cx="978535" cy="664845"/>
            </a:xfrm>
            <a:custGeom>
              <a:avLst/>
              <a:gdLst/>
              <a:ahLst/>
              <a:cxnLst/>
              <a:rect l="l" t="t" r="r" b="b"/>
              <a:pathLst>
                <a:path w="978534" h="664845">
                  <a:moveTo>
                    <a:pt x="729233" y="0"/>
                  </a:moveTo>
                  <a:lnTo>
                    <a:pt x="729233" y="166116"/>
                  </a:lnTo>
                  <a:lnTo>
                    <a:pt x="0" y="166116"/>
                  </a:lnTo>
                  <a:lnTo>
                    <a:pt x="0" y="498348"/>
                  </a:lnTo>
                  <a:lnTo>
                    <a:pt x="729233" y="498348"/>
                  </a:lnTo>
                  <a:lnTo>
                    <a:pt x="729233" y="664463"/>
                  </a:lnTo>
                  <a:lnTo>
                    <a:pt x="978407" y="332232"/>
                  </a:lnTo>
                  <a:lnTo>
                    <a:pt x="729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599676" y="2813304"/>
              <a:ext cx="978535" cy="664845"/>
            </a:xfrm>
            <a:custGeom>
              <a:avLst/>
              <a:gdLst/>
              <a:ahLst/>
              <a:cxnLst/>
              <a:rect l="l" t="t" r="r" b="b"/>
              <a:pathLst>
                <a:path w="978534" h="664845">
                  <a:moveTo>
                    <a:pt x="978407" y="332232"/>
                  </a:moveTo>
                  <a:lnTo>
                    <a:pt x="729233" y="0"/>
                  </a:lnTo>
                  <a:lnTo>
                    <a:pt x="729233" y="166116"/>
                  </a:lnTo>
                  <a:lnTo>
                    <a:pt x="0" y="166116"/>
                  </a:lnTo>
                  <a:lnTo>
                    <a:pt x="0" y="498348"/>
                  </a:lnTo>
                  <a:lnTo>
                    <a:pt x="729233" y="498348"/>
                  </a:lnTo>
                  <a:lnTo>
                    <a:pt x="729233" y="664463"/>
                  </a:lnTo>
                  <a:lnTo>
                    <a:pt x="978407" y="33223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627108" y="3858768"/>
              <a:ext cx="922019" cy="706120"/>
            </a:xfrm>
            <a:custGeom>
              <a:avLst/>
              <a:gdLst/>
              <a:ahLst/>
              <a:cxnLst/>
              <a:rect l="l" t="t" r="r" b="b"/>
              <a:pathLst>
                <a:path w="922020" h="706120">
                  <a:moveTo>
                    <a:pt x="686816" y="0"/>
                  </a:moveTo>
                  <a:lnTo>
                    <a:pt x="686816" y="176402"/>
                  </a:lnTo>
                  <a:lnTo>
                    <a:pt x="0" y="176402"/>
                  </a:lnTo>
                  <a:lnTo>
                    <a:pt x="0" y="529208"/>
                  </a:lnTo>
                  <a:lnTo>
                    <a:pt x="686816" y="529208"/>
                  </a:lnTo>
                  <a:lnTo>
                    <a:pt x="686816" y="705611"/>
                  </a:lnTo>
                  <a:lnTo>
                    <a:pt x="922020" y="352805"/>
                  </a:lnTo>
                  <a:lnTo>
                    <a:pt x="686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627108" y="3858768"/>
              <a:ext cx="922019" cy="706120"/>
            </a:xfrm>
            <a:custGeom>
              <a:avLst/>
              <a:gdLst/>
              <a:ahLst/>
              <a:cxnLst/>
              <a:rect l="l" t="t" r="r" b="b"/>
              <a:pathLst>
                <a:path w="922020" h="706120">
                  <a:moveTo>
                    <a:pt x="922020" y="352805"/>
                  </a:moveTo>
                  <a:lnTo>
                    <a:pt x="686816" y="0"/>
                  </a:lnTo>
                  <a:lnTo>
                    <a:pt x="686816" y="176402"/>
                  </a:lnTo>
                  <a:lnTo>
                    <a:pt x="0" y="176402"/>
                  </a:lnTo>
                  <a:lnTo>
                    <a:pt x="0" y="529208"/>
                  </a:lnTo>
                  <a:lnTo>
                    <a:pt x="686816" y="529208"/>
                  </a:lnTo>
                  <a:lnTo>
                    <a:pt x="686816" y="705611"/>
                  </a:lnTo>
                  <a:lnTo>
                    <a:pt x="922020" y="3528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220060" y="1392549"/>
            <a:ext cx="1821637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1200" spc="-10" dirty="0" err="1">
                <a:latin typeface="Arial MT"/>
                <a:cs typeface="Arial MT"/>
              </a:rPr>
              <a:t>Clearence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072371" y="1349883"/>
            <a:ext cx="190500" cy="4286250"/>
          </a:xfrm>
          <a:custGeom>
            <a:avLst/>
            <a:gdLst/>
            <a:ahLst/>
            <a:cxnLst/>
            <a:rect l="l" t="t" r="r" b="b"/>
            <a:pathLst>
              <a:path w="190500" h="4286250">
                <a:moveTo>
                  <a:pt x="77470" y="0"/>
                </a:moveTo>
                <a:lnTo>
                  <a:pt x="13970" y="762"/>
                </a:lnTo>
                <a:lnTo>
                  <a:pt x="14731" y="64262"/>
                </a:lnTo>
                <a:lnTo>
                  <a:pt x="78231" y="63500"/>
                </a:lnTo>
                <a:lnTo>
                  <a:pt x="77470" y="0"/>
                </a:lnTo>
                <a:close/>
              </a:path>
              <a:path w="190500" h="4286250">
                <a:moveTo>
                  <a:pt x="78994" y="127000"/>
                </a:moveTo>
                <a:lnTo>
                  <a:pt x="15494" y="127762"/>
                </a:lnTo>
                <a:lnTo>
                  <a:pt x="16255" y="191262"/>
                </a:lnTo>
                <a:lnTo>
                  <a:pt x="79755" y="190500"/>
                </a:lnTo>
                <a:lnTo>
                  <a:pt x="78994" y="127000"/>
                </a:lnTo>
                <a:close/>
              </a:path>
              <a:path w="190500" h="4286250">
                <a:moveTo>
                  <a:pt x="80518" y="254000"/>
                </a:moveTo>
                <a:lnTo>
                  <a:pt x="17018" y="254762"/>
                </a:lnTo>
                <a:lnTo>
                  <a:pt x="17779" y="318262"/>
                </a:lnTo>
                <a:lnTo>
                  <a:pt x="81279" y="317500"/>
                </a:lnTo>
                <a:lnTo>
                  <a:pt x="80518" y="254000"/>
                </a:lnTo>
                <a:close/>
              </a:path>
              <a:path w="190500" h="4286250">
                <a:moveTo>
                  <a:pt x="82042" y="381000"/>
                </a:moveTo>
                <a:lnTo>
                  <a:pt x="18542" y="381762"/>
                </a:lnTo>
                <a:lnTo>
                  <a:pt x="19303" y="445262"/>
                </a:lnTo>
                <a:lnTo>
                  <a:pt x="82803" y="444500"/>
                </a:lnTo>
                <a:lnTo>
                  <a:pt x="82042" y="381000"/>
                </a:lnTo>
                <a:close/>
              </a:path>
              <a:path w="190500" h="4286250">
                <a:moveTo>
                  <a:pt x="83566" y="508000"/>
                </a:moveTo>
                <a:lnTo>
                  <a:pt x="20066" y="508762"/>
                </a:lnTo>
                <a:lnTo>
                  <a:pt x="20827" y="572262"/>
                </a:lnTo>
                <a:lnTo>
                  <a:pt x="84327" y="571500"/>
                </a:lnTo>
                <a:lnTo>
                  <a:pt x="83566" y="508000"/>
                </a:lnTo>
                <a:close/>
              </a:path>
              <a:path w="190500" h="4286250">
                <a:moveTo>
                  <a:pt x="85089" y="635000"/>
                </a:moveTo>
                <a:lnTo>
                  <a:pt x="21589" y="635762"/>
                </a:lnTo>
                <a:lnTo>
                  <a:pt x="22351" y="699262"/>
                </a:lnTo>
                <a:lnTo>
                  <a:pt x="85851" y="698500"/>
                </a:lnTo>
                <a:lnTo>
                  <a:pt x="85089" y="635000"/>
                </a:lnTo>
                <a:close/>
              </a:path>
              <a:path w="190500" h="4286250">
                <a:moveTo>
                  <a:pt x="86613" y="762000"/>
                </a:moveTo>
                <a:lnTo>
                  <a:pt x="23241" y="762762"/>
                </a:lnTo>
                <a:lnTo>
                  <a:pt x="24002" y="826262"/>
                </a:lnTo>
                <a:lnTo>
                  <a:pt x="87502" y="825372"/>
                </a:lnTo>
                <a:lnTo>
                  <a:pt x="86613" y="762000"/>
                </a:lnTo>
                <a:close/>
              </a:path>
              <a:path w="190500" h="4286250">
                <a:moveTo>
                  <a:pt x="88264" y="888872"/>
                </a:moveTo>
                <a:lnTo>
                  <a:pt x="24764" y="889762"/>
                </a:lnTo>
                <a:lnTo>
                  <a:pt x="25526" y="953134"/>
                </a:lnTo>
                <a:lnTo>
                  <a:pt x="89026" y="952372"/>
                </a:lnTo>
                <a:lnTo>
                  <a:pt x="88264" y="888872"/>
                </a:lnTo>
                <a:close/>
              </a:path>
              <a:path w="190500" h="4286250">
                <a:moveTo>
                  <a:pt x="89788" y="1015872"/>
                </a:moveTo>
                <a:lnTo>
                  <a:pt x="26288" y="1016634"/>
                </a:lnTo>
                <a:lnTo>
                  <a:pt x="27050" y="1080134"/>
                </a:lnTo>
                <a:lnTo>
                  <a:pt x="90550" y="1079372"/>
                </a:lnTo>
                <a:lnTo>
                  <a:pt x="89788" y="1015872"/>
                </a:lnTo>
                <a:close/>
              </a:path>
              <a:path w="190500" h="4286250">
                <a:moveTo>
                  <a:pt x="91312" y="1142872"/>
                </a:moveTo>
                <a:lnTo>
                  <a:pt x="27812" y="1143634"/>
                </a:lnTo>
                <a:lnTo>
                  <a:pt x="28575" y="1207134"/>
                </a:lnTo>
                <a:lnTo>
                  <a:pt x="92075" y="1206372"/>
                </a:lnTo>
                <a:lnTo>
                  <a:pt x="91312" y="1142872"/>
                </a:lnTo>
                <a:close/>
              </a:path>
              <a:path w="190500" h="4286250">
                <a:moveTo>
                  <a:pt x="92836" y="1269872"/>
                </a:moveTo>
                <a:lnTo>
                  <a:pt x="29336" y="1270634"/>
                </a:lnTo>
                <a:lnTo>
                  <a:pt x="30099" y="1334134"/>
                </a:lnTo>
                <a:lnTo>
                  <a:pt x="93599" y="1333372"/>
                </a:lnTo>
                <a:lnTo>
                  <a:pt x="92836" y="1269872"/>
                </a:lnTo>
                <a:close/>
              </a:path>
              <a:path w="190500" h="4286250">
                <a:moveTo>
                  <a:pt x="94360" y="1396872"/>
                </a:moveTo>
                <a:lnTo>
                  <a:pt x="30860" y="1397634"/>
                </a:lnTo>
                <a:lnTo>
                  <a:pt x="31623" y="1461134"/>
                </a:lnTo>
                <a:lnTo>
                  <a:pt x="95123" y="1460372"/>
                </a:lnTo>
                <a:lnTo>
                  <a:pt x="94360" y="1396872"/>
                </a:lnTo>
                <a:close/>
              </a:path>
              <a:path w="190500" h="4286250">
                <a:moveTo>
                  <a:pt x="95884" y="1523872"/>
                </a:moveTo>
                <a:lnTo>
                  <a:pt x="32384" y="1524634"/>
                </a:lnTo>
                <a:lnTo>
                  <a:pt x="33147" y="1588134"/>
                </a:lnTo>
                <a:lnTo>
                  <a:pt x="96647" y="1587372"/>
                </a:lnTo>
                <a:lnTo>
                  <a:pt x="95884" y="1523872"/>
                </a:lnTo>
                <a:close/>
              </a:path>
              <a:path w="190500" h="4286250">
                <a:moveTo>
                  <a:pt x="97408" y="1650872"/>
                </a:moveTo>
                <a:lnTo>
                  <a:pt x="33908" y="1651634"/>
                </a:lnTo>
                <a:lnTo>
                  <a:pt x="34671" y="1715134"/>
                </a:lnTo>
                <a:lnTo>
                  <a:pt x="98171" y="1714372"/>
                </a:lnTo>
                <a:lnTo>
                  <a:pt x="97408" y="1650872"/>
                </a:lnTo>
                <a:close/>
              </a:path>
              <a:path w="190500" h="4286250">
                <a:moveTo>
                  <a:pt x="98932" y="1777872"/>
                </a:moveTo>
                <a:lnTo>
                  <a:pt x="35432" y="1778634"/>
                </a:lnTo>
                <a:lnTo>
                  <a:pt x="36195" y="1842134"/>
                </a:lnTo>
                <a:lnTo>
                  <a:pt x="99695" y="1841372"/>
                </a:lnTo>
                <a:lnTo>
                  <a:pt x="98932" y="1777872"/>
                </a:lnTo>
                <a:close/>
              </a:path>
              <a:path w="190500" h="4286250">
                <a:moveTo>
                  <a:pt x="100456" y="1904872"/>
                </a:moveTo>
                <a:lnTo>
                  <a:pt x="36956" y="1905634"/>
                </a:lnTo>
                <a:lnTo>
                  <a:pt x="37719" y="1969134"/>
                </a:lnTo>
                <a:lnTo>
                  <a:pt x="101219" y="1968372"/>
                </a:lnTo>
                <a:lnTo>
                  <a:pt x="100456" y="1904872"/>
                </a:lnTo>
                <a:close/>
              </a:path>
              <a:path w="190500" h="4286250">
                <a:moveTo>
                  <a:pt x="101980" y="2031872"/>
                </a:moveTo>
                <a:lnTo>
                  <a:pt x="38480" y="2032634"/>
                </a:lnTo>
                <a:lnTo>
                  <a:pt x="39243" y="2096134"/>
                </a:lnTo>
                <a:lnTo>
                  <a:pt x="102743" y="2095372"/>
                </a:lnTo>
                <a:lnTo>
                  <a:pt x="101980" y="2031872"/>
                </a:lnTo>
                <a:close/>
              </a:path>
              <a:path w="190500" h="4286250">
                <a:moveTo>
                  <a:pt x="103504" y="2158872"/>
                </a:moveTo>
                <a:lnTo>
                  <a:pt x="40131" y="2159634"/>
                </a:lnTo>
                <a:lnTo>
                  <a:pt x="40894" y="2223134"/>
                </a:lnTo>
                <a:lnTo>
                  <a:pt x="104394" y="2222372"/>
                </a:lnTo>
                <a:lnTo>
                  <a:pt x="103504" y="2158872"/>
                </a:lnTo>
                <a:close/>
              </a:path>
              <a:path w="190500" h="4286250">
                <a:moveTo>
                  <a:pt x="105155" y="2285872"/>
                </a:moveTo>
                <a:lnTo>
                  <a:pt x="41655" y="2286635"/>
                </a:lnTo>
                <a:lnTo>
                  <a:pt x="42418" y="2350135"/>
                </a:lnTo>
                <a:lnTo>
                  <a:pt x="105918" y="2349372"/>
                </a:lnTo>
                <a:lnTo>
                  <a:pt x="105155" y="2285872"/>
                </a:lnTo>
                <a:close/>
              </a:path>
              <a:path w="190500" h="4286250">
                <a:moveTo>
                  <a:pt x="106679" y="2412872"/>
                </a:moveTo>
                <a:lnTo>
                  <a:pt x="43179" y="2413635"/>
                </a:lnTo>
                <a:lnTo>
                  <a:pt x="43942" y="2477135"/>
                </a:lnTo>
                <a:lnTo>
                  <a:pt x="107442" y="2476372"/>
                </a:lnTo>
                <a:lnTo>
                  <a:pt x="106679" y="2412872"/>
                </a:lnTo>
                <a:close/>
              </a:path>
              <a:path w="190500" h="4286250">
                <a:moveTo>
                  <a:pt x="108203" y="2539746"/>
                </a:moveTo>
                <a:lnTo>
                  <a:pt x="44703" y="2540635"/>
                </a:lnTo>
                <a:lnTo>
                  <a:pt x="45466" y="2604135"/>
                </a:lnTo>
                <a:lnTo>
                  <a:pt x="108966" y="2603246"/>
                </a:lnTo>
                <a:lnTo>
                  <a:pt x="108203" y="2539746"/>
                </a:lnTo>
                <a:close/>
              </a:path>
              <a:path w="190500" h="4286250">
                <a:moveTo>
                  <a:pt x="109727" y="2666746"/>
                </a:moveTo>
                <a:lnTo>
                  <a:pt x="46227" y="2667508"/>
                </a:lnTo>
                <a:lnTo>
                  <a:pt x="46989" y="2731008"/>
                </a:lnTo>
                <a:lnTo>
                  <a:pt x="110489" y="2730246"/>
                </a:lnTo>
                <a:lnTo>
                  <a:pt x="109727" y="2666746"/>
                </a:lnTo>
                <a:close/>
              </a:path>
              <a:path w="190500" h="4286250">
                <a:moveTo>
                  <a:pt x="111251" y="2793746"/>
                </a:moveTo>
                <a:lnTo>
                  <a:pt x="47751" y="2794508"/>
                </a:lnTo>
                <a:lnTo>
                  <a:pt x="48513" y="2858008"/>
                </a:lnTo>
                <a:lnTo>
                  <a:pt x="112013" y="2857246"/>
                </a:lnTo>
                <a:lnTo>
                  <a:pt x="111251" y="2793746"/>
                </a:lnTo>
                <a:close/>
              </a:path>
              <a:path w="190500" h="4286250">
                <a:moveTo>
                  <a:pt x="112775" y="2920746"/>
                </a:moveTo>
                <a:lnTo>
                  <a:pt x="49275" y="2921508"/>
                </a:lnTo>
                <a:lnTo>
                  <a:pt x="50037" y="2985008"/>
                </a:lnTo>
                <a:lnTo>
                  <a:pt x="113537" y="2984246"/>
                </a:lnTo>
                <a:lnTo>
                  <a:pt x="112775" y="2920746"/>
                </a:lnTo>
                <a:close/>
              </a:path>
              <a:path w="190500" h="4286250">
                <a:moveTo>
                  <a:pt x="114300" y="3047746"/>
                </a:moveTo>
                <a:lnTo>
                  <a:pt x="50800" y="3048508"/>
                </a:lnTo>
                <a:lnTo>
                  <a:pt x="51561" y="3112008"/>
                </a:lnTo>
                <a:lnTo>
                  <a:pt x="115061" y="3111246"/>
                </a:lnTo>
                <a:lnTo>
                  <a:pt x="114300" y="3047746"/>
                </a:lnTo>
                <a:close/>
              </a:path>
              <a:path w="190500" h="4286250">
                <a:moveTo>
                  <a:pt x="115824" y="3174746"/>
                </a:moveTo>
                <a:lnTo>
                  <a:pt x="52324" y="3175508"/>
                </a:lnTo>
                <a:lnTo>
                  <a:pt x="53085" y="3239008"/>
                </a:lnTo>
                <a:lnTo>
                  <a:pt x="116585" y="3238246"/>
                </a:lnTo>
                <a:lnTo>
                  <a:pt x="115824" y="3174746"/>
                </a:lnTo>
                <a:close/>
              </a:path>
              <a:path w="190500" h="4286250">
                <a:moveTo>
                  <a:pt x="117348" y="3301746"/>
                </a:moveTo>
                <a:lnTo>
                  <a:pt x="53848" y="3302507"/>
                </a:lnTo>
                <a:lnTo>
                  <a:pt x="54609" y="3366007"/>
                </a:lnTo>
                <a:lnTo>
                  <a:pt x="118109" y="3365246"/>
                </a:lnTo>
                <a:lnTo>
                  <a:pt x="117348" y="3301746"/>
                </a:lnTo>
                <a:close/>
              </a:path>
              <a:path w="190500" h="4286250">
                <a:moveTo>
                  <a:pt x="118872" y="3428746"/>
                </a:moveTo>
                <a:lnTo>
                  <a:pt x="55372" y="3429507"/>
                </a:lnTo>
                <a:lnTo>
                  <a:pt x="56133" y="3493007"/>
                </a:lnTo>
                <a:lnTo>
                  <a:pt x="119633" y="3492246"/>
                </a:lnTo>
                <a:lnTo>
                  <a:pt x="118872" y="3428746"/>
                </a:lnTo>
                <a:close/>
              </a:path>
              <a:path w="190500" h="4286250">
                <a:moveTo>
                  <a:pt x="120396" y="3555746"/>
                </a:moveTo>
                <a:lnTo>
                  <a:pt x="57023" y="3556507"/>
                </a:lnTo>
                <a:lnTo>
                  <a:pt x="57784" y="3620007"/>
                </a:lnTo>
                <a:lnTo>
                  <a:pt x="121284" y="3619246"/>
                </a:lnTo>
                <a:lnTo>
                  <a:pt x="120396" y="3555746"/>
                </a:lnTo>
                <a:close/>
              </a:path>
              <a:path w="190500" h="4286250">
                <a:moveTo>
                  <a:pt x="122047" y="3682746"/>
                </a:moveTo>
                <a:lnTo>
                  <a:pt x="58547" y="3683507"/>
                </a:lnTo>
                <a:lnTo>
                  <a:pt x="59308" y="3747007"/>
                </a:lnTo>
                <a:lnTo>
                  <a:pt x="122808" y="3746246"/>
                </a:lnTo>
                <a:lnTo>
                  <a:pt x="122047" y="3682746"/>
                </a:lnTo>
                <a:close/>
              </a:path>
              <a:path w="190500" h="4286250">
                <a:moveTo>
                  <a:pt x="123571" y="3809746"/>
                </a:moveTo>
                <a:lnTo>
                  <a:pt x="60071" y="3810507"/>
                </a:lnTo>
                <a:lnTo>
                  <a:pt x="60832" y="3874007"/>
                </a:lnTo>
                <a:lnTo>
                  <a:pt x="124332" y="3873246"/>
                </a:lnTo>
                <a:lnTo>
                  <a:pt x="123571" y="3809746"/>
                </a:lnTo>
                <a:close/>
              </a:path>
              <a:path w="190500" h="4286250">
                <a:moveTo>
                  <a:pt x="125095" y="3936745"/>
                </a:moveTo>
                <a:lnTo>
                  <a:pt x="61595" y="3937507"/>
                </a:lnTo>
                <a:lnTo>
                  <a:pt x="62356" y="4001007"/>
                </a:lnTo>
                <a:lnTo>
                  <a:pt x="125856" y="4000245"/>
                </a:lnTo>
                <a:lnTo>
                  <a:pt x="125095" y="3936745"/>
                </a:lnTo>
                <a:close/>
              </a:path>
              <a:path w="190500" h="4286250">
                <a:moveTo>
                  <a:pt x="63496" y="4095750"/>
                </a:moveTo>
                <a:lnTo>
                  <a:pt x="0" y="4096511"/>
                </a:lnTo>
                <a:lnTo>
                  <a:pt x="97535" y="4285869"/>
                </a:lnTo>
                <a:lnTo>
                  <a:pt x="174359" y="4127500"/>
                </a:lnTo>
                <a:lnTo>
                  <a:pt x="63880" y="4127500"/>
                </a:lnTo>
                <a:lnTo>
                  <a:pt x="63496" y="4095750"/>
                </a:lnTo>
                <a:close/>
              </a:path>
              <a:path w="190500" h="4286250">
                <a:moveTo>
                  <a:pt x="126996" y="4094988"/>
                </a:moveTo>
                <a:lnTo>
                  <a:pt x="63496" y="4095750"/>
                </a:lnTo>
                <a:lnTo>
                  <a:pt x="63880" y="4127500"/>
                </a:lnTo>
                <a:lnTo>
                  <a:pt x="127380" y="4126738"/>
                </a:lnTo>
                <a:lnTo>
                  <a:pt x="126996" y="4094988"/>
                </a:lnTo>
                <a:close/>
              </a:path>
              <a:path w="190500" h="4286250">
                <a:moveTo>
                  <a:pt x="190500" y="4094226"/>
                </a:moveTo>
                <a:lnTo>
                  <a:pt x="126996" y="4094988"/>
                </a:lnTo>
                <a:lnTo>
                  <a:pt x="127380" y="4126738"/>
                </a:lnTo>
                <a:lnTo>
                  <a:pt x="63880" y="4127500"/>
                </a:lnTo>
                <a:lnTo>
                  <a:pt x="174359" y="4127500"/>
                </a:lnTo>
                <a:lnTo>
                  <a:pt x="190500" y="4094226"/>
                </a:lnTo>
                <a:close/>
              </a:path>
              <a:path w="190500" h="4286250">
                <a:moveTo>
                  <a:pt x="126619" y="4063745"/>
                </a:moveTo>
                <a:lnTo>
                  <a:pt x="63119" y="4064507"/>
                </a:lnTo>
                <a:lnTo>
                  <a:pt x="63496" y="4095750"/>
                </a:lnTo>
                <a:lnTo>
                  <a:pt x="126996" y="4094988"/>
                </a:lnTo>
                <a:lnTo>
                  <a:pt x="126619" y="4063745"/>
                </a:lnTo>
                <a:close/>
              </a:path>
            </a:pathLst>
          </a:custGeom>
          <a:solidFill>
            <a:srgbClr val="333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9541002" y="5025085"/>
            <a:ext cx="10223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585858"/>
                </a:solidFill>
                <a:latin typeface="Calibri"/>
                <a:cs typeface="Calibri"/>
              </a:rPr>
              <a:t>+15</a:t>
            </a:r>
            <a:r>
              <a:rPr sz="2000" b="1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tr-TR" sz="2000" b="1" spc="-40" dirty="0" err="1">
                <a:solidFill>
                  <a:srgbClr val="585858"/>
                </a:solidFill>
                <a:latin typeface="Calibri"/>
                <a:cs typeface="Calibri"/>
              </a:rPr>
              <a:t>Years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247952" y="2801873"/>
            <a:ext cx="2608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AB4D97"/>
                </a:solidFill>
                <a:latin typeface="Calibri"/>
                <a:cs typeface="Calibri"/>
              </a:rPr>
              <a:t>HPV+</a:t>
            </a:r>
            <a:r>
              <a:rPr sz="2400" b="1" spc="-5" dirty="0">
                <a:solidFill>
                  <a:srgbClr val="AB4D97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AB4D97"/>
                </a:solidFill>
                <a:latin typeface="Calibri"/>
                <a:cs typeface="Calibri"/>
              </a:rPr>
              <a:t>low</a:t>
            </a:r>
            <a:r>
              <a:rPr sz="2000" b="1" spc="-35" dirty="0">
                <a:solidFill>
                  <a:srgbClr val="AB4D97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AB4D97"/>
                </a:solidFill>
                <a:latin typeface="Calibri"/>
                <a:cs typeface="Calibri"/>
              </a:rPr>
              <a:t>grade</a:t>
            </a:r>
            <a:r>
              <a:rPr sz="2000" b="1" dirty="0">
                <a:solidFill>
                  <a:srgbClr val="AB4D97"/>
                </a:solidFill>
                <a:latin typeface="Calibri"/>
                <a:cs typeface="Calibri"/>
              </a:rPr>
              <a:t> lesions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72666" y="208296"/>
            <a:ext cx="903511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3200" b="1" spc="-5" dirty="0">
                <a:solidFill>
                  <a:srgbClr val="FF0000"/>
                </a:solidFill>
                <a:latin typeface="Calibri"/>
                <a:cs typeface="Calibri"/>
              </a:rPr>
              <a:t>Natural HPV </a:t>
            </a:r>
            <a:r>
              <a:rPr lang="tr-TR" sz="3200" b="1" spc="-5" dirty="0" err="1">
                <a:solidFill>
                  <a:srgbClr val="FF0000"/>
                </a:solidFill>
                <a:latin typeface="Calibri"/>
                <a:cs typeface="Calibri"/>
              </a:rPr>
              <a:t>Infection</a:t>
            </a:r>
            <a:r>
              <a:rPr lang="tr-TR" sz="32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3200" b="1" spc="-5" dirty="0" err="1">
                <a:solidFill>
                  <a:srgbClr val="FF0000"/>
                </a:solidFill>
                <a:latin typeface="Calibri"/>
                <a:cs typeface="Calibri"/>
              </a:rPr>
              <a:t>Biology</a:t>
            </a:r>
            <a:endParaRPr sz="3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65887" y="6385052"/>
            <a:ext cx="107378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spc="-5" dirty="0">
                <a:latin typeface="Calibri"/>
                <a:cs typeface="Calibri"/>
              </a:rPr>
              <a:t>Bruni</a:t>
            </a:r>
            <a:r>
              <a:rPr sz="800" i="1" spc="1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L,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Albero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G,</a:t>
            </a:r>
            <a:r>
              <a:rPr sz="800" i="1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Serrano</a:t>
            </a:r>
            <a:r>
              <a:rPr sz="800" i="1" spc="1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B,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Mena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M,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Collado</a:t>
            </a:r>
            <a:r>
              <a:rPr sz="800" i="1" spc="1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JJ,</a:t>
            </a:r>
            <a:r>
              <a:rPr sz="800" i="1" dirty="0">
                <a:latin typeface="Calibri"/>
                <a:cs typeface="Calibri"/>
              </a:rPr>
              <a:t> Gómez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D,</a:t>
            </a:r>
            <a:r>
              <a:rPr sz="800" i="1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Muñoz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J,</a:t>
            </a:r>
            <a:r>
              <a:rPr sz="800" i="1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Bosch</a:t>
            </a:r>
            <a:r>
              <a:rPr sz="800" i="1" spc="1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FX,</a:t>
            </a:r>
            <a:r>
              <a:rPr sz="800" i="1" spc="-2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de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Sanjosé</a:t>
            </a:r>
            <a:r>
              <a:rPr sz="800" i="1" spc="1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S.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ICO/IARC</a:t>
            </a:r>
            <a:r>
              <a:rPr sz="800" i="1" spc="-1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Information</a:t>
            </a:r>
            <a:r>
              <a:rPr sz="800" i="1" spc="4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Centre on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HPV</a:t>
            </a:r>
            <a:r>
              <a:rPr sz="800" i="1" spc="-2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and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Cancer</a:t>
            </a:r>
            <a:r>
              <a:rPr sz="800" i="1" spc="2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(HPV</a:t>
            </a:r>
            <a:r>
              <a:rPr sz="800" i="1" spc="-3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Information</a:t>
            </a:r>
            <a:r>
              <a:rPr sz="800" i="1" spc="3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Centre). Human</a:t>
            </a:r>
            <a:r>
              <a:rPr sz="800" i="1" spc="2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Papillomavirus</a:t>
            </a:r>
            <a:r>
              <a:rPr sz="800" i="1" spc="5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and</a:t>
            </a:r>
            <a:r>
              <a:rPr sz="800" i="1" spc="1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Related</a:t>
            </a:r>
            <a:r>
              <a:rPr sz="800" i="1" spc="2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Diseases</a:t>
            </a:r>
            <a:r>
              <a:rPr sz="800" i="1" spc="2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in</a:t>
            </a:r>
            <a:r>
              <a:rPr sz="800" i="1" spc="5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the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World.</a:t>
            </a:r>
            <a:r>
              <a:rPr sz="800" i="1" spc="1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Summary</a:t>
            </a:r>
            <a:r>
              <a:rPr sz="800" i="1" spc="2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Report</a:t>
            </a:r>
            <a:r>
              <a:rPr sz="800" i="1" spc="1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22</a:t>
            </a:r>
            <a:r>
              <a:rPr sz="800" i="1" spc="-20" dirty="0">
                <a:latin typeface="Calibri"/>
                <a:cs typeface="Calibri"/>
              </a:rPr>
              <a:t> </a:t>
            </a:r>
            <a:r>
              <a:rPr sz="800" i="1" spc="-5" dirty="0">
                <a:latin typeface="Calibri"/>
                <a:cs typeface="Calibri"/>
              </a:rPr>
              <a:t>October</a:t>
            </a:r>
            <a:r>
              <a:rPr sz="800" i="1" spc="25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2021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AEDAAC79-6460-9C3A-0106-2A25E5D37999}"/>
              </a:ext>
            </a:extLst>
          </p:cNvPr>
          <p:cNvSpPr txBox="1"/>
          <p:nvPr/>
        </p:nvSpPr>
        <p:spPr>
          <a:xfrm>
            <a:off x="9681082" y="1845159"/>
            <a:ext cx="6094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spc="-10" dirty="0">
                <a:latin typeface="Arial MT"/>
                <a:cs typeface="Arial MT"/>
              </a:rPr>
              <a:t>80%</a:t>
            </a:r>
            <a:endParaRPr lang="tr-TR" sz="2000" dirty="0"/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A0799628-6D0E-2438-DF40-80E25FA835A5}"/>
              </a:ext>
            </a:extLst>
          </p:cNvPr>
          <p:cNvSpPr txBox="1"/>
          <p:nvPr/>
        </p:nvSpPr>
        <p:spPr>
          <a:xfrm>
            <a:off x="9262871" y="2956281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6870">
              <a:lnSpc>
                <a:spcPct val="100000"/>
              </a:lnSpc>
              <a:spcBef>
                <a:spcPts val="355"/>
              </a:spcBef>
            </a:pPr>
            <a:r>
              <a:rPr lang="tr-TR" sz="2000" spc="-10" dirty="0">
                <a:latin typeface="Arial MT"/>
                <a:cs typeface="Arial MT"/>
              </a:rPr>
              <a:t>50%</a:t>
            </a:r>
            <a:endParaRPr lang="tr-TR" sz="2000" dirty="0">
              <a:latin typeface="Arial MT"/>
              <a:cs typeface="Arial MT"/>
            </a:endParaRPr>
          </a:p>
        </p:txBody>
      </p:sp>
      <p:sp>
        <p:nvSpPr>
          <p:cNvPr id="65" name="object 48">
            <a:extLst>
              <a:ext uri="{FF2B5EF4-FFF2-40B4-BE49-F238E27FC236}">
                <a16:creationId xmlns:a16="http://schemas.microsoft.com/office/drawing/2014/main" id="{910DAB47-10EC-525F-78B1-42A330DEF080}"/>
              </a:ext>
            </a:extLst>
          </p:cNvPr>
          <p:cNvSpPr txBox="1"/>
          <p:nvPr/>
        </p:nvSpPr>
        <p:spPr>
          <a:xfrm>
            <a:off x="9253907" y="2569014"/>
            <a:ext cx="1821637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1200" spc="-10" dirty="0" err="1">
                <a:latin typeface="Arial MT"/>
                <a:cs typeface="Arial MT"/>
              </a:rPr>
              <a:t>Clearence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128A740A-2CD3-0125-ECFF-F92BBE9DBF65}"/>
              </a:ext>
            </a:extLst>
          </p:cNvPr>
          <p:cNvSpPr txBox="1"/>
          <p:nvPr/>
        </p:nvSpPr>
        <p:spPr>
          <a:xfrm>
            <a:off x="9319359" y="4023502"/>
            <a:ext cx="788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6870">
              <a:lnSpc>
                <a:spcPct val="100000"/>
              </a:lnSpc>
              <a:spcBef>
                <a:spcPts val="355"/>
              </a:spcBef>
            </a:pPr>
            <a:r>
              <a:rPr lang="tr-TR" sz="2000" spc="-10" dirty="0">
                <a:latin typeface="Arial MT"/>
                <a:cs typeface="Arial MT"/>
              </a:rPr>
              <a:t>30%</a:t>
            </a:r>
            <a:endParaRPr lang="tr-TR" sz="2000" dirty="0">
              <a:latin typeface="Arial MT"/>
              <a:cs typeface="Arial MT"/>
            </a:endParaRPr>
          </a:p>
        </p:txBody>
      </p:sp>
      <p:sp>
        <p:nvSpPr>
          <p:cNvPr id="67" name="object 48">
            <a:extLst>
              <a:ext uri="{FF2B5EF4-FFF2-40B4-BE49-F238E27FC236}">
                <a16:creationId xmlns:a16="http://schemas.microsoft.com/office/drawing/2014/main" id="{A6D9C365-C454-FF39-F511-F93B961A26D6}"/>
              </a:ext>
            </a:extLst>
          </p:cNvPr>
          <p:cNvSpPr txBox="1"/>
          <p:nvPr/>
        </p:nvSpPr>
        <p:spPr>
          <a:xfrm>
            <a:off x="9226551" y="3708395"/>
            <a:ext cx="1821637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1200" spc="-10" dirty="0" err="1">
                <a:latin typeface="Arial MT"/>
                <a:cs typeface="Arial MT"/>
              </a:rPr>
              <a:t>Clearence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C7317B1C-7BFE-7FEC-6CAE-6FD36DD2518C}"/>
              </a:ext>
            </a:extLst>
          </p:cNvPr>
          <p:cNvSpPr txBox="1"/>
          <p:nvPr/>
        </p:nvSpPr>
        <p:spPr>
          <a:xfrm>
            <a:off x="11165983" y="1679448"/>
            <a:ext cx="92149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/>
              <a:t>95% </a:t>
            </a:r>
            <a:r>
              <a:rPr lang="tr-TR" sz="1400" b="1" dirty="0" err="1"/>
              <a:t>Clearence</a:t>
            </a:r>
            <a:endParaRPr lang="tr-TR" sz="1400" b="1" dirty="0"/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F83942C3-BC24-D340-DFE2-9DE3C8A8A2B1}"/>
              </a:ext>
            </a:extLst>
          </p:cNvPr>
          <p:cNvSpPr txBox="1"/>
          <p:nvPr/>
        </p:nvSpPr>
        <p:spPr>
          <a:xfrm>
            <a:off x="11112319" y="4871264"/>
            <a:ext cx="921496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/>
              <a:t>3-5% </a:t>
            </a:r>
            <a:r>
              <a:rPr lang="tr-TR" sz="1400" b="1" dirty="0" err="1"/>
              <a:t>Cancer</a:t>
            </a:r>
            <a:endParaRPr lang="tr-TR" sz="14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DC8F-9DA5-864C-AE28-23E5C244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PAPILLOCARE..</a:t>
            </a:r>
            <a:r>
              <a:rPr lang="tr-TR" dirty="0" err="1"/>
              <a:t>More</a:t>
            </a:r>
            <a:r>
              <a:rPr lang="tr-TR" dirty="0"/>
              <a:t> ıs </a:t>
            </a:r>
            <a:r>
              <a:rPr lang="tr-TR" dirty="0" err="1"/>
              <a:t>Coming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E69F4-187A-754C-9061-766EA467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554" y="1986754"/>
            <a:ext cx="7620000" cy="164226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tr-TR" b="1" dirty="0"/>
              <a:t>PAPILLOCAN</a:t>
            </a:r>
          </a:p>
          <a:p>
            <a:pPr algn="ctr"/>
            <a:endParaRPr lang="tr-TR" b="1" dirty="0"/>
          </a:p>
          <a:p>
            <a:pPr algn="ctr"/>
            <a:r>
              <a:rPr lang="tr-TR" b="1" dirty="0"/>
              <a:t>PALOMA 2</a:t>
            </a:r>
          </a:p>
          <a:p>
            <a:pPr algn="ctr"/>
            <a:endParaRPr lang="tr-TR" b="1" dirty="0"/>
          </a:p>
          <a:p>
            <a:pPr algn="ctr"/>
            <a:r>
              <a:rPr lang="tr-TR" b="1" dirty="0"/>
              <a:t>GENITAL WART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DD67E-FDBE-014A-8E04-CD9AC1AB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31" y="3600447"/>
            <a:ext cx="9144000" cy="290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34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47D37-C3C2-1644-882E-E26F506D9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OVERALL PRE-BIOTICS COMPARATIVE TRIALS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9D8F10-3240-034B-89DD-392B33CEBE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5801223"/>
              </p:ext>
            </p:extLst>
          </p:nvPr>
        </p:nvGraphicFramePr>
        <p:xfrm>
          <a:off x="1063258" y="1900233"/>
          <a:ext cx="9842320" cy="3291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68464">
                  <a:extLst>
                    <a:ext uri="{9D8B030D-6E8A-4147-A177-3AD203B41FA5}">
                      <a16:colId xmlns:a16="http://schemas.microsoft.com/office/drawing/2014/main" val="3732114330"/>
                    </a:ext>
                  </a:extLst>
                </a:gridCol>
                <a:gridCol w="1968464">
                  <a:extLst>
                    <a:ext uri="{9D8B030D-6E8A-4147-A177-3AD203B41FA5}">
                      <a16:colId xmlns:a16="http://schemas.microsoft.com/office/drawing/2014/main" val="2238912864"/>
                    </a:ext>
                  </a:extLst>
                </a:gridCol>
                <a:gridCol w="1968464">
                  <a:extLst>
                    <a:ext uri="{9D8B030D-6E8A-4147-A177-3AD203B41FA5}">
                      <a16:colId xmlns:a16="http://schemas.microsoft.com/office/drawing/2014/main" val="2886257932"/>
                    </a:ext>
                  </a:extLst>
                </a:gridCol>
                <a:gridCol w="1968464">
                  <a:extLst>
                    <a:ext uri="{9D8B030D-6E8A-4147-A177-3AD203B41FA5}">
                      <a16:colId xmlns:a16="http://schemas.microsoft.com/office/drawing/2014/main" val="3506598198"/>
                    </a:ext>
                  </a:extLst>
                </a:gridCol>
                <a:gridCol w="1968464">
                  <a:extLst>
                    <a:ext uri="{9D8B030D-6E8A-4147-A177-3AD203B41FA5}">
                      <a16:colId xmlns:a16="http://schemas.microsoft.com/office/drawing/2014/main" val="1941132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HPV </a:t>
                      </a:r>
                      <a:r>
                        <a:rPr lang="tr-TR" dirty="0" err="1"/>
                        <a:t>Clearence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Cytological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Regression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Colposcopic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Regression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Histological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Regression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172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COLPO-FIX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 </a:t>
                      </a:r>
                      <a:r>
                        <a:rPr lang="tr-TR" dirty="0" err="1"/>
                        <a:t>out</a:t>
                      </a:r>
                      <a:r>
                        <a:rPr lang="tr-TR" dirty="0"/>
                        <a:t> of 3 </a:t>
                      </a:r>
                      <a:r>
                        <a:rPr lang="tr-TR" dirty="0" err="1"/>
                        <a:t>Studies</a:t>
                      </a:r>
                      <a:endParaRPr lang="tr-TR" dirty="0"/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39.9% vs. 16.5%</a:t>
                      </a:r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 </a:t>
                      </a:r>
                      <a:r>
                        <a:rPr lang="tr-TR" dirty="0" err="1"/>
                        <a:t>out</a:t>
                      </a:r>
                      <a:r>
                        <a:rPr lang="tr-TR" dirty="0"/>
                        <a:t> of 3 </a:t>
                      </a:r>
                      <a:r>
                        <a:rPr lang="tr-TR" dirty="0" err="1"/>
                        <a:t>Studies</a:t>
                      </a:r>
                      <a:endParaRPr lang="tr-TR" dirty="0"/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83.5% vs. 60.0%</a:t>
                      </a:r>
                    </a:p>
                    <a:p>
                      <a:r>
                        <a:rPr lang="tr-TR" dirty="0"/>
                        <a:t>37.1% vs. 15.2%</a:t>
                      </a:r>
                    </a:p>
                    <a:p>
                      <a:r>
                        <a:rPr lang="tr-TR" dirty="0"/>
                        <a:t>96.0%  vs.78.0%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 </a:t>
                      </a:r>
                      <a:r>
                        <a:rPr lang="tr-TR" dirty="0" err="1"/>
                        <a:t>out</a:t>
                      </a:r>
                      <a:r>
                        <a:rPr lang="tr-TR" dirty="0"/>
                        <a:t> of 3 </a:t>
                      </a:r>
                      <a:r>
                        <a:rPr lang="tr-TR" dirty="0" err="1"/>
                        <a:t>Studies</a:t>
                      </a:r>
                      <a:endParaRPr lang="tr-TR" dirty="0"/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43.4% vs. 18.2%</a:t>
                      </a:r>
                    </a:p>
                    <a:p>
                      <a:r>
                        <a:rPr lang="tr-TR" dirty="0"/>
                        <a:t>50.3% vs. 26.2%</a:t>
                      </a:r>
                    </a:p>
                    <a:p>
                      <a:r>
                        <a:rPr lang="tr-TR" dirty="0"/>
                        <a:t>96.8% vs. 78.0%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 </a:t>
                      </a:r>
                      <a:r>
                        <a:rPr lang="tr-TR" dirty="0" err="1"/>
                        <a:t>out</a:t>
                      </a:r>
                      <a:r>
                        <a:rPr lang="tr-TR" dirty="0"/>
                        <a:t> of 3 </a:t>
                      </a:r>
                      <a:r>
                        <a:rPr lang="tr-TR" dirty="0" err="1"/>
                        <a:t>Studies</a:t>
                      </a:r>
                      <a:endParaRPr lang="tr-TR" dirty="0"/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No </a:t>
                      </a:r>
                      <a:r>
                        <a:rPr lang="tr-TR" dirty="0" err="1"/>
                        <a:t>Difference</a:t>
                      </a:r>
                      <a:endParaRPr lang="tr-TR" dirty="0"/>
                    </a:p>
                    <a:p>
                      <a:r>
                        <a:rPr lang="tr-TR" b="1" dirty="0"/>
                        <a:t>37.4% vs. 10.8%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78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PAPILOCARE</a:t>
                      </a:r>
                    </a:p>
                    <a:p>
                      <a:endParaRPr lang="tr-TR" dirty="0"/>
                    </a:p>
                    <a:p>
                      <a:r>
                        <a:rPr lang="tr-TR" dirty="0" err="1"/>
                        <a:t>Paloma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and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Papılos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 </a:t>
                      </a:r>
                      <a:r>
                        <a:rPr lang="tr-TR" dirty="0" err="1"/>
                        <a:t>out</a:t>
                      </a:r>
                      <a:r>
                        <a:rPr lang="tr-TR" dirty="0"/>
                        <a:t> of 4 </a:t>
                      </a:r>
                      <a:r>
                        <a:rPr lang="tr-TR" dirty="0" err="1"/>
                        <a:t>Studies</a:t>
                      </a:r>
                      <a:endParaRPr lang="tr-TR" dirty="0"/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67.0% vs. 37.2%</a:t>
                      </a:r>
                    </a:p>
                    <a:p>
                      <a:r>
                        <a:rPr lang="tr-TR" dirty="0"/>
                        <a:t>75.9% vs. 41.9%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 </a:t>
                      </a:r>
                      <a:r>
                        <a:rPr lang="tr-TR" dirty="0" err="1"/>
                        <a:t>Out</a:t>
                      </a:r>
                      <a:r>
                        <a:rPr lang="tr-TR" dirty="0"/>
                        <a:t> of 4 </a:t>
                      </a:r>
                      <a:r>
                        <a:rPr lang="tr-TR" dirty="0" err="1"/>
                        <a:t>Studies</a:t>
                      </a:r>
                      <a:endParaRPr lang="tr-TR" dirty="0"/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70.4% vs. 34.8%</a:t>
                      </a:r>
                    </a:p>
                    <a:p>
                      <a:r>
                        <a:rPr lang="tr-TR" dirty="0"/>
                        <a:t>84.9% vs. 64.5%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 </a:t>
                      </a:r>
                      <a:r>
                        <a:rPr lang="tr-TR" dirty="0" err="1"/>
                        <a:t>out</a:t>
                      </a:r>
                      <a:r>
                        <a:rPr lang="tr-TR" dirty="0"/>
                        <a:t> of 4 </a:t>
                      </a:r>
                      <a:r>
                        <a:rPr lang="tr-TR" dirty="0" err="1"/>
                        <a:t>Studies</a:t>
                      </a:r>
                      <a:endParaRPr lang="tr-TR" dirty="0"/>
                    </a:p>
                    <a:p>
                      <a:endParaRPr lang="tr-TR" dirty="0"/>
                    </a:p>
                    <a:p>
                      <a:r>
                        <a:rPr lang="tr-TR" dirty="0"/>
                        <a:t>60.9% vs. 40.8%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None</a:t>
                      </a:r>
                      <a:r>
                        <a:rPr lang="tr-TR" dirty="0"/>
                        <a:t> of </a:t>
                      </a:r>
                      <a:r>
                        <a:rPr lang="tr-TR" dirty="0" err="1"/>
                        <a:t>the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Studies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58420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C5DAA601-294E-1F4E-BA5D-85017792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908" y="5330543"/>
            <a:ext cx="8355664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tr-TR" sz="1000" dirty="0">
                <a:latin typeface="Arial" panose="020B0604020202020204" pitchFamily="34" charset="0"/>
                <a:ea typeface="Times New Roman" panose="02020603050405020304" pitchFamily="18" charset="0"/>
              </a:rPr>
              <a:t>The studies </a:t>
            </a:r>
            <a:r>
              <a:rPr lang="en-GB" altLang="tr-TR" sz="1000" dirty="0" err="1">
                <a:latin typeface="Arial" panose="020B0604020202020204" pitchFamily="34" charset="0"/>
                <a:ea typeface="Times New Roman" panose="02020603050405020304" pitchFamily="18" charset="0"/>
              </a:rPr>
              <a:t>apear</a:t>
            </a:r>
            <a:r>
              <a:rPr lang="en-GB" altLang="tr-TR" sz="1000" dirty="0">
                <a:latin typeface="Arial" panose="020B0604020202020204" pitchFamily="34" charset="0"/>
                <a:ea typeface="Times New Roman" panose="02020603050405020304" pitchFamily="18" charset="0"/>
              </a:rPr>
              <a:t> encouraging.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tr-TR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tr-TR" sz="1000" b="1" dirty="0">
                <a:latin typeface="Arial" panose="020B0604020202020204" pitchFamily="34" charset="0"/>
                <a:ea typeface="Times New Roman" panose="02020603050405020304" pitchFamily="18" charset="0"/>
              </a:rPr>
              <a:t>HPV </a:t>
            </a:r>
            <a:r>
              <a:rPr lang="en-GB" altLang="tr-TR" sz="1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Clearence</a:t>
            </a:r>
            <a:r>
              <a:rPr lang="en-GB" altLang="tr-TR" sz="1000" dirty="0">
                <a:latin typeface="Arial" panose="020B0604020202020204" pitchFamily="34" charset="0"/>
                <a:ea typeface="Times New Roman" panose="02020603050405020304" pitchFamily="18" charset="0"/>
              </a:rPr>
              <a:t>: Three of the four studies (3 / 4) demonstrated a higher rate of clearance of HPV infections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tr-TR" sz="1000" b="1" dirty="0">
                <a:latin typeface="Arial" panose="020B0604020202020204" pitchFamily="34" charset="0"/>
                <a:ea typeface="Times New Roman" panose="02020603050405020304" pitchFamily="18" charset="0"/>
              </a:rPr>
              <a:t>Cytological and </a:t>
            </a:r>
            <a:r>
              <a:rPr lang="en-GB" altLang="tr-TR" sz="1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colposcopic</a:t>
            </a:r>
            <a:r>
              <a:rPr lang="en-GB" altLang="tr-TR" sz="1000" b="1" dirty="0">
                <a:latin typeface="Arial" panose="020B0604020202020204" pitchFamily="34" charset="0"/>
                <a:ea typeface="Times New Roman" panose="02020603050405020304" pitchFamily="18" charset="0"/>
              </a:rPr>
              <a:t> clearance:</a:t>
            </a:r>
            <a:r>
              <a:rPr lang="en-GB" altLang="tr-TR" sz="1000" dirty="0">
                <a:latin typeface="Arial" panose="020B0604020202020204" pitchFamily="34" charset="0"/>
                <a:ea typeface="Times New Roman" panose="02020603050405020304" pitchFamily="18" charset="0"/>
              </a:rPr>
              <a:t>  All showed positive results (5 / 5)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tr-TR" sz="1000" b="1" dirty="0">
                <a:latin typeface="Arial" panose="020B0604020202020204" pitchFamily="34" charset="0"/>
                <a:ea typeface="Times New Roman" panose="02020603050405020304" pitchFamily="18" charset="0"/>
              </a:rPr>
              <a:t>Histological outcomes</a:t>
            </a:r>
            <a:r>
              <a:rPr lang="en-GB" altLang="tr-TR" sz="1000" dirty="0">
                <a:latin typeface="Arial" panose="020B0604020202020204" pitchFamily="34" charset="0"/>
                <a:ea typeface="Times New Roman" panose="02020603050405020304" pitchFamily="18" charset="0"/>
              </a:rPr>
              <a:t>: One study assessed histological outcomes and demonstrated a higher rate of histological clearance with treatment.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tr-TR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tr-TR" sz="1000" dirty="0">
                <a:latin typeface="Arial" panose="020B0604020202020204" pitchFamily="34" charset="0"/>
                <a:ea typeface="Times New Roman" panose="02020603050405020304" pitchFamily="18" charset="0"/>
              </a:rPr>
              <a:t>Use of these prebiotic-containing preparations ranged from 2 to 12 months.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tr-TR" sz="1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tr-TR" sz="1000" dirty="0">
                <a:latin typeface="Arial" panose="020B0604020202020204" pitchFamily="34" charset="0"/>
                <a:ea typeface="Times New Roman" panose="02020603050405020304" pitchFamily="18" charset="0"/>
              </a:rPr>
              <a:t>None of the studies included a placebo arm or reported on the VMB composition of subjects either before or after treatment.</a:t>
            </a:r>
            <a:r>
              <a:rPr lang="en-GB" altLang="tr-TR" sz="600" dirty="0">
                <a:latin typeface="Arial" panose="020B0604020202020204" pitchFamily="34" charset="0"/>
              </a:rPr>
              <a:t> </a:t>
            </a:r>
            <a:endParaRPr lang="en-GB" altLang="tr-TR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45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8A88-81D3-074C-B149-68FAB420E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Probiotics-Lactobacilli</a:t>
            </a:r>
            <a:br>
              <a:rPr lang="tr-TR" dirty="0"/>
            </a:br>
            <a:r>
              <a:rPr lang="tr-TR" dirty="0"/>
              <a:t>Online, 20-30 </a:t>
            </a:r>
            <a:r>
              <a:rPr lang="tr-TR" dirty="0" err="1"/>
              <a:t>euros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93A54D-2B91-8749-A7F0-04BEBC7C0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252" y="1997073"/>
            <a:ext cx="3919497" cy="4429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B8AFB-F57A-E942-91C2-B823A1969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688" y="2827867"/>
            <a:ext cx="2753974" cy="3609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DB3BD-0679-D441-AA6C-7F7CAEEF8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468" y="4263752"/>
            <a:ext cx="3347725" cy="2594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36407-34B3-E746-913D-7E1A5F738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218285"/>
            <a:ext cx="4502931" cy="24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38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47D37-C3C2-1644-882E-E26F506D9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OVERALL PRO-BIOTICS COMPARATIVE TRIALS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9D8F10-3240-034B-89DD-392B33CEBE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7369477"/>
              </p:ext>
            </p:extLst>
          </p:nvPr>
        </p:nvGraphicFramePr>
        <p:xfrm>
          <a:off x="596902" y="2071687"/>
          <a:ext cx="10999353" cy="472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9870">
                  <a:extLst>
                    <a:ext uri="{9D8B030D-6E8A-4147-A177-3AD203B41FA5}">
                      <a16:colId xmlns:a16="http://schemas.microsoft.com/office/drawing/2014/main" val="3732114330"/>
                    </a:ext>
                  </a:extLst>
                </a:gridCol>
                <a:gridCol w="2686695">
                  <a:extLst>
                    <a:ext uri="{9D8B030D-6E8A-4147-A177-3AD203B41FA5}">
                      <a16:colId xmlns:a16="http://schemas.microsoft.com/office/drawing/2014/main" val="2238912864"/>
                    </a:ext>
                  </a:extLst>
                </a:gridCol>
                <a:gridCol w="2251116">
                  <a:extLst>
                    <a:ext uri="{9D8B030D-6E8A-4147-A177-3AD203B41FA5}">
                      <a16:colId xmlns:a16="http://schemas.microsoft.com/office/drawing/2014/main" val="2886257932"/>
                    </a:ext>
                  </a:extLst>
                </a:gridCol>
                <a:gridCol w="1661802">
                  <a:extLst>
                    <a:ext uri="{9D8B030D-6E8A-4147-A177-3AD203B41FA5}">
                      <a16:colId xmlns:a16="http://schemas.microsoft.com/office/drawing/2014/main" val="3506598198"/>
                    </a:ext>
                  </a:extLst>
                </a:gridCol>
                <a:gridCol w="2199870">
                  <a:extLst>
                    <a:ext uri="{9D8B030D-6E8A-4147-A177-3AD203B41FA5}">
                      <a16:colId xmlns:a16="http://schemas.microsoft.com/office/drawing/2014/main" val="1941132708"/>
                    </a:ext>
                  </a:extLst>
                </a:gridCol>
              </a:tblGrid>
              <a:tr h="497599">
                <a:tc>
                  <a:txBody>
                    <a:bodyPr/>
                    <a:lstStyle/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HPV </a:t>
                      </a:r>
                      <a:r>
                        <a:rPr lang="tr-TR" sz="1400" dirty="0" err="1"/>
                        <a:t>Clearence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Cytological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Regression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Colposcopic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Regression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 err="1"/>
                        <a:t>Histological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Regression</a:t>
                      </a:r>
                      <a:endParaRPr lang="tr-T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172387"/>
                  </a:ext>
                </a:extLst>
              </a:tr>
              <a:tr h="1112280">
                <a:tc>
                  <a:txBody>
                    <a:bodyPr/>
                    <a:lstStyle/>
                    <a:p>
                      <a:r>
                        <a:rPr lang="tr-TR" sz="1400" dirty="0" err="1"/>
                        <a:t>Lactobacillus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casei</a:t>
                      </a:r>
                      <a:r>
                        <a:rPr lang="tr-TR" sz="1400" dirty="0"/>
                        <a:t> </a:t>
                      </a:r>
                      <a:r>
                        <a:rPr lang="tr-TR" sz="1400" dirty="0" err="1"/>
                        <a:t>Shirota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 </a:t>
                      </a:r>
                      <a:r>
                        <a:rPr lang="tr-TR" sz="1400" dirty="0" err="1"/>
                        <a:t>Study</a:t>
                      </a:r>
                      <a:endParaRPr lang="tr-TR" sz="1400" dirty="0"/>
                    </a:p>
                    <a:p>
                      <a:endParaRPr lang="tr-TR" sz="1400" dirty="0"/>
                    </a:p>
                    <a:p>
                      <a:r>
                        <a:rPr lang="tr-TR" sz="1400" b="1" dirty="0"/>
                        <a:t>No </a:t>
                      </a:r>
                      <a:r>
                        <a:rPr lang="tr-TR" sz="1400" b="1" dirty="0" err="1"/>
                        <a:t>Difference</a:t>
                      </a:r>
                      <a:endParaRPr lang="tr-TR" sz="1400" b="1" dirty="0"/>
                    </a:p>
                    <a:p>
                      <a:r>
                        <a:rPr lang="tr-TR" sz="1400" dirty="0"/>
                        <a:t>29.2% vs. 19.2%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 </a:t>
                      </a:r>
                      <a:r>
                        <a:rPr lang="tr-TR" sz="1400" dirty="0" err="1"/>
                        <a:t>Study</a:t>
                      </a:r>
                      <a:endParaRPr lang="tr-TR" sz="1400" dirty="0"/>
                    </a:p>
                    <a:p>
                      <a:endParaRPr lang="tr-TR" sz="1400" dirty="0"/>
                    </a:p>
                    <a:p>
                      <a:r>
                        <a:rPr lang="tr-TR" sz="1400" dirty="0"/>
                        <a:t>60.0% vs. 30.7%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/>
                        <a:t>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78635"/>
                  </a:ext>
                </a:extLst>
              </a:tr>
              <a:tr h="702493">
                <a:tc>
                  <a:txBody>
                    <a:bodyPr/>
                    <a:lstStyle/>
                    <a:p>
                      <a:r>
                        <a:rPr lang="tr-TR" sz="1400" dirty="0" err="1"/>
                        <a:t>Lactobacillus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rhamnosus</a:t>
                      </a:r>
                      <a:r>
                        <a:rPr lang="tr-TR" sz="1400" dirty="0"/>
                        <a:t> BMX 54 </a:t>
                      </a:r>
                      <a:r>
                        <a:rPr lang="tr-TR" sz="1400" dirty="0" err="1"/>
                        <a:t>probiotic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 </a:t>
                      </a:r>
                      <a:r>
                        <a:rPr lang="tr-TR" sz="1400" dirty="0" err="1"/>
                        <a:t>Study</a:t>
                      </a:r>
                      <a:endParaRPr lang="tr-TR" sz="1400" dirty="0"/>
                    </a:p>
                    <a:p>
                      <a:endParaRPr lang="tr-TR" sz="1400" dirty="0"/>
                    </a:p>
                    <a:p>
                      <a:r>
                        <a:rPr lang="tr-TR" sz="1400" dirty="0"/>
                        <a:t>31.2% vs. 11.5%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 </a:t>
                      </a:r>
                      <a:r>
                        <a:rPr lang="tr-TR" sz="1400" dirty="0" err="1"/>
                        <a:t>Study</a:t>
                      </a:r>
                      <a:endParaRPr lang="tr-TR" sz="1400" dirty="0"/>
                    </a:p>
                    <a:p>
                      <a:endParaRPr lang="tr-TR" sz="1400" dirty="0"/>
                    </a:p>
                    <a:p>
                      <a:r>
                        <a:rPr lang="tr-TR" sz="1400" dirty="0"/>
                        <a:t>79.4% vs. 37.5%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/>
                        <a:t>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58420"/>
                  </a:ext>
                </a:extLst>
              </a:tr>
              <a:tr h="1112280">
                <a:tc>
                  <a:txBody>
                    <a:bodyPr/>
                    <a:lstStyle/>
                    <a:p>
                      <a:r>
                        <a:rPr lang="tr-TR" sz="1400" dirty="0" err="1"/>
                        <a:t>Lactobacillus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reuteri</a:t>
                      </a:r>
                      <a:r>
                        <a:rPr lang="tr-TR" sz="1400" dirty="0"/>
                        <a:t> RC-14 </a:t>
                      </a:r>
                      <a:r>
                        <a:rPr lang="tr-TR" sz="1400" dirty="0" err="1"/>
                        <a:t>probiotic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and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Lactobacillus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rhamnosus</a:t>
                      </a:r>
                      <a:r>
                        <a:rPr lang="tr-TR" sz="1400" dirty="0"/>
                        <a:t> GR-1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 </a:t>
                      </a:r>
                      <a:r>
                        <a:rPr lang="tr-TR" sz="1400" dirty="0" err="1"/>
                        <a:t>Study</a:t>
                      </a:r>
                      <a:endParaRPr lang="tr-TR" sz="1400" dirty="0"/>
                    </a:p>
                    <a:p>
                      <a:endParaRPr lang="tr-TR" sz="1400" dirty="0"/>
                    </a:p>
                    <a:p>
                      <a:r>
                        <a:rPr lang="tr-TR" sz="1400" b="1" dirty="0"/>
                        <a:t>No </a:t>
                      </a:r>
                      <a:r>
                        <a:rPr lang="tr-TR" sz="1400" b="1" dirty="0" err="1"/>
                        <a:t>Difference</a:t>
                      </a:r>
                      <a:endParaRPr lang="tr-TR" sz="1400" b="1" dirty="0"/>
                    </a:p>
                    <a:p>
                      <a:r>
                        <a:rPr lang="tr-TR" sz="1400" dirty="0"/>
                        <a:t>58.1% vs. 54.2%</a:t>
                      </a:r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 </a:t>
                      </a:r>
                      <a:r>
                        <a:rPr lang="tr-TR" sz="1400" dirty="0" err="1"/>
                        <a:t>Study</a:t>
                      </a:r>
                      <a:endParaRPr lang="tr-TR" sz="1400" dirty="0"/>
                    </a:p>
                    <a:p>
                      <a:endParaRPr lang="tr-TR" sz="1400" dirty="0"/>
                    </a:p>
                    <a:p>
                      <a:r>
                        <a:rPr lang="tr-TR" sz="1400" dirty="0" err="1"/>
                        <a:t>Significant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Reduction</a:t>
                      </a:r>
                      <a:endParaRPr lang="tr-TR" sz="1400" dirty="0"/>
                    </a:p>
                    <a:p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/>
                        <a:t>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814962"/>
                  </a:ext>
                </a:extLst>
              </a:tr>
              <a:tr h="1112280">
                <a:tc>
                  <a:txBody>
                    <a:bodyPr/>
                    <a:lstStyle/>
                    <a:p>
                      <a:r>
                        <a:rPr lang="tr-TR" sz="1400" dirty="0" err="1"/>
                        <a:t>Lactobacillus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crispatus</a:t>
                      </a:r>
                      <a:r>
                        <a:rPr lang="tr-TR" sz="1400" dirty="0"/>
                        <a:t> M247 </a:t>
                      </a:r>
                      <a:r>
                        <a:rPr lang="tr-TR" sz="1400" dirty="0" err="1"/>
                        <a:t>probiotic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2 </a:t>
                      </a:r>
                      <a:r>
                        <a:rPr lang="tr-TR" sz="1400" dirty="0" err="1"/>
                        <a:t>Out</a:t>
                      </a:r>
                      <a:r>
                        <a:rPr lang="tr-TR" sz="1400" dirty="0"/>
                        <a:t> of 2 </a:t>
                      </a:r>
                      <a:r>
                        <a:rPr lang="tr-TR" sz="1400" dirty="0" err="1"/>
                        <a:t>Study</a:t>
                      </a:r>
                      <a:endParaRPr lang="tr-TR" sz="1400" dirty="0"/>
                    </a:p>
                    <a:p>
                      <a:endParaRPr lang="tr-TR" sz="1400" dirty="0"/>
                    </a:p>
                    <a:p>
                      <a:r>
                        <a:rPr lang="tr-TR" sz="1400" dirty="0"/>
                        <a:t>71.1% </a:t>
                      </a:r>
                      <a:r>
                        <a:rPr lang="tr-TR" sz="1400" dirty="0" err="1"/>
                        <a:t>Became</a:t>
                      </a:r>
                      <a:r>
                        <a:rPr lang="tr-TR" sz="1400" dirty="0"/>
                        <a:t> </a:t>
                      </a:r>
                      <a:r>
                        <a:rPr lang="tr-TR" sz="1400" dirty="0" err="1"/>
                        <a:t>Negative</a:t>
                      </a:r>
                      <a:r>
                        <a:rPr lang="tr-TR" sz="1400" dirty="0"/>
                        <a:t> </a:t>
                      </a:r>
                    </a:p>
                    <a:p>
                      <a:r>
                        <a:rPr lang="tr-TR" sz="1400" b="1" dirty="0"/>
                        <a:t>No </a:t>
                      </a:r>
                      <a:r>
                        <a:rPr lang="tr-TR" sz="1400" b="1" dirty="0" err="1"/>
                        <a:t>Difference</a:t>
                      </a:r>
                      <a:endParaRPr lang="tr-TR" sz="1400" b="1" dirty="0"/>
                    </a:p>
                    <a:p>
                      <a:r>
                        <a:rPr lang="tr-TR" sz="1400" dirty="0"/>
                        <a:t>9.3% vs. 15.3%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1 </a:t>
                      </a:r>
                      <a:r>
                        <a:rPr lang="tr-TR" sz="1400" dirty="0" err="1"/>
                        <a:t>out</a:t>
                      </a:r>
                      <a:r>
                        <a:rPr lang="tr-TR" sz="1400" dirty="0"/>
                        <a:t> of 2 </a:t>
                      </a:r>
                      <a:r>
                        <a:rPr lang="tr-TR" sz="1400" dirty="0" err="1"/>
                        <a:t>Study</a:t>
                      </a:r>
                      <a:endParaRPr lang="tr-TR" sz="1400" dirty="0"/>
                    </a:p>
                    <a:p>
                      <a:endParaRPr lang="tr-TR" sz="1400" dirty="0"/>
                    </a:p>
                    <a:p>
                      <a:r>
                        <a:rPr lang="tr-TR" sz="1400" dirty="0"/>
                        <a:t>61.5% % vs. 41.3%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/>
                        <a:t>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288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745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B8CB-E6D2-6A44-BF57-7422A124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2" y="281127"/>
            <a:ext cx="7605014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/>
              <a:t>OTHERS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B86B4-0039-4147-8D88-7A0160269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6" y="2039288"/>
            <a:ext cx="3050592" cy="277942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5453722-48E4-5B47-A276-89C2580F0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712" y="2036306"/>
            <a:ext cx="3386592" cy="2081515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2A7D445-C4C0-9A44-8A38-6B5B1B0FF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860" y="1610281"/>
            <a:ext cx="2870200" cy="225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DA26E-5D55-6342-8113-7E5A8D931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222" y="4640814"/>
            <a:ext cx="2177502" cy="1912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1B0028-624C-D24D-AA52-005CC52F6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468" y="4163344"/>
            <a:ext cx="1235967" cy="241352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31C7058-F906-5644-83B5-093D3A732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44" y="4640297"/>
            <a:ext cx="1512423" cy="1912771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FC6743A-F1B8-8E41-8913-378C15CB8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248" y="3913851"/>
            <a:ext cx="1690641" cy="2912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BABCD-18D6-8246-BC54-E92029F56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9463" y="3919910"/>
            <a:ext cx="1603427" cy="280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44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47D37-C3C2-1644-882E-E26F506D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152" y="85401"/>
            <a:ext cx="9563100" cy="1105434"/>
          </a:xfrm>
        </p:spPr>
        <p:txBody>
          <a:bodyPr/>
          <a:lstStyle/>
          <a:p>
            <a:r>
              <a:rPr lang="tr-TR" dirty="0"/>
              <a:t>OVERALL OTHER AGENTS COMPARATIVE TRIALS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9D8F10-3240-034B-89DD-392B33CEBE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965427"/>
              </p:ext>
            </p:extLst>
          </p:nvPr>
        </p:nvGraphicFramePr>
        <p:xfrm>
          <a:off x="-2" y="1210960"/>
          <a:ext cx="11994292" cy="562140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98858">
                  <a:extLst>
                    <a:ext uri="{9D8B030D-6E8A-4147-A177-3AD203B41FA5}">
                      <a16:colId xmlns:a16="http://schemas.microsoft.com/office/drawing/2014/main" val="3732114330"/>
                    </a:ext>
                  </a:extLst>
                </a:gridCol>
                <a:gridCol w="2390873">
                  <a:extLst>
                    <a:ext uri="{9D8B030D-6E8A-4147-A177-3AD203B41FA5}">
                      <a16:colId xmlns:a16="http://schemas.microsoft.com/office/drawing/2014/main" val="2238912864"/>
                    </a:ext>
                  </a:extLst>
                </a:gridCol>
                <a:gridCol w="2993585">
                  <a:extLst>
                    <a:ext uri="{9D8B030D-6E8A-4147-A177-3AD203B41FA5}">
                      <a16:colId xmlns:a16="http://schemas.microsoft.com/office/drawing/2014/main" val="2886257932"/>
                    </a:ext>
                  </a:extLst>
                </a:gridCol>
                <a:gridCol w="1812118">
                  <a:extLst>
                    <a:ext uri="{9D8B030D-6E8A-4147-A177-3AD203B41FA5}">
                      <a16:colId xmlns:a16="http://schemas.microsoft.com/office/drawing/2014/main" val="3506598198"/>
                    </a:ext>
                  </a:extLst>
                </a:gridCol>
                <a:gridCol w="2398858">
                  <a:extLst>
                    <a:ext uri="{9D8B030D-6E8A-4147-A177-3AD203B41FA5}">
                      <a16:colId xmlns:a16="http://schemas.microsoft.com/office/drawing/2014/main" val="1941132708"/>
                    </a:ext>
                  </a:extLst>
                </a:gridCol>
              </a:tblGrid>
              <a:tr h="468001">
                <a:tc>
                  <a:txBody>
                    <a:bodyPr/>
                    <a:lstStyle/>
                    <a:p>
                      <a:endParaRPr lang="tr-T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/>
                        <a:t>HPV </a:t>
                      </a:r>
                      <a:r>
                        <a:rPr lang="tr-TR" sz="1800" b="1" dirty="0" err="1"/>
                        <a:t>Clearence</a:t>
                      </a:r>
                      <a:endParaRPr lang="tr-T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/>
                        <a:t>Cytological</a:t>
                      </a:r>
                      <a:r>
                        <a:rPr lang="tr-TR" sz="1800" b="1" dirty="0"/>
                        <a:t> </a:t>
                      </a:r>
                      <a:r>
                        <a:rPr lang="tr-TR" sz="1800" b="1" dirty="0" err="1"/>
                        <a:t>Regression</a:t>
                      </a:r>
                      <a:endParaRPr lang="tr-T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/>
                        <a:t>Colposcopic</a:t>
                      </a:r>
                      <a:r>
                        <a:rPr lang="tr-TR" sz="1800" b="1" dirty="0"/>
                        <a:t> </a:t>
                      </a:r>
                      <a:r>
                        <a:rPr lang="tr-TR" sz="1800" b="1" dirty="0" err="1"/>
                        <a:t>Regression</a:t>
                      </a:r>
                      <a:endParaRPr lang="tr-T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 err="1"/>
                        <a:t>Histological</a:t>
                      </a:r>
                      <a:r>
                        <a:rPr lang="tr-TR" sz="1800" b="1" dirty="0"/>
                        <a:t> </a:t>
                      </a:r>
                      <a:r>
                        <a:rPr lang="tr-TR" sz="1800" b="1" dirty="0" err="1"/>
                        <a:t>Regression</a:t>
                      </a:r>
                      <a:endParaRPr lang="tr-TR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172387"/>
                  </a:ext>
                </a:extLst>
              </a:tr>
              <a:tr h="519288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tr-TR" sz="1400" b="1" dirty="0"/>
                        <a:t>AHCC® (Active Hexose Correlated Compound)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/>
                        <a:t>63.6%. 10.5%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/>
                        <a:t>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78635"/>
                  </a:ext>
                </a:extLst>
              </a:tr>
              <a:tr h="468001">
                <a:tc>
                  <a:txBody>
                    <a:bodyPr/>
                    <a:lstStyle/>
                    <a:p>
                      <a:r>
                        <a:rPr lang="en-GB" altLang="tr-TR" sz="1400" b="1" dirty="0"/>
                        <a:t>Beta-carotene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1/5 </a:t>
                      </a:r>
                      <a:r>
                        <a:rPr lang="tr-TR" sz="1100" b="0" dirty="0" err="1"/>
                        <a:t>Studies</a:t>
                      </a:r>
                      <a:endParaRPr lang="tr-TR" sz="1100" b="0" dirty="0"/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Effect</a:t>
                      </a:r>
                      <a:endParaRPr lang="tr-TR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4/5 </a:t>
                      </a:r>
                      <a:r>
                        <a:rPr lang="tr-TR" sz="1100" b="0" dirty="0" err="1"/>
                        <a:t>Studies</a:t>
                      </a:r>
                      <a:endParaRPr lang="tr-TR" sz="1100" b="0" dirty="0"/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Effect</a:t>
                      </a:r>
                      <a:endParaRPr lang="tr-TR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4/5 </a:t>
                      </a:r>
                      <a:r>
                        <a:rPr lang="tr-TR" sz="1100" b="0" dirty="0" err="1"/>
                        <a:t>Studies</a:t>
                      </a:r>
                      <a:endParaRPr lang="tr-TR" sz="1100" b="0" dirty="0"/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Effect</a:t>
                      </a:r>
                      <a:endParaRPr lang="tr-TR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718064"/>
                  </a:ext>
                </a:extLst>
              </a:tr>
              <a:tr h="807783">
                <a:tc>
                  <a:txBody>
                    <a:bodyPr/>
                    <a:lstStyle/>
                    <a:p>
                      <a:r>
                        <a:rPr lang="en-GB" altLang="tr-TR" sz="1400" b="1" dirty="0"/>
                        <a:t>3,3′-diindolylmethane (DIM)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1/3 </a:t>
                      </a:r>
                      <a:r>
                        <a:rPr lang="tr-TR" sz="1100" b="0" dirty="0" err="1"/>
                        <a:t>Studies</a:t>
                      </a:r>
                      <a:endParaRPr lang="tr-TR" sz="1100" b="0" dirty="0"/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Difference</a:t>
                      </a:r>
                      <a:endParaRPr lang="tr-TR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1/3 </a:t>
                      </a:r>
                      <a:r>
                        <a:rPr lang="tr-TR" sz="1100" b="0" dirty="0" err="1"/>
                        <a:t>Studies</a:t>
                      </a:r>
                      <a:endParaRPr lang="tr-TR" sz="1100" b="0" dirty="0"/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Diference</a:t>
                      </a:r>
                      <a:r>
                        <a:rPr lang="tr-TR" sz="1100" b="0" dirty="0"/>
                        <a:t> (50% vs. 55%)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1/3 </a:t>
                      </a:r>
                      <a:r>
                        <a:rPr lang="tr-TR" sz="1100" b="0" dirty="0" err="1"/>
                        <a:t>Studies</a:t>
                      </a:r>
                      <a:endParaRPr lang="tr-TR" sz="1100" b="0" dirty="0"/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Difference</a:t>
                      </a:r>
                      <a:endParaRPr lang="tr-TR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3/3 </a:t>
                      </a:r>
                      <a:r>
                        <a:rPr lang="tr-TR" sz="1100" b="0" dirty="0" err="1"/>
                        <a:t>Studies</a:t>
                      </a:r>
                      <a:endParaRPr lang="tr-TR" sz="1100" b="0" dirty="0"/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Difference</a:t>
                      </a:r>
                      <a:r>
                        <a:rPr lang="tr-TR" sz="1100" b="0" dirty="0"/>
                        <a:t> (84% s. 72%)</a:t>
                      </a:r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Difference</a:t>
                      </a:r>
                      <a:r>
                        <a:rPr lang="tr-TR" sz="1100" b="0" dirty="0"/>
                        <a:t> (8% </a:t>
                      </a:r>
                      <a:r>
                        <a:rPr lang="tr-TR" sz="1100" b="0" dirty="0" err="1"/>
                        <a:t>vs</a:t>
                      </a:r>
                      <a:r>
                        <a:rPr lang="tr-TR" sz="1100" b="0" dirty="0"/>
                        <a:t> 12%)</a:t>
                      </a:r>
                    </a:p>
                    <a:p>
                      <a:pPr algn="ctr"/>
                      <a:r>
                        <a:rPr lang="tr-TR" sz="1100" b="0" dirty="0" err="1"/>
                        <a:t>S</a:t>
                      </a:r>
                      <a:r>
                        <a:rPr lang="tr-TR" sz="1100" b="1" dirty="0" err="1"/>
                        <a:t>ignificant</a:t>
                      </a:r>
                      <a:r>
                        <a:rPr lang="tr-TR" sz="1100" b="1" dirty="0"/>
                        <a:t> (100% vs. 61%)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102523"/>
                  </a:ext>
                </a:extLst>
              </a:tr>
              <a:tr h="807783">
                <a:tc>
                  <a:txBody>
                    <a:bodyPr/>
                    <a:lstStyle/>
                    <a:p>
                      <a:r>
                        <a:rPr lang="en-GB" altLang="tr-TR" sz="1400" b="1" dirty="0"/>
                        <a:t>Epigallocatechin gallate (EGCG)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1 / 2 </a:t>
                      </a:r>
                      <a:r>
                        <a:rPr lang="tr-TR" sz="1100" dirty="0" err="1"/>
                        <a:t>Studies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No </a:t>
                      </a:r>
                      <a:r>
                        <a:rPr lang="tr-TR" sz="1100" dirty="0" err="1"/>
                        <a:t>Difference</a:t>
                      </a:r>
                      <a:endParaRPr lang="tr-T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2 /2 </a:t>
                      </a:r>
                      <a:r>
                        <a:rPr lang="tr-TR" sz="1100" dirty="0" err="1"/>
                        <a:t>Studies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No </a:t>
                      </a:r>
                      <a:r>
                        <a:rPr lang="tr-TR" sz="1100" dirty="0" err="1"/>
                        <a:t>Difference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 err="1"/>
                        <a:t>Significant</a:t>
                      </a:r>
                      <a:r>
                        <a:rPr lang="tr-TR" sz="1100" dirty="0"/>
                        <a:t> </a:t>
                      </a:r>
                      <a:r>
                        <a:rPr lang="tr-TR" sz="1100" dirty="0" err="1"/>
                        <a:t>Cytologic</a:t>
                      </a:r>
                      <a:r>
                        <a:rPr lang="tr-TR" sz="1100" dirty="0"/>
                        <a:t> </a:t>
                      </a:r>
                      <a:r>
                        <a:rPr lang="tr-TR" sz="1100" dirty="0" err="1"/>
                        <a:t>and</a:t>
                      </a:r>
                      <a:r>
                        <a:rPr lang="tr-TR" sz="1100" dirty="0"/>
                        <a:t> </a:t>
                      </a:r>
                      <a:r>
                        <a:rPr lang="tr-TR" sz="1100" dirty="0" err="1"/>
                        <a:t>Histologic</a:t>
                      </a:r>
                      <a:r>
                        <a:rPr lang="tr-TR" sz="1100" dirty="0"/>
                        <a:t> Mixed </a:t>
                      </a:r>
                      <a:r>
                        <a:rPr lang="tr-TR" sz="1100" dirty="0" err="1"/>
                        <a:t>Results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(69% </a:t>
                      </a:r>
                      <a:r>
                        <a:rPr lang="tr-TR" sz="1100" dirty="0" err="1"/>
                        <a:t>vs</a:t>
                      </a:r>
                      <a:r>
                        <a:rPr lang="tr-TR" sz="1100" dirty="0"/>
                        <a:t> 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1 /2 </a:t>
                      </a:r>
                      <a:r>
                        <a:rPr lang="tr-TR" sz="1100" dirty="0" err="1"/>
                        <a:t>Studies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b="1" dirty="0" err="1"/>
                        <a:t>Significant</a:t>
                      </a:r>
                      <a:r>
                        <a:rPr lang="tr-TR" sz="1100" b="1" dirty="0"/>
                        <a:t> </a:t>
                      </a:r>
                      <a:r>
                        <a:rPr lang="tr-TR" sz="1100" b="1" dirty="0" err="1"/>
                        <a:t>Cytologic</a:t>
                      </a:r>
                      <a:r>
                        <a:rPr lang="tr-TR" sz="1100" b="1" dirty="0"/>
                        <a:t> </a:t>
                      </a:r>
                      <a:r>
                        <a:rPr lang="tr-TR" sz="1100" b="1" dirty="0" err="1"/>
                        <a:t>and</a:t>
                      </a:r>
                      <a:r>
                        <a:rPr lang="tr-TR" sz="1100" b="1" dirty="0"/>
                        <a:t> </a:t>
                      </a:r>
                      <a:r>
                        <a:rPr lang="tr-TR" sz="1100" b="1" dirty="0" err="1"/>
                        <a:t>Histologic</a:t>
                      </a:r>
                      <a:r>
                        <a:rPr lang="tr-TR" sz="1100" b="1" dirty="0"/>
                        <a:t> Mixed </a:t>
                      </a:r>
                      <a:r>
                        <a:rPr lang="tr-TR" sz="1100" b="1" dirty="0" err="1"/>
                        <a:t>Results</a:t>
                      </a:r>
                      <a:endParaRPr lang="tr-TR" sz="1100" b="1" dirty="0"/>
                    </a:p>
                    <a:p>
                      <a:pPr algn="ctr"/>
                      <a:r>
                        <a:rPr lang="tr-TR" sz="1100" b="1" dirty="0"/>
                        <a:t>(69% </a:t>
                      </a:r>
                      <a:r>
                        <a:rPr lang="tr-TR" sz="1100" b="1" dirty="0" err="1"/>
                        <a:t>vs</a:t>
                      </a:r>
                      <a:r>
                        <a:rPr lang="tr-TR" sz="1100" b="1" dirty="0"/>
                        <a:t> 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105284"/>
                  </a:ext>
                </a:extLst>
              </a:tr>
              <a:tr h="468001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tr-TR" sz="1400" b="1" dirty="0"/>
                        <a:t>Indole-3-carbinol (I3C)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1 </a:t>
                      </a:r>
                      <a:r>
                        <a:rPr lang="tr-TR" sz="1100" b="0" dirty="0" err="1"/>
                        <a:t>Study</a:t>
                      </a:r>
                      <a:endParaRPr lang="tr-TR" sz="1100" b="0" dirty="0"/>
                    </a:p>
                    <a:p>
                      <a:pPr algn="ctr"/>
                      <a:r>
                        <a:rPr lang="tr-TR" sz="1100" b="0" dirty="0"/>
                        <a:t>No </a:t>
                      </a:r>
                      <a:r>
                        <a:rPr lang="tr-TR" sz="1100" b="0" dirty="0" err="1"/>
                        <a:t>Difference</a:t>
                      </a:r>
                      <a:endParaRPr lang="tr-TR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err="1"/>
                        <a:t>Significant</a:t>
                      </a:r>
                      <a:r>
                        <a:rPr lang="tr-TR" sz="1100" b="1" dirty="0"/>
                        <a:t> RR:0.5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624755"/>
                  </a:ext>
                </a:extLst>
              </a:tr>
              <a:tr h="468001">
                <a:tc>
                  <a:txBody>
                    <a:bodyPr/>
                    <a:lstStyle/>
                    <a:p>
                      <a:r>
                        <a:rPr lang="en-GB" altLang="tr-TR" sz="1400" b="1" dirty="0" err="1"/>
                        <a:t>Praneem</a:t>
                      </a:r>
                      <a:r>
                        <a:rPr lang="en-GB" altLang="tr-TR" sz="1400" b="1" dirty="0"/>
                        <a:t> polyherbal tablet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1 </a:t>
                      </a:r>
                      <a:r>
                        <a:rPr lang="tr-TR" sz="1100" dirty="0" err="1"/>
                        <a:t>Study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No </a:t>
                      </a:r>
                      <a:r>
                        <a:rPr lang="tr-TR" sz="1100" dirty="0" err="1"/>
                        <a:t>Difference</a:t>
                      </a:r>
                      <a:endParaRPr lang="tr-T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58420"/>
                  </a:ext>
                </a:extLst>
              </a:tr>
              <a:tr h="807783">
                <a:tc>
                  <a:txBody>
                    <a:bodyPr/>
                    <a:lstStyle/>
                    <a:p>
                      <a:r>
                        <a:rPr lang="en-GB" altLang="tr-TR" sz="1400" b="1" dirty="0" err="1"/>
                        <a:t>Deflagyl</a:t>
                      </a:r>
                      <a:r>
                        <a:rPr lang="en-GB" altLang="tr-TR" sz="1400" b="1" dirty="0"/>
                        <a:t> </a:t>
                      </a:r>
                    </a:p>
                    <a:p>
                      <a:r>
                        <a:rPr lang="en-GB" altLang="tr-TR" sz="1400" b="1" dirty="0"/>
                        <a:t>(Silicon dioxide with  sodium selenite and citric acid)</a:t>
                      </a:r>
                      <a:endParaRPr lang="tr-T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2 </a:t>
                      </a:r>
                      <a:r>
                        <a:rPr lang="tr-TR" sz="1100" dirty="0" err="1"/>
                        <a:t>out</a:t>
                      </a:r>
                      <a:r>
                        <a:rPr lang="tr-TR" sz="1100" dirty="0"/>
                        <a:t> of 2 </a:t>
                      </a:r>
                      <a:r>
                        <a:rPr lang="tr-TR" sz="1100" dirty="0" err="1"/>
                        <a:t>Study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NR</a:t>
                      </a:r>
                    </a:p>
                    <a:p>
                      <a:pPr algn="ctr"/>
                      <a:r>
                        <a:rPr lang="tr-TR" sz="1100" dirty="0"/>
                        <a:t>54.3% vs. 10.6%</a:t>
                      </a:r>
                    </a:p>
                    <a:p>
                      <a:pPr algn="ctr"/>
                      <a:endParaRPr lang="tr-T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1 </a:t>
                      </a:r>
                      <a:r>
                        <a:rPr lang="tr-TR" sz="1100" dirty="0" err="1"/>
                        <a:t>out</a:t>
                      </a:r>
                      <a:r>
                        <a:rPr lang="tr-TR" sz="1100" dirty="0"/>
                        <a:t> of 2 </a:t>
                      </a:r>
                      <a:r>
                        <a:rPr lang="tr-TR" sz="1100" dirty="0" err="1"/>
                        <a:t>Study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(</a:t>
                      </a:r>
                      <a:r>
                        <a:rPr lang="tr-TR" sz="1100" dirty="0" err="1"/>
                        <a:t>Cytologic</a:t>
                      </a:r>
                      <a:r>
                        <a:rPr lang="tr-TR" sz="1100" dirty="0"/>
                        <a:t> </a:t>
                      </a:r>
                      <a:r>
                        <a:rPr lang="tr-TR" sz="1100" dirty="0" err="1"/>
                        <a:t>and</a:t>
                      </a:r>
                      <a:r>
                        <a:rPr lang="tr-TR" sz="1100" dirty="0"/>
                        <a:t> </a:t>
                      </a:r>
                      <a:r>
                        <a:rPr lang="tr-TR" sz="1100" dirty="0" err="1"/>
                        <a:t>Pathologic</a:t>
                      </a:r>
                      <a:r>
                        <a:rPr lang="tr-TR" sz="1100" dirty="0"/>
                        <a:t>)</a:t>
                      </a:r>
                    </a:p>
                    <a:p>
                      <a:pPr algn="ctr"/>
                      <a:r>
                        <a:rPr lang="tr-TR" sz="1100" dirty="0"/>
                        <a:t>76.5% vs. 36.4%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/>
                        <a:t>NR</a:t>
                      </a:r>
                    </a:p>
                    <a:p>
                      <a:pPr algn="ctr"/>
                      <a:endParaRPr lang="tr-T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/>
                        <a:t>1 </a:t>
                      </a:r>
                      <a:r>
                        <a:rPr lang="tr-TR" sz="1100" dirty="0" err="1"/>
                        <a:t>out</a:t>
                      </a:r>
                      <a:r>
                        <a:rPr lang="tr-TR" sz="1100" dirty="0"/>
                        <a:t> of 2 </a:t>
                      </a:r>
                      <a:r>
                        <a:rPr lang="tr-TR" sz="1100" dirty="0" err="1"/>
                        <a:t>Study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(</a:t>
                      </a:r>
                      <a:r>
                        <a:rPr lang="tr-TR" sz="1100" dirty="0" err="1"/>
                        <a:t>Cytologic</a:t>
                      </a:r>
                      <a:r>
                        <a:rPr lang="tr-TR" sz="1100" dirty="0"/>
                        <a:t> </a:t>
                      </a:r>
                      <a:r>
                        <a:rPr lang="tr-TR" sz="1100" dirty="0" err="1"/>
                        <a:t>and</a:t>
                      </a:r>
                      <a:r>
                        <a:rPr lang="tr-TR" sz="1100" dirty="0"/>
                        <a:t> </a:t>
                      </a:r>
                      <a:r>
                        <a:rPr lang="tr-TR" sz="1100" dirty="0" err="1"/>
                        <a:t>Pathologic</a:t>
                      </a:r>
                      <a:r>
                        <a:rPr lang="tr-TR" sz="1100" dirty="0"/>
                        <a:t>)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dirty="0"/>
                        <a:t>76.5% vs. 36.4%</a:t>
                      </a:r>
                    </a:p>
                    <a:p>
                      <a:pPr algn="ctr"/>
                      <a:endParaRPr lang="tr-T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814962"/>
                  </a:ext>
                </a:extLst>
              </a:tr>
              <a:tr h="634687">
                <a:tc>
                  <a:txBody>
                    <a:bodyPr/>
                    <a:lstStyle/>
                    <a:p>
                      <a:r>
                        <a:rPr lang="tr-TR" sz="1400" b="1" dirty="0" err="1"/>
                        <a:t>Zinc</a:t>
                      </a:r>
                      <a:endParaRPr lang="tr-T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2 </a:t>
                      </a:r>
                      <a:r>
                        <a:rPr lang="tr-TR" sz="1100" dirty="0" err="1"/>
                        <a:t>out</a:t>
                      </a:r>
                      <a:r>
                        <a:rPr lang="tr-TR" sz="1100" dirty="0"/>
                        <a:t> of 2 </a:t>
                      </a:r>
                      <a:r>
                        <a:rPr lang="tr-TR" sz="1100" dirty="0" err="1"/>
                        <a:t>Study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64.%5 vs. 15.2% </a:t>
                      </a:r>
                    </a:p>
                    <a:p>
                      <a:pPr algn="ctr"/>
                      <a:r>
                        <a:rPr lang="tr-TR" sz="1100" dirty="0"/>
                        <a:t>57.5% 15.0%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2 </a:t>
                      </a:r>
                      <a:r>
                        <a:rPr lang="tr-TR" sz="1100" dirty="0" err="1"/>
                        <a:t>out</a:t>
                      </a:r>
                      <a:r>
                        <a:rPr lang="tr-TR" sz="1100" dirty="0"/>
                        <a:t> of 2 </a:t>
                      </a:r>
                      <a:r>
                        <a:rPr lang="tr-TR" sz="1100" dirty="0" err="1"/>
                        <a:t>Study</a:t>
                      </a:r>
                      <a:r>
                        <a:rPr lang="tr-TR" sz="1100" dirty="0"/>
                        <a:t> </a:t>
                      </a:r>
                    </a:p>
                    <a:p>
                      <a:pPr algn="ctr"/>
                      <a:r>
                        <a:rPr lang="tr-TR" sz="1100" dirty="0"/>
                        <a:t>No </a:t>
                      </a:r>
                      <a:r>
                        <a:rPr lang="tr-TR" sz="1100" dirty="0" err="1"/>
                        <a:t>Difference</a:t>
                      </a:r>
                      <a:endParaRPr lang="tr-TR" sz="1100" dirty="0"/>
                    </a:p>
                    <a:p>
                      <a:pPr algn="ctr"/>
                      <a:r>
                        <a:rPr lang="tr-TR" sz="1100" dirty="0"/>
                        <a:t>52.5% vs. 25.0%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dirty="0"/>
                        <a:t>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288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359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51E0-2206-CF4C-A121-AB590773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367A9-5EEF-C145-BF45-BB08C4073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3" y="1919143"/>
            <a:ext cx="10749384" cy="4428051"/>
          </a:xfrm>
        </p:spPr>
        <p:txBody>
          <a:bodyPr>
            <a:normAutofit fontScale="77500" lnSpcReduction="20000"/>
          </a:bodyPr>
          <a:lstStyle/>
          <a:p>
            <a:r>
              <a:rPr lang="tr-TR" sz="3600" b="1" dirty="0" err="1"/>
              <a:t>Pathophysiological</a:t>
            </a:r>
            <a:r>
              <a:rPr lang="tr-TR" sz="3600" b="1" dirty="0"/>
              <a:t> </a:t>
            </a:r>
            <a:r>
              <a:rPr lang="tr-TR" sz="3600" b="1" dirty="0" err="1"/>
              <a:t>Phase</a:t>
            </a:r>
            <a:r>
              <a:rPr lang="tr-TR" sz="3600" b="1" dirty="0"/>
              <a:t> I </a:t>
            </a:r>
            <a:r>
              <a:rPr lang="tr-TR" sz="3600" b="1" dirty="0" err="1"/>
              <a:t>studies</a:t>
            </a:r>
            <a:r>
              <a:rPr lang="tr-TR" sz="3600" b="1" dirty="0"/>
              <a:t> </a:t>
            </a:r>
            <a:r>
              <a:rPr lang="tr-TR" sz="3600" b="1" dirty="0" err="1"/>
              <a:t>are</a:t>
            </a:r>
            <a:r>
              <a:rPr lang="tr-TR" sz="3600" b="1" dirty="0"/>
              <a:t> </a:t>
            </a:r>
            <a:r>
              <a:rPr lang="tr-TR" sz="3600" b="1" dirty="0" err="1"/>
              <a:t>lacking</a:t>
            </a:r>
            <a:endParaRPr lang="tr-TR" sz="3600" b="1" dirty="0"/>
          </a:p>
          <a:p>
            <a:r>
              <a:rPr lang="tr-TR" sz="3500" b="1" dirty="0" err="1">
                <a:latin typeface="+mj-lt"/>
              </a:rPr>
              <a:t>Whilst</a:t>
            </a:r>
            <a:r>
              <a:rPr lang="tr-TR" sz="3500" b="1" dirty="0">
                <a:latin typeface="+mj-lt"/>
              </a:rPr>
              <a:t> </a:t>
            </a:r>
            <a:r>
              <a:rPr lang="tr-TR" sz="3500" b="1" dirty="0" err="1">
                <a:latin typeface="+mj-lt"/>
              </a:rPr>
              <a:t>some</a:t>
            </a:r>
            <a:r>
              <a:rPr lang="tr-TR" sz="3500" b="1" dirty="0">
                <a:latin typeface="+mj-lt"/>
              </a:rPr>
              <a:t> </a:t>
            </a:r>
            <a:r>
              <a:rPr lang="tr-TR" sz="3500" b="1" dirty="0" err="1">
                <a:latin typeface="+mj-lt"/>
              </a:rPr>
              <a:t>results</a:t>
            </a:r>
            <a:r>
              <a:rPr lang="tr-TR" sz="3500" b="1" dirty="0">
                <a:latin typeface="+mj-lt"/>
              </a:rPr>
              <a:t> </a:t>
            </a:r>
            <a:r>
              <a:rPr lang="tr-TR" sz="3500" b="1" dirty="0" err="1">
                <a:latin typeface="+mj-lt"/>
              </a:rPr>
              <a:t>are</a:t>
            </a:r>
            <a:r>
              <a:rPr lang="tr-TR" sz="3500" b="1" dirty="0">
                <a:latin typeface="+mj-lt"/>
              </a:rPr>
              <a:t> </a:t>
            </a:r>
            <a:r>
              <a:rPr lang="tr-TR" sz="3500" b="1" dirty="0" err="1">
                <a:latin typeface="+mj-lt"/>
              </a:rPr>
              <a:t>encouraging</a:t>
            </a:r>
            <a:r>
              <a:rPr lang="tr-TR" sz="3500" b="1" dirty="0">
                <a:latin typeface="+mj-lt"/>
              </a:rPr>
              <a:t>, </a:t>
            </a:r>
            <a:r>
              <a:rPr lang="tr-TR" sz="3500" b="1" dirty="0" err="1">
                <a:latin typeface="+mj-lt"/>
              </a:rPr>
              <a:t>the</a:t>
            </a:r>
            <a:r>
              <a:rPr lang="tr-TR" sz="3500" b="1" dirty="0">
                <a:latin typeface="+mj-lt"/>
              </a:rPr>
              <a:t> </a:t>
            </a:r>
            <a:r>
              <a:rPr lang="tr-TR" sz="3500" b="1" dirty="0" err="1">
                <a:latin typeface="+mj-lt"/>
              </a:rPr>
              <a:t>studies</a:t>
            </a:r>
            <a:r>
              <a:rPr lang="tr-TR" sz="3500" b="1" dirty="0">
                <a:latin typeface="+mj-lt"/>
              </a:rPr>
              <a:t> </a:t>
            </a:r>
            <a:r>
              <a:rPr lang="tr-TR" sz="3500" b="1" dirty="0" err="1">
                <a:latin typeface="+mj-lt"/>
              </a:rPr>
              <a:t>are</a:t>
            </a:r>
            <a:r>
              <a:rPr lang="tr-TR" sz="3500" b="1" dirty="0">
                <a:latin typeface="+mj-lt"/>
              </a:rPr>
              <a:t> </a:t>
            </a:r>
          </a:p>
          <a:p>
            <a:pPr lvl="1"/>
            <a:r>
              <a:rPr lang="tr-TR" sz="2300" dirty="0" err="1">
                <a:latin typeface="+mj-lt"/>
              </a:rPr>
              <a:t>Commonly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small</a:t>
            </a:r>
            <a:r>
              <a:rPr lang="tr-TR" sz="2300" dirty="0">
                <a:latin typeface="+mj-lt"/>
              </a:rPr>
              <a:t>, </a:t>
            </a:r>
          </a:p>
          <a:p>
            <a:pPr lvl="1"/>
            <a:r>
              <a:rPr lang="tr-TR" sz="2300" dirty="0">
                <a:latin typeface="+mj-lt"/>
              </a:rPr>
              <a:t>of </a:t>
            </a:r>
            <a:r>
              <a:rPr lang="tr-TR" sz="2300" dirty="0" err="1">
                <a:latin typeface="+mj-lt"/>
              </a:rPr>
              <a:t>varying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study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design</a:t>
            </a:r>
            <a:r>
              <a:rPr lang="tr-TR" sz="2300" dirty="0">
                <a:latin typeface="+mj-lt"/>
              </a:rPr>
              <a:t>, </a:t>
            </a:r>
          </a:p>
          <a:p>
            <a:pPr lvl="1"/>
            <a:r>
              <a:rPr lang="tr-TR" sz="2300" dirty="0" err="1">
                <a:latin typeface="+mj-lt"/>
              </a:rPr>
              <a:t>lack</a:t>
            </a:r>
            <a:r>
              <a:rPr lang="tr-TR" sz="2300" dirty="0">
                <a:latin typeface="+mj-lt"/>
              </a:rPr>
              <a:t> a </a:t>
            </a:r>
            <a:r>
              <a:rPr lang="tr-TR" sz="2300" dirty="0" err="1">
                <a:latin typeface="+mj-lt"/>
              </a:rPr>
              <a:t>placebo-treated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group</a:t>
            </a:r>
            <a:r>
              <a:rPr lang="tr-TR" sz="2300" dirty="0">
                <a:latin typeface="+mj-lt"/>
              </a:rPr>
              <a:t> </a:t>
            </a:r>
          </a:p>
          <a:p>
            <a:pPr lvl="1"/>
            <a:r>
              <a:rPr lang="tr-TR" sz="2300" dirty="0">
                <a:latin typeface="+mj-lt"/>
              </a:rPr>
              <a:t>do not </a:t>
            </a:r>
            <a:r>
              <a:rPr lang="tr-TR" sz="2300" dirty="0" err="1">
                <a:latin typeface="+mj-lt"/>
              </a:rPr>
              <a:t>report</a:t>
            </a:r>
            <a:r>
              <a:rPr lang="tr-TR" sz="2300" dirty="0">
                <a:latin typeface="+mj-lt"/>
              </a:rPr>
              <a:t> on </a:t>
            </a:r>
            <a:r>
              <a:rPr lang="tr-TR" sz="2300" dirty="0" err="1">
                <a:latin typeface="+mj-lt"/>
              </a:rPr>
              <a:t>long-term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outcomes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or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whether</a:t>
            </a:r>
            <a:r>
              <a:rPr lang="tr-TR" sz="2300" dirty="0">
                <a:latin typeface="+mj-lt"/>
              </a:rPr>
              <a:t> VMB </a:t>
            </a:r>
            <a:r>
              <a:rPr lang="tr-TR" sz="2300" dirty="0" err="1">
                <a:latin typeface="+mj-lt"/>
              </a:rPr>
              <a:t>composition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did</a:t>
            </a:r>
            <a:r>
              <a:rPr lang="tr-TR" sz="2300" dirty="0">
                <a:latin typeface="+mj-lt"/>
              </a:rPr>
              <a:t> in </a:t>
            </a:r>
            <a:r>
              <a:rPr lang="tr-TR" sz="2300" dirty="0" err="1">
                <a:latin typeface="+mj-lt"/>
              </a:rPr>
              <a:t>fact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change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following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pre</a:t>
            </a:r>
            <a:r>
              <a:rPr lang="tr-TR" sz="2300" dirty="0">
                <a:latin typeface="+mj-lt"/>
              </a:rPr>
              <a:t>- </a:t>
            </a:r>
            <a:r>
              <a:rPr lang="tr-TR" sz="2300" dirty="0" err="1">
                <a:latin typeface="+mj-lt"/>
              </a:rPr>
              <a:t>or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probiotic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administration</a:t>
            </a:r>
            <a:r>
              <a:rPr lang="tr-TR" sz="2300" dirty="0">
                <a:latin typeface="+mj-lt"/>
              </a:rPr>
              <a:t>. </a:t>
            </a:r>
          </a:p>
          <a:p>
            <a:r>
              <a:rPr lang="tr-TR" sz="3800" b="1" dirty="0" err="1">
                <a:latin typeface="+mj-lt"/>
              </a:rPr>
              <a:t>There</a:t>
            </a:r>
            <a:r>
              <a:rPr lang="tr-TR" sz="3800" b="1" dirty="0">
                <a:latin typeface="+mj-lt"/>
              </a:rPr>
              <a:t> is </a:t>
            </a:r>
            <a:r>
              <a:rPr lang="tr-TR" sz="3800" b="1" dirty="0" err="1">
                <a:latin typeface="+mj-lt"/>
              </a:rPr>
              <a:t>heterogeneity</a:t>
            </a:r>
            <a:r>
              <a:rPr lang="tr-TR" sz="3800" b="1" dirty="0">
                <a:latin typeface="+mj-lt"/>
              </a:rPr>
              <a:t> </a:t>
            </a:r>
          </a:p>
          <a:p>
            <a:pPr lvl="1"/>
            <a:r>
              <a:rPr lang="tr-TR" sz="2300" dirty="0">
                <a:latin typeface="+mj-lt"/>
              </a:rPr>
              <a:t>in </a:t>
            </a:r>
            <a:r>
              <a:rPr lang="tr-TR" sz="2300" dirty="0" err="1">
                <a:latin typeface="+mj-lt"/>
              </a:rPr>
              <a:t>the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type</a:t>
            </a:r>
            <a:r>
              <a:rPr lang="tr-TR" sz="2300" dirty="0">
                <a:latin typeface="+mj-lt"/>
              </a:rPr>
              <a:t> of </a:t>
            </a:r>
            <a:r>
              <a:rPr lang="tr-TR" sz="2300" dirty="0" err="1">
                <a:latin typeface="+mj-lt"/>
              </a:rPr>
              <a:t>probiotic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used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and</a:t>
            </a:r>
            <a:r>
              <a:rPr lang="tr-TR" sz="2300" dirty="0">
                <a:latin typeface="+mj-lt"/>
              </a:rPr>
              <a:t> </a:t>
            </a:r>
          </a:p>
          <a:p>
            <a:pPr lvl="1"/>
            <a:r>
              <a:rPr lang="tr-TR" sz="2300" dirty="0">
                <a:latin typeface="+mj-lt"/>
              </a:rPr>
              <a:t>data </a:t>
            </a:r>
            <a:r>
              <a:rPr lang="tr-TR" sz="2300" dirty="0" err="1">
                <a:latin typeface="+mj-lt"/>
              </a:rPr>
              <a:t>to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inform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dosing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and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also</a:t>
            </a:r>
            <a:r>
              <a:rPr lang="tr-TR" sz="2300" dirty="0">
                <a:latin typeface="+mj-lt"/>
              </a:rPr>
              <a:t> </a:t>
            </a:r>
          </a:p>
          <a:p>
            <a:pPr lvl="1"/>
            <a:r>
              <a:rPr lang="tr-TR" sz="2300" dirty="0" err="1">
                <a:latin typeface="+mj-lt"/>
              </a:rPr>
              <a:t>duration</a:t>
            </a:r>
            <a:r>
              <a:rPr lang="tr-TR" sz="2300" dirty="0">
                <a:latin typeface="+mj-lt"/>
              </a:rPr>
              <a:t> of </a:t>
            </a:r>
            <a:r>
              <a:rPr lang="tr-TR" sz="2300" dirty="0" err="1">
                <a:latin typeface="+mj-lt"/>
              </a:rPr>
              <a:t>treatment</a:t>
            </a:r>
            <a:r>
              <a:rPr lang="tr-TR" sz="2300" dirty="0">
                <a:latin typeface="+mj-lt"/>
              </a:rPr>
              <a:t> is </a:t>
            </a:r>
            <a:r>
              <a:rPr lang="tr-TR" sz="2300" dirty="0" err="1">
                <a:latin typeface="+mj-lt"/>
              </a:rPr>
              <a:t>lacking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and</a:t>
            </a:r>
            <a:r>
              <a:rPr lang="tr-TR" sz="2300" dirty="0">
                <a:latin typeface="+mj-lt"/>
              </a:rPr>
              <a:t> </a:t>
            </a:r>
          </a:p>
          <a:p>
            <a:pPr lvl="1"/>
            <a:r>
              <a:rPr lang="tr-TR" sz="2300" dirty="0" err="1">
                <a:latin typeface="+mj-lt"/>
              </a:rPr>
              <a:t>mechanistic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work</a:t>
            </a:r>
            <a:r>
              <a:rPr lang="tr-TR" sz="2300" dirty="0">
                <a:latin typeface="+mj-lt"/>
              </a:rPr>
              <a:t> on how oral </a:t>
            </a:r>
            <a:r>
              <a:rPr lang="tr-TR" sz="2300" dirty="0" err="1">
                <a:latin typeface="+mj-lt"/>
              </a:rPr>
              <a:t>preparations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may</a:t>
            </a:r>
            <a:r>
              <a:rPr lang="tr-TR" sz="2300" dirty="0">
                <a:latin typeface="+mj-lt"/>
              </a:rPr>
              <a:t> </a:t>
            </a:r>
            <a:r>
              <a:rPr lang="tr-TR" sz="2300" dirty="0" err="1">
                <a:latin typeface="+mj-lt"/>
              </a:rPr>
              <a:t>impact</a:t>
            </a:r>
            <a:r>
              <a:rPr lang="tr-TR" sz="2300" dirty="0">
                <a:latin typeface="+mj-lt"/>
              </a:rPr>
              <a:t> on </a:t>
            </a:r>
            <a:r>
              <a:rPr lang="tr-TR" sz="2300" dirty="0" err="1">
                <a:latin typeface="+mj-lt"/>
              </a:rPr>
              <a:t>the</a:t>
            </a:r>
            <a:r>
              <a:rPr lang="tr-TR" sz="2300" dirty="0">
                <a:latin typeface="+mj-lt"/>
              </a:rPr>
              <a:t> VMB is </a:t>
            </a:r>
            <a:r>
              <a:rPr lang="tr-TR" sz="2300" dirty="0" err="1">
                <a:latin typeface="+mj-lt"/>
              </a:rPr>
              <a:t>absent</a:t>
            </a:r>
            <a:r>
              <a:rPr lang="tr-TR" sz="23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53518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1F0E6-773B-0249-A181-ACD0E0C3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3C24E-02F9-FA48-BD91-C27C32CAC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326" y="1825625"/>
            <a:ext cx="848677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1800" b="1" dirty="0"/>
              <a:t> </a:t>
            </a:r>
            <a:endParaRPr lang="tr-TR" sz="1800" dirty="0"/>
          </a:p>
          <a:p>
            <a:pPr marL="0" indent="0" algn="ctr">
              <a:buNone/>
            </a:pPr>
            <a:r>
              <a:rPr lang="en-GB" sz="1800" dirty="0"/>
              <a:t>There is an emerging interest in the role of the female genital tract (FGT) microbiome in gynaecological cancers. Previous studies have demonstrated that a high-diversity microbiome deplete of </a:t>
            </a:r>
            <a:r>
              <a:rPr lang="en-GB" sz="1800" i="1" dirty="0"/>
              <a:t>Lactobacillus</a:t>
            </a:r>
            <a:r>
              <a:rPr lang="en-GB" sz="1800" dirty="0"/>
              <a:t> has been consistently associated with pre-invasive and invasive disease states of the genital tract but evidence on causality is lacking. Although some longitudinal data associate the microbiota to the outcome of cervical pre-invasive disease, it remains unclear whether the disease is the driver of those changes or whether it is the microbiome that drives the disease. A number of pre-, probiotics and other agents have claimed a therapeutic role in cervical disease and infection from oncogenic HPV subtypes. </a:t>
            </a:r>
            <a:r>
              <a:rPr lang="en-GB" sz="1800" b="1" dirty="0">
                <a:solidFill>
                  <a:srgbClr val="FF0000"/>
                </a:solidFill>
              </a:rPr>
              <a:t>Although some document some benefit, the studies are small or varying design and a high-quality evidence base to support their use is lacking</a:t>
            </a:r>
            <a:r>
              <a:rPr lang="en-GB" sz="1800" dirty="0"/>
              <a:t>. This ESGO consensus statement summarises the evidence on the FGT microbiota in gynaecological cancers, and the use of pre- &amp; probiotics, and other non-clinician prescribed agents. </a:t>
            </a:r>
            <a:endParaRPr lang="tr-TR" sz="1800" dirty="0"/>
          </a:p>
          <a:p>
            <a:pPr marL="0" indent="0" algn="ctr">
              <a:buNone/>
            </a:pPr>
            <a:endParaRPr lang="tr-TR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09589D-EC0D-3B4E-AD27-35CACE1268B0}"/>
              </a:ext>
            </a:extLst>
          </p:cNvPr>
          <p:cNvSpPr/>
          <p:nvPr/>
        </p:nvSpPr>
        <p:spPr>
          <a:xfrm>
            <a:off x="1838326" y="358929"/>
            <a:ext cx="8486775" cy="17527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Genital Tract Microbiome and the use of Pre- and Probiotics in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Gynaecologic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Cancers: The European Society of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Gynaecological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Oncology (ESGO) Prevention Committee Statement</a:t>
            </a:r>
            <a:endParaRPr lang="tr-TR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tr-TR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71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D247FC-731B-5E17-8C29-094B27110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97" y="2541482"/>
            <a:ext cx="9563100" cy="1105434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</a:rPr>
              <a:t>Special </a:t>
            </a:r>
            <a:r>
              <a:rPr lang="tr-TR" sz="4400" b="1" dirty="0" err="1">
                <a:solidFill>
                  <a:srgbClr val="FF0000"/>
                </a:solidFill>
              </a:rPr>
              <a:t>Care</a:t>
            </a:r>
            <a:r>
              <a:rPr lang="tr-TR" sz="4400" b="1" dirty="0">
                <a:solidFill>
                  <a:srgbClr val="FF0000"/>
                </a:solidFill>
              </a:rPr>
              <a:t> </a:t>
            </a:r>
            <a:r>
              <a:rPr lang="tr-TR" sz="4400" b="1" dirty="0" err="1">
                <a:solidFill>
                  <a:srgbClr val="FF0000"/>
                </a:solidFill>
              </a:rPr>
              <a:t>for</a:t>
            </a:r>
            <a:r>
              <a:rPr lang="tr-TR" sz="4400" b="1" dirty="0">
                <a:solidFill>
                  <a:srgbClr val="FF0000"/>
                </a:solidFill>
              </a:rPr>
              <a:t> </a:t>
            </a:r>
            <a:r>
              <a:rPr lang="tr-TR" sz="4400" b="1" dirty="0" err="1">
                <a:solidFill>
                  <a:srgbClr val="FF0000"/>
                </a:solidFill>
              </a:rPr>
              <a:t>Papillocare</a:t>
            </a:r>
            <a:endParaRPr lang="tr-TR" sz="4400" b="1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90FB7A1-5CFB-29B4-A50F-5CF1C7D3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76C9F951-67E1-4D6E-EEFF-6C642A43F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425" y="4065126"/>
            <a:ext cx="5438712" cy="183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5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46A7D0-8CD5-F55C-6707-0896A1DF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PAPILLOCARE: COMPOSITION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844EB7-B81C-6DD9-8DC9-85A03263D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EC86B0C-8DDC-CEF6-6808-AFC74139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83303FE-99AE-F2E3-14B0-57D5DA23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2" y="1996771"/>
            <a:ext cx="10776951" cy="48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88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BC2903-4105-9F7A-FE9B-68590A8A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Basics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56BC91C-E82E-A782-E80A-6E28CADA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13118AD9-4B86-E277-9622-A76A0A0F609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6901" y="2110253"/>
            <a:ext cx="10354877" cy="39760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2585" marR="165100" indent="-287020">
              <a:lnSpc>
                <a:spcPct val="100000"/>
              </a:lnSpc>
              <a:spcBef>
                <a:spcPts val="105"/>
              </a:spcBef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-5" dirty="0" err="1">
                <a:solidFill>
                  <a:srgbClr val="FF0000"/>
                </a:solidFill>
                <a:latin typeface="Calibri"/>
                <a:cs typeface="Calibri"/>
              </a:rPr>
              <a:t>Most</a:t>
            </a:r>
            <a:r>
              <a:rPr lang="tr-TR" sz="20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5" dirty="0" err="1">
                <a:solidFill>
                  <a:srgbClr val="FF0000"/>
                </a:solidFill>
                <a:latin typeface="Calibri"/>
                <a:cs typeface="Calibri"/>
              </a:rPr>
              <a:t>common</a:t>
            </a:r>
            <a:r>
              <a:rPr lang="tr-TR" sz="20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5" dirty="0" err="1">
                <a:solidFill>
                  <a:srgbClr val="FF0000"/>
                </a:solidFill>
                <a:latin typeface="Calibri"/>
                <a:cs typeface="Calibri"/>
              </a:rPr>
              <a:t>genital</a:t>
            </a:r>
            <a:r>
              <a:rPr lang="tr-TR" sz="20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5" dirty="0" err="1">
                <a:solidFill>
                  <a:srgbClr val="FF0000"/>
                </a:solidFill>
                <a:latin typeface="Calibri"/>
                <a:cs typeface="Calibri"/>
              </a:rPr>
              <a:t>infection</a:t>
            </a:r>
            <a:r>
              <a:rPr lang="tr-TR" sz="2000" spc="-5" dirty="0">
                <a:solidFill>
                  <a:srgbClr val="FF0000"/>
                </a:solidFill>
                <a:latin typeface="Calibri"/>
                <a:cs typeface="Calibri"/>
              </a:rPr>
              <a:t> (Life time 70-80%) </a:t>
            </a:r>
            <a:r>
              <a:rPr lang="tr-TR" sz="2000" spc="-5" baseline="30000" dirty="0">
                <a:solidFill>
                  <a:schemeClr val="tx1"/>
                </a:solidFill>
                <a:latin typeface="Calibri"/>
                <a:cs typeface="Calibri"/>
              </a:rPr>
              <a:t>1</a:t>
            </a:r>
            <a:r>
              <a:rPr lang="tr-TR" sz="2000" spc="-5" dirty="0">
                <a:solidFill>
                  <a:schemeClr val="tx1"/>
                </a:solidFill>
                <a:latin typeface="Calibri"/>
                <a:cs typeface="Calibri"/>
              </a:rPr>
              <a:t>.</a:t>
            </a:r>
          </a:p>
          <a:p>
            <a:pPr marL="762635" marR="165100" lvl="1" indent="-287020">
              <a:spcBef>
                <a:spcPts val="105"/>
              </a:spcBef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-5" dirty="0" err="1">
                <a:solidFill>
                  <a:schemeClr val="tx1"/>
                </a:solidFill>
                <a:latin typeface="Calibri"/>
                <a:cs typeface="Calibri"/>
              </a:rPr>
              <a:t>Primary</a:t>
            </a:r>
            <a:r>
              <a:rPr lang="tr-TR" sz="20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tr-TR" sz="2000" spc="-5" dirty="0" err="1">
                <a:solidFill>
                  <a:schemeClr val="tx1"/>
                </a:solidFill>
                <a:latin typeface="Calibri"/>
                <a:cs typeface="Calibri"/>
              </a:rPr>
              <a:t>infection</a:t>
            </a:r>
            <a:endParaRPr lang="tr-TR" sz="2000" spc="-5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762635" marR="165100" lvl="1" indent="-287020">
              <a:spcBef>
                <a:spcPts val="105"/>
              </a:spcBef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-5" dirty="0">
                <a:solidFill>
                  <a:schemeClr val="tx1"/>
                </a:solidFill>
                <a:latin typeface="Calibri"/>
                <a:cs typeface="Calibri"/>
              </a:rPr>
              <a:t>Re-</a:t>
            </a:r>
            <a:r>
              <a:rPr lang="tr-TR" sz="2000" spc="-5" dirty="0" err="1">
                <a:solidFill>
                  <a:schemeClr val="tx1"/>
                </a:solidFill>
                <a:latin typeface="Calibri"/>
                <a:cs typeface="Calibri"/>
              </a:rPr>
              <a:t>infection</a:t>
            </a:r>
            <a:endParaRPr lang="tr-TR" sz="2000" spc="-5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762635" marR="165100" lvl="1" indent="-287020">
              <a:spcBef>
                <a:spcPts val="105"/>
              </a:spcBef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-5" dirty="0">
                <a:solidFill>
                  <a:schemeClr val="tx1"/>
                </a:solidFill>
                <a:latin typeface="Calibri"/>
                <a:cs typeface="Calibri"/>
              </a:rPr>
              <a:t>Re-</a:t>
            </a:r>
            <a:r>
              <a:rPr lang="tr-TR" sz="2000" spc="-5" dirty="0" err="1">
                <a:solidFill>
                  <a:schemeClr val="tx1"/>
                </a:solidFill>
                <a:latin typeface="Calibri"/>
                <a:cs typeface="Calibri"/>
              </a:rPr>
              <a:t>activation</a:t>
            </a:r>
            <a:r>
              <a:rPr lang="tr-TR" sz="2000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endParaRPr sz="1950" baseline="25641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chemeClr val="tx1"/>
              </a:buClr>
              <a:buFont typeface="Arial MT"/>
              <a:buChar char="•"/>
            </a:pPr>
            <a:endParaRPr sz="1950" dirty="0">
              <a:latin typeface="Calibri"/>
              <a:cs typeface="Calibri"/>
            </a:endParaRPr>
          </a:p>
          <a:p>
            <a:pPr marL="362585" marR="459105" indent="-287020">
              <a:lnSpc>
                <a:spcPct val="100000"/>
              </a:lnSpc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-15" dirty="0" err="1">
                <a:solidFill>
                  <a:srgbClr val="FF0000"/>
                </a:solidFill>
                <a:latin typeface="Calibri"/>
                <a:cs typeface="Calibri"/>
              </a:rPr>
              <a:t>Most</a:t>
            </a:r>
            <a:r>
              <a:rPr lang="tr-TR" sz="20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15" dirty="0" err="1">
                <a:solidFill>
                  <a:srgbClr val="FF0000"/>
                </a:solidFill>
                <a:latin typeface="Calibri"/>
                <a:cs typeface="Calibri"/>
              </a:rPr>
              <a:t>important</a:t>
            </a:r>
            <a:r>
              <a:rPr lang="tr-TR" sz="20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15" dirty="0" err="1">
                <a:solidFill>
                  <a:srgbClr val="FF0000"/>
                </a:solidFill>
                <a:latin typeface="Calibri"/>
                <a:cs typeface="Calibri"/>
              </a:rPr>
              <a:t>carcinogenic</a:t>
            </a:r>
            <a:r>
              <a:rPr lang="tr-TR" sz="20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15" dirty="0" err="1">
                <a:solidFill>
                  <a:srgbClr val="FF0000"/>
                </a:solidFill>
                <a:latin typeface="Calibri"/>
                <a:cs typeface="Calibri"/>
              </a:rPr>
              <a:t>virus</a:t>
            </a:r>
            <a:r>
              <a:rPr lang="tr-TR" sz="2000" spc="-15" dirty="0">
                <a:solidFill>
                  <a:srgbClr val="FF0000"/>
                </a:solidFill>
                <a:latin typeface="Calibri"/>
                <a:cs typeface="Calibri"/>
              </a:rPr>
              <a:t> in </a:t>
            </a:r>
            <a:r>
              <a:rPr lang="tr-TR" sz="2000" spc="-15" dirty="0" err="1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lang="tr-TR" sz="2000" spc="-15" dirty="0">
                <a:solidFill>
                  <a:srgbClr val="FF0000"/>
                </a:solidFill>
                <a:latin typeface="Calibri"/>
                <a:cs typeface="Calibri"/>
              </a:rPr>
              <a:t> world</a:t>
            </a:r>
            <a:r>
              <a:rPr lang="tr-TR" sz="2000" spc="-15" baseline="30000" dirty="0">
                <a:latin typeface="Calibri"/>
                <a:cs typeface="Calibri"/>
              </a:rPr>
              <a:t>2</a:t>
            </a:r>
          </a:p>
          <a:p>
            <a:pPr marL="762635" marR="459105" lvl="1" indent="-287020"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-15" dirty="0">
                <a:latin typeface="Calibri"/>
                <a:cs typeface="Calibri"/>
              </a:rPr>
              <a:t>604.000 </a:t>
            </a:r>
            <a:r>
              <a:rPr lang="tr-TR" sz="2000" spc="-15" dirty="0" err="1">
                <a:latin typeface="Calibri"/>
                <a:cs typeface="Calibri"/>
              </a:rPr>
              <a:t>new</a:t>
            </a:r>
            <a:r>
              <a:rPr lang="tr-TR" sz="2000" spc="-15" dirty="0">
                <a:latin typeface="Calibri"/>
                <a:cs typeface="Calibri"/>
              </a:rPr>
              <a:t> </a:t>
            </a:r>
            <a:r>
              <a:rPr lang="tr-TR" sz="2000" spc="-15" dirty="0" err="1">
                <a:latin typeface="Calibri"/>
                <a:cs typeface="Calibri"/>
              </a:rPr>
              <a:t>cases</a:t>
            </a:r>
            <a:r>
              <a:rPr lang="tr-TR" sz="2000" spc="-15" dirty="0">
                <a:latin typeface="Calibri"/>
                <a:cs typeface="Calibri"/>
              </a:rPr>
              <a:t> of </a:t>
            </a:r>
            <a:r>
              <a:rPr lang="tr-TR" sz="2000" spc="-15" dirty="0" err="1">
                <a:latin typeface="Calibri"/>
                <a:cs typeface="Calibri"/>
              </a:rPr>
              <a:t>cervical</a:t>
            </a:r>
            <a:r>
              <a:rPr lang="tr-TR" sz="2000" spc="-15" dirty="0">
                <a:latin typeface="Calibri"/>
                <a:cs typeface="Calibri"/>
              </a:rPr>
              <a:t> </a:t>
            </a:r>
            <a:r>
              <a:rPr lang="tr-TR" sz="2000" spc="-15" dirty="0" err="1">
                <a:latin typeface="Calibri"/>
                <a:cs typeface="Calibri"/>
              </a:rPr>
              <a:t>cancer</a:t>
            </a:r>
            <a:r>
              <a:rPr lang="tr-TR" sz="2000" spc="-15" dirty="0">
                <a:latin typeface="Calibri"/>
                <a:cs typeface="Calibri"/>
              </a:rPr>
              <a:t>, </a:t>
            </a:r>
            <a:r>
              <a:rPr lang="tr-TR" sz="2000" spc="-15" dirty="0" err="1">
                <a:latin typeface="Calibri"/>
                <a:cs typeface="Calibri"/>
              </a:rPr>
              <a:t>leading</a:t>
            </a:r>
            <a:r>
              <a:rPr lang="tr-TR" sz="2000" spc="-15" dirty="0">
                <a:latin typeface="Calibri"/>
                <a:cs typeface="Calibri"/>
              </a:rPr>
              <a:t> 4th. </a:t>
            </a:r>
            <a:r>
              <a:rPr lang="tr-TR" sz="2000" spc="-15" dirty="0" err="1">
                <a:latin typeface="Calibri"/>
                <a:cs typeface="Calibri"/>
              </a:rPr>
              <a:t>cancer</a:t>
            </a:r>
            <a:r>
              <a:rPr lang="tr-TR" sz="2000" spc="-15" dirty="0">
                <a:latin typeface="Calibri"/>
                <a:cs typeface="Calibri"/>
              </a:rPr>
              <a:t> in </a:t>
            </a:r>
            <a:r>
              <a:rPr lang="tr-TR" sz="2000" spc="-15" dirty="0" err="1">
                <a:latin typeface="Calibri"/>
                <a:cs typeface="Calibri"/>
              </a:rPr>
              <a:t>females</a:t>
            </a:r>
            <a:r>
              <a:rPr sz="2000" spc="5" dirty="0">
                <a:latin typeface="Calibri"/>
                <a:cs typeface="Calibri"/>
              </a:rPr>
              <a:t>.</a:t>
            </a:r>
            <a:endParaRPr lang="tr-TR" sz="2000" spc="5" dirty="0">
              <a:latin typeface="Calibri"/>
              <a:cs typeface="Calibri"/>
            </a:endParaRPr>
          </a:p>
          <a:p>
            <a:pPr marL="1162685" marR="459105" lvl="2" indent="-287020"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5" dirty="0" err="1">
                <a:latin typeface="Calibri"/>
                <a:cs typeface="Calibri"/>
              </a:rPr>
              <a:t>Almost</a:t>
            </a:r>
            <a:r>
              <a:rPr lang="tr-TR" sz="2000" spc="5" dirty="0">
                <a:latin typeface="Calibri"/>
                <a:cs typeface="Calibri"/>
              </a:rPr>
              <a:t> </a:t>
            </a:r>
            <a:r>
              <a:rPr lang="tr-TR" sz="2000" spc="5" dirty="0" err="1">
                <a:latin typeface="Calibri"/>
                <a:cs typeface="Calibri"/>
              </a:rPr>
              <a:t>responsible</a:t>
            </a:r>
            <a:r>
              <a:rPr lang="tr-TR" sz="2000" spc="5" dirty="0">
                <a:latin typeface="Calibri"/>
                <a:cs typeface="Calibri"/>
              </a:rPr>
              <a:t> </a:t>
            </a:r>
            <a:r>
              <a:rPr lang="tr-TR" sz="2000" spc="5" dirty="0" err="1">
                <a:latin typeface="Calibri"/>
                <a:cs typeface="Calibri"/>
              </a:rPr>
              <a:t>for</a:t>
            </a:r>
            <a:r>
              <a:rPr lang="tr-TR" sz="2000" spc="5" dirty="0">
                <a:latin typeface="Calibri"/>
                <a:cs typeface="Calibri"/>
              </a:rPr>
              <a:t> 100% of </a:t>
            </a:r>
            <a:r>
              <a:rPr lang="tr-TR" sz="2000" spc="5" dirty="0" err="1">
                <a:latin typeface="Calibri"/>
                <a:cs typeface="Calibri"/>
              </a:rPr>
              <a:t>cervical</a:t>
            </a:r>
            <a:r>
              <a:rPr lang="tr-TR" sz="2000" spc="5" dirty="0">
                <a:latin typeface="Calibri"/>
                <a:cs typeface="Calibri"/>
              </a:rPr>
              <a:t> </a:t>
            </a:r>
            <a:r>
              <a:rPr lang="tr-TR" sz="2000" spc="5" dirty="0" err="1">
                <a:latin typeface="Calibri"/>
                <a:cs typeface="Calibri"/>
              </a:rPr>
              <a:t>cancer</a:t>
            </a:r>
            <a:r>
              <a:rPr lang="tr-TR" sz="2000" spc="5" dirty="0">
                <a:latin typeface="Calibri"/>
                <a:cs typeface="Calibri"/>
              </a:rPr>
              <a:t> </a:t>
            </a:r>
            <a:r>
              <a:rPr lang="tr-TR" sz="2000" spc="5" dirty="0" err="1">
                <a:latin typeface="Calibri"/>
                <a:cs typeface="Calibri"/>
              </a:rPr>
              <a:t>cases</a:t>
            </a:r>
            <a:endParaRPr lang="tr-TR" sz="2000" spc="5" dirty="0">
              <a:latin typeface="Calibri"/>
              <a:cs typeface="Calibri"/>
            </a:endParaRPr>
          </a:p>
          <a:p>
            <a:pPr marL="762635" marR="459105" lvl="1" indent="-287020"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5" dirty="0" err="1">
                <a:latin typeface="Calibri"/>
                <a:cs typeface="Calibri"/>
              </a:rPr>
              <a:t>Also</a:t>
            </a:r>
            <a:r>
              <a:rPr lang="tr-TR" sz="2000" spc="5" dirty="0">
                <a:latin typeface="Calibri"/>
                <a:cs typeface="Calibri"/>
              </a:rPr>
              <a:t> </a:t>
            </a:r>
            <a:r>
              <a:rPr lang="tr-TR" sz="2000" spc="5" dirty="0" err="1">
                <a:latin typeface="Calibri"/>
                <a:cs typeface="Calibri"/>
              </a:rPr>
              <a:t>responsible</a:t>
            </a:r>
            <a:r>
              <a:rPr lang="tr-TR" sz="2000" spc="5" dirty="0">
                <a:latin typeface="Calibri"/>
                <a:cs typeface="Calibri"/>
              </a:rPr>
              <a:t> </a:t>
            </a:r>
            <a:r>
              <a:rPr lang="tr-TR" sz="2000" spc="5" dirty="0" err="1">
                <a:latin typeface="Calibri"/>
                <a:cs typeface="Calibri"/>
              </a:rPr>
              <a:t>for</a:t>
            </a:r>
            <a:r>
              <a:rPr lang="tr-TR" sz="2000" spc="5" dirty="0">
                <a:latin typeface="Calibri"/>
                <a:cs typeface="Calibri"/>
              </a:rPr>
              <a:t> </a:t>
            </a:r>
            <a:r>
              <a:rPr lang="tr-TR" sz="2000" spc="5" dirty="0" err="1">
                <a:latin typeface="Calibri"/>
                <a:cs typeface="Calibri"/>
              </a:rPr>
              <a:t>other</a:t>
            </a:r>
            <a:r>
              <a:rPr lang="tr-TR" sz="2000" spc="5" dirty="0">
                <a:latin typeface="Calibri"/>
                <a:cs typeface="Calibri"/>
              </a:rPr>
              <a:t> ano-</a:t>
            </a:r>
            <a:r>
              <a:rPr lang="tr-TR" sz="2000" spc="5" dirty="0" err="1">
                <a:latin typeface="Calibri"/>
                <a:cs typeface="Calibri"/>
              </a:rPr>
              <a:t>genital</a:t>
            </a:r>
            <a:r>
              <a:rPr lang="tr-TR" sz="2000" spc="5" dirty="0">
                <a:latin typeface="Calibri"/>
                <a:cs typeface="Calibri"/>
              </a:rPr>
              <a:t> </a:t>
            </a:r>
            <a:r>
              <a:rPr lang="tr-TR" sz="2000" spc="5" dirty="0" err="1">
                <a:latin typeface="Calibri"/>
                <a:cs typeface="Calibri"/>
              </a:rPr>
              <a:t>cancers</a:t>
            </a:r>
            <a:endParaRPr sz="2000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0"/>
              </a:spcBef>
              <a:buClr>
                <a:schemeClr val="tx1"/>
              </a:buClr>
              <a:buNone/>
            </a:pPr>
            <a:endParaRPr sz="1950" dirty="0">
              <a:latin typeface="Calibri"/>
              <a:cs typeface="Calibri"/>
            </a:endParaRPr>
          </a:p>
          <a:p>
            <a:pPr marL="362585" marR="241935" indent="-287020">
              <a:lnSpc>
                <a:spcPct val="100000"/>
              </a:lnSpc>
              <a:spcBef>
                <a:spcPts val="5"/>
              </a:spcBef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-20" dirty="0" err="1">
                <a:solidFill>
                  <a:srgbClr val="FF0000"/>
                </a:solidFill>
                <a:latin typeface="Calibri"/>
                <a:cs typeface="Calibri"/>
              </a:rPr>
              <a:t>Unique</a:t>
            </a:r>
            <a:r>
              <a:rPr lang="tr-TR" sz="20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20" dirty="0" err="1">
                <a:solidFill>
                  <a:srgbClr val="FF0000"/>
                </a:solidFill>
                <a:latin typeface="Calibri"/>
                <a:cs typeface="Calibri"/>
              </a:rPr>
              <a:t>cancer</a:t>
            </a:r>
            <a:r>
              <a:rPr lang="tr-TR" sz="20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20" dirty="0" err="1">
                <a:solidFill>
                  <a:srgbClr val="FF0000"/>
                </a:solidFill>
                <a:latin typeface="Calibri"/>
                <a:cs typeface="Calibri"/>
              </a:rPr>
              <a:t>that</a:t>
            </a:r>
            <a:r>
              <a:rPr lang="tr-TR" sz="2000" spc="-20" dirty="0">
                <a:solidFill>
                  <a:srgbClr val="FF0000"/>
                </a:solidFill>
                <a:latin typeface="Calibri"/>
                <a:cs typeface="Calibri"/>
              </a:rPr>
              <a:t> can be </a:t>
            </a:r>
            <a:r>
              <a:rPr lang="tr-TR" sz="2000" spc="-20" dirty="0" err="1">
                <a:solidFill>
                  <a:srgbClr val="FF0000"/>
                </a:solidFill>
                <a:latin typeface="Calibri"/>
                <a:cs typeface="Calibri"/>
              </a:rPr>
              <a:t>prevented</a:t>
            </a:r>
            <a:r>
              <a:rPr lang="tr-TR" sz="20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20" dirty="0" err="1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lang="tr-TR" sz="20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20" dirty="0" err="1">
                <a:solidFill>
                  <a:srgbClr val="FF0000"/>
                </a:solidFill>
                <a:latin typeface="Calibri"/>
                <a:cs typeface="Calibri"/>
              </a:rPr>
              <a:t>eliminated</a:t>
            </a:r>
            <a:r>
              <a:rPr lang="tr-TR" sz="2000" spc="-20" dirty="0">
                <a:solidFill>
                  <a:srgbClr val="FF0000"/>
                </a:solidFill>
                <a:latin typeface="Calibri"/>
                <a:cs typeface="Calibri"/>
              </a:rPr>
              <a:t> in </a:t>
            </a:r>
            <a:r>
              <a:rPr lang="tr-TR" sz="2000" spc="-20" dirty="0" err="1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lang="tr-TR" sz="20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tr-TR" sz="2000" spc="-20" dirty="0" err="1">
                <a:solidFill>
                  <a:srgbClr val="FF0000"/>
                </a:solidFill>
                <a:latin typeface="Calibri"/>
                <a:cs typeface="Calibri"/>
              </a:rPr>
              <a:t>world</a:t>
            </a:r>
            <a:endParaRPr lang="tr-TR" sz="2000" spc="-2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762635" marR="241935" lvl="1" indent="-287020">
              <a:spcBef>
                <a:spcPts val="5"/>
              </a:spcBef>
              <a:buClr>
                <a:schemeClr val="tx1"/>
              </a:buClr>
              <a:buFont typeface="Arial MT"/>
              <a:buChar char="•"/>
              <a:tabLst>
                <a:tab pos="362585" algn="l"/>
                <a:tab pos="363220" algn="l"/>
              </a:tabLst>
            </a:pPr>
            <a:r>
              <a:rPr lang="tr-TR" sz="2000" spc="-20" dirty="0">
                <a:latin typeface="Calibri"/>
                <a:cs typeface="Calibri"/>
              </a:rPr>
              <a:t>(WHO </a:t>
            </a:r>
            <a:r>
              <a:rPr lang="tr-TR" sz="2000" spc="-20" dirty="0" err="1">
                <a:latin typeface="Calibri"/>
                <a:cs typeface="Calibri"/>
              </a:rPr>
              <a:t>Cervical</a:t>
            </a:r>
            <a:r>
              <a:rPr lang="tr-TR" sz="2000" spc="-20" dirty="0">
                <a:latin typeface="Calibri"/>
                <a:cs typeface="Calibri"/>
              </a:rPr>
              <a:t> </a:t>
            </a:r>
            <a:r>
              <a:rPr lang="tr-TR" sz="2000" spc="-20" dirty="0" err="1">
                <a:latin typeface="Calibri"/>
                <a:cs typeface="Calibri"/>
              </a:rPr>
              <a:t>Cancer</a:t>
            </a:r>
            <a:r>
              <a:rPr lang="tr-TR" sz="2000" spc="-20" dirty="0">
                <a:latin typeface="Calibri"/>
                <a:cs typeface="Calibri"/>
              </a:rPr>
              <a:t> </a:t>
            </a:r>
            <a:r>
              <a:rPr lang="tr-TR" sz="2000" spc="-20" dirty="0" err="1">
                <a:latin typeface="Calibri"/>
                <a:cs typeface="Calibri"/>
              </a:rPr>
              <a:t>Elimination</a:t>
            </a:r>
            <a:r>
              <a:rPr lang="tr-TR" sz="2000" spc="-20" dirty="0">
                <a:latin typeface="Calibri"/>
                <a:cs typeface="Calibri"/>
              </a:rPr>
              <a:t> Program)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BD64ADBA-B86A-9F77-905B-B131740C1EBD}"/>
              </a:ext>
            </a:extLst>
          </p:cNvPr>
          <p:cNvSpPr txBox="1"/>
          <p:nvPr/>
        </p:nvSpPr>
        <p:spPr>
          <a:xfrm>
            <a:off x="1082698" y="6559577"/>
            <a:ext cx="79959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445" indent="-119380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Font typeface="Calibri"/>
              <a:buAutoNum type="arabicParenBoth"/>
              <a:tabLst>
                <a:tab pos="132080" algn="l"/>
              </a:tabLst>
            </a:pP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de</a:t>
            </a:r>
            <a:r>
              <a:rPr sz="700" spc="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Martel,</a:t>
            </a:r>
            <a:r>
              <a:rPr sz="700" spc="4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Catherine</a:t>
            </a:r>
            <a:r>
              <a:rPr sz="700" spc="4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et</a:t>
            </a:r>
            <a:r>
              <a:rPr sz="700" spc="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al.</a:t>
            </a:r>
            <a:r>
              <a:rPr sz="700" spc="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“Worldwide</a:t>
            </a:r>
            <a:r>
              <a:rPr sz="700" spc="6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burden</a:t>
            </a:r>
            <a:r>
              <a:rPr sz="700" spc="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sz="700" spc="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cancer</a:t>
            </a:r>
            <a:r>
              <a:rPr sz="700" spc="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attributable</a:t>
            </a:r>
            <a:r>
              <a:rPr sz="700" spc="7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to</a:t>
            </a:r>
            <a:r>
              <a:rPr sz="700" spc="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HPV</a:t>
            </a:r>
            <a:r>
              <a:rPr sz="700" spc="3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by</a:t>
            </a:r>
            <a:r>
              <a:rPr sz="700" spc="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site,</a:t>
            </a:r>
            <a:r>
              <a:rPr sz="700" spc="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country</a:t>
            </a:r>
            <a:r>
              <a:rPr sz="700" spc="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and</a:t>
            </a:r>
            <a:r>
              <a:rPr sz="700" spc="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HPV</a:t>
            </a:r>
            <a:r>
              <a:rPr sz="700" spc="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type.”</a:t>
            </a:r>
            <a:r>
              <a:rPr sz="700" spc="5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i="1" spc="-5" dirty="0">
                <a:solidFill>
                  <a:srgbClr val="202020"/>
                </a:solidFill>
                <a:latin typeface="Calibri"/>
                <a:cs typeface="Calibri"/>
              </a:rPr>
              <a:t>International</a:t>
            </a:r>
            <a:r>
              <a:rPr sz="700" i="1" spc="5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i="1" spc="-5" dirty="0">
                <a:solidFill>
                  <a:srgbClr val="202020"/>
                </a:solidFill>
                <a:latin typeface="Calibri"/>
                <a:cs typeface="Calibri"/>
              </a:rPr>
              <a:t>journal</a:t>
            </a:r>
            <a:r>
              <a:rPr sz="700" i="1" spc="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i="1" spc="-5" dirty="0">
                <a:solidFill>
                  <a:srgbClr val="202020"/>
                </a:solidFill>
                <a:latin typeface="Calibri"/>
                <a:cs typeface="Calibri"/>
              </a:rPr>
              <a:t>of</a:t>
            </a:r>
            <a:r>
              <a:rPr sz="700" i="1" spc="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i="1" spc="-5" dirty="0">
                <a:solidFill>
                  <a:srgbClr val="202020"/>
                </a:solidFill>
                <a:latin typeface="Calibri"/>
                <a:cs typeface="Calibri"/>
              </a:rPr>
              <a:t>cancer</a:t>
            </a:r>
            <a:r>
              <a:rPr sz="700" i="1" spc="3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vol.</a:t>
            </a:r>
            <a:r>
              <a:rPr sz="700" spc="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141,4</a:t>
            </a:r>
            <a:r>
              <a:rPr sz="700" spc="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(2017):</a:t>
            </a:r>
            <a:r>
              <a:rPr sz="700" spc="1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02020"/>
                </a:solidFill>
                <a:latin typeface="Calibri"/>
                <a:cs typeface="Calibri"/>
              </a:rPr>
              <a:t>664-670.</a:t>
            </a:r>
            <a:r>
              <a:rPr sz="700" spc="20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202020"/>
                </a:solidFill>
                <a:latin typeface="Calibri"/>
                <a:cs typeface="Calibri"/>
              </a:rPr>
              <a:t>doi:10.1002/ijc.30716</a:t>
            </a:r>
            <a:endParaRPr sz="700" dirty="0">
              <a:latin typeface="Calibri"/>
              <a:cs typeface="Calibri"/>
            </a:endParaRPr>
          </a:p>
          <a:p>
            <a:pPr marL="131445" indent="-119380">
              <a:lnSpc>
                <a:spcPct val="100000"/>
              </a:lnSpc>
              <a:buAutoNum type="arabicParenBoth"/>
              <a:tabLst>
                <a:tab pos="132080" algn="l"/>
              </a:tabLst>
            </a:pPr>
            <a:r>
              <a:rPr sz="700" i="1" spc="-5" dirty="0">
                <a:latin typeface="Calibri"/>
                <a:cs typeface="Calibri"/>
              </a:rPr>
              <a:t>World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Health</a:t>
            </a:r>
            <a:r>
              <a:rPr sz="700" i="1" spc="6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Organization.</a:t>
            </a:r>
            <a:r>
              <a:rPr sz="700" i="1" spc="7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Human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papillomavirus</a:t>
            </a:r>
            <a:r>
              <a:rPr sz="700" i="1" spc="8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(HPV)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and</a:t>
            </a:r>
            <a:r>
              <a:rPr sz="700" i="1" spc="4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cervical</a:t>
            </a:r>
            <a:r>
              <a:rPr sz="700" i="1" spc="5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cancer.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Available</a:t>
            </a:r>
            <a:r>
              <a:rPr sz="700" i="1" spc="5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at:</a:t>
            </a:r>
            <a:r>
              <a:rPr sz="700" i="1" spc="5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https://</a:t>
            </a:r>
            <a:r>
              <a:rPr sz="700" i="1" spc="-5" dirty="0">
                <a:latin typeface="Calibri"/>
                <a:cs typeface="Calibri"/>
                <a:hlinkClick r:id="rId2"/>
              </a:rPr>
              <a:t>www.who.int/news-room/fact-sheets/detail/human-papillomavirus-(hpv)-and-cervical-cancer.</a:t>
            </a:r>
            <a:r>
              <a:rPr sz="700" i="1" spc="95" dirty="0">
                <a:latin typeface="Calibri"/>
                <a:cs typeface="Calibri"/>
                <a:hlinkClick r:id="rId2"/>
              </a:rPr>
              <a:t> </a:t>
            </a:r>
            <a:r>
              <a:rPr sz="700" i="1" spc="-5" dirty="0">
                <a:latin typeface="Calibri"/>
                <a:cs typeface="Calibri"/>
              </a:rPr>
              <a:t>Accessed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May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21,</a:t>
            </a:r>
            <a:r>
              <a:rPr sz="700" i="1" spc="4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2020</a:t>
            </a:r>
            <a:endParaRPr sz="700" dirty="0">
              <a:latin typeface="Calibri"/>
              <a:cs typeface="Calibri"/>
            </a:endParaRPr>
          </a:p>
        </p:txBody>
      </p:sp>
      <p:grpSp>
        <p:nvGrpSpPr>
          <p:cNvPr id="8" name="object 7">
            <a:extLst>
              <a:ext uri="{FF2B5EF4-FFF2-40B4-BE49-F238E27FC236}">
                <a16:creationId xmlns:a16="http://schemas.microsoft.com/office/drawing/2014/main" id="{121FAAB7-9AF9-02C3-071E-4489B6B5D506}"/>
              </a:ext>
            </a:extLst>
          </p:cNvPr>
          <p:cNvGrpSpPr/>
          <p:nvPr/>
        </p:nvGrpSpPr>
        <p:grpSpPr>
          <a:xfrm>
            <a:off x="8410296" y="1811020"/>
            <a:ext cx="3385185" cy="3235960"/>
            <a:chOff x="8807195" y="551687"/>
            <a:chExt cx="3385185" cy="3235960"/>
          </a:xfrm>
        </p:grpSpPr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201A289B-C5C1-6AB8-18E8-DAE83ED27C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3108" y="2461874"/>
              <a:ext cx="1334863" cy="1325339"/>
            </a:xfrm>
            <a:prstGeom prst="rect">
              <a:avLst/>
            </a:prstGeom>
          </p:spPr>
        </p:pic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BFB61C53-DDE4-17F3-BECA-E03D7D0C0C9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32619" y="551687"/>
              <a:ext cx="2659379" cy="2877312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18904608-542B-CF9D-1E9F-A495E9EFC76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7195" y="1178051"/>
              <a:ext cx="883920" cy="908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150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D5B93A-0F7D-7A34-6DDE-37BBF2299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Mechanism</a:t>
            </a:r>
            <a:r>
              <a:rPr lang="tr-TR" dirty="0"/>
              <a:t> of Action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8BAB566-905D-8CA0-BD80-C3F7A5CA1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343" y="1999663"/>
            <a:ext cx="9612204" cy="4745521"/>
          </a:xfrm>
          <a:prstGeom prst="rect">
            <a:avLst/>
          </a:prstGeom>
        </p:spPr>
      </p:pic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FA6CE71-507E-8E70-51E7-211B9E82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40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2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3272" y="5449525"/>
            <a:ext cx="8745220" cy="1396365"/>
            <a:chOff x="1033272" y="4238244"/>
            <a:chExt cx="8745220" cy="1396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272" y="4238244"/>
              <a:ext cx="8744712" cy="13959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77456" y="4584192"/>
              <a:ext cx="2071370" cy="704215"/>
            </a:xfrm>
            <a:custGeom>
              <a:avLst/>
              <a:gdLst/>
              <a:ahLst/>
              <a:cxnLst/>
              <a:rect l="l" t="t" r="r" b="b"/>
              <a:pathLst>
                <a:path w="2071370" h="704214">
                  <a:moveTo>
                    <a:pt x="2071116" y="0"/>
                  </a:moveTo>
                  <a:lnTo>
                    <a:pt x="561340" y="0"/>
                  </a:lnTo>
                  <a:lnTo>
                    <a:pt x="0" y="704087"/>
                  </a:lnTo>
                  <a:lnTo>
                    <a:pt x="1509776" y="704087"/>
                  </a:lnTo>
                  <a:lnTo>
                    <a:pt x="207111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943557"/>
            <a:ext cx="12192000" cy="338455"/>
          </a:xfrm>
          <a:custGeom>
            <a:avLst/>
            <a:gdLst/>
            <a:ahLst/>
            <a:cxnLst/>
            <a:rect l="l" t="t" r="r" b="b"/>
            <a:pathLst>
              <a:path w="12192000" h="338454">
                <a:moveTo>
                  <a:pt x="12192000" y="0"/>
                </a:moveTo>
                <a:lnTo>
                  <a:pt x="0" y="0"/>
                </a:lnTo>
                <a:lnTo>
                  <a:pt x="0" y="338328"/>
                </a:lnTo>
                <a:lnTo>
                  <a:pt x="12192000" y="338328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1660" y="4921326"/>
            <a:ext cx="9413013" cy="31995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PHASE IV at INDEPENDENT PUBLIC UNIVERSITARY HOSPITALS </a:t>
            </a:r>
            <a:r>
              <a:rPr lang="tr-TR" sz="2000" b="1" spc="-10" dirty="0" err="1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 PRIVATE CENTERS</a:t>
            </a:r>
          </a:p>
        </p:txBody>
      </p:sp>
      <p:sp>
        <p:nvSpPr>
          <p:cNvPr id="10" name="object 10"/>
          <p:cNvSpPr/>
          <p:nvPr/>
        </p:nvSpPr>
        <p:spPr>
          <a:xfrm>
            <a:off x="-59375" y="2134115"/>
            <a:ext cx="12192000" cy="401320"/>
          </a:xfrm>
          <a:custGeom>
            <a:avLst/>
            <a:gdLst/>
            <a:ahLst/>
            <a:cxnLst/>
            <a:rect l="l" t="t" r="r" b="b"/>
            <a:pathLst>
              <a:path w="12192000" h="401319">
                <a:moveTo>
                  <a:pt x="0" y="400812"/>
                </a:moveTo>
                <a:lnTo>
                  <a:pt x="12192000" y="400812"/>
                </a:lnTo>
                <a:lnTo>
                  <a:pt x="1219200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81049" y="2119680"/>
            <a:ext cx="363103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MORE THAN 1,000 PATIENTS</a:t>
            </a:r>
            <a:endParaRPr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63834" y="582691"/>
            <a:ext cx="5438897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sz="2400" b="1" spc="114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spc="-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400" b="1" spc="-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spc="25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400" b="1" spc="290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400" b="1" spc="-2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tr-TR" sz="2400" b="1" spc="-7" baseline="2430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lang="tr-TR" sz="2400" b="1" spc="114" dirty="0">
                <a:solidFill>
                  <a:schemeClr val="bg1"/>
                </a:solidFill>
                <a:latin typeface="Calibri"/>
                <a:cs typeface="Calibri"/>
              </a:rPr>
              <a:t>CLINICAL DEVELOPMENT </a:t>
            </a:r>
            <a:endParaRPr sz="2400" b="1" spc="114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2756" y="5910408"/>
            <a:ext cx="1030224" cy="45720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70375" y="2656703"/>
            <a:ext cx="12191999" cy="1920239"/>
            <a:chOff x="-39951" y="1351430"/>
            <a:chExt cx="12191999" cy="1920239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9951" y="1351430"/>
              <a:ext cx="12191999" cy="192023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408931" y="1453895"/>
              <a:ext cx="1537970" cy="1671955"/>
            </a:xfrm>
            <a:custGeom>
              <a:avLst/>
              <a:gdLst/>
              <a:ahLst/>
              <a:cxnLst/>
              <a:rect l="l" t="t" r="r" b="b"/>
              <a:pathLst>
                <a:path w="1537970" h="1671955">
                  <a:moveTo>
                    <a:pt x="0" y="1671827"/>
                  </a:moveTo>
                  <a:lnTo>
                    <a:pt x="1537715" y="1671827"/>
                  </a:lnTo>
                  <a:lnTo>
                    <a:pt x="1537715" y="0"/>
                  </a:lnTo>
                  <a:lnTo>
                    <a:pt x="0" y="0"/>
                  </a:lnTo>
                  <a:lnTo>
                    <a:pt x="0" y="1671827"/>
                  </a:lnTo>
                  <a:close/>
                </a:path>
              </a:pathLst>
            </a:custGeom>
            <a:ln w="57150">
              <a:solidFill>
                <a:srgbClr val="941783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763256" y="5518736"/>
            <a:ext cx="1388745" cy="242570"/>
          </a:xfrm>
          <a:prstGeom prst="rect">
            <a:avLst/>
          </a:prstGeom>
          <a:solidFill>
            <a:srgbClr val="F4F4F5"/>
          </a:solidFill>
        </p:spPr>
        <p:txBody>
          <a:bodyPr vert="horz" wrap="square" lIns="0" tIns="3810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30"/>
              </a:spcBef>
            </a:pPr>
            <a:r>
              <a:rPr sz="1400" b="1" spc="-5" dirty="0">
                <a:solidFill>
                  <a:srgbClr val="B582B8"/>
                </a:solidFill>
                <a:latin typeface="Calibri"/>
                <a:cs typeface="Calibri"/>
              </a:rPr>
              <a:t>183</a:t>
            </a:r>
            <a:r>
              <a:rPr sz="1400" b="1" spc="-25" dirty="0">
                <a:solidFill>
                  <a:srgbClr val="B582B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B582B8"/>
                </a:solidFill>
                <a:latin typeface="Calibri"/>
                <a:cs typeface="Calibri"/>
              </a:rPr>
              <a:t>patients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648" y="2975920"/>
            <a:ext cx="876935" cy="1402715"/>
            <a:chOff x="1402648" y="2975920"/>
            <a:chExt cx="876935" cy="1402715"/>
          </a:xfrm>
        </p:grpSpPr>
        <p:sp>
          <p:nvSpPr>
            <p:cNvPr id="3" name="object 3"/>
            <p:cNvSpPr/>
            <p:nvPr/>
          </p:nvSpPr>
          <p:spPr>
            <a:xfrm>
              <a:off x="1414631" y="3018547"/>
              <a:ext cx="852805" cy="1348105"/>
            </a:xfrm>
            <a:custGeom>
              <a:avLst/>
              <a:gdLst/>
              <a:ahLst/>
              <a:cxnLst/>
              <a:rect l="l" t="t" r="r" b="b"/>
              <a:pathLst>
                <a:path w="852805" h="1348104">
                  <a:moveTo>
                    <a:pt x="0" y="1348006"/>
                  </a:moveTo>
                  <a:lnTo>
                    <a:pt x="0" y="0"/>
                  </a:lnTo>
                  <a:lnTo>
                    <a:pt x="852444" y="0"/>
                  </a:lnTo>
                  <a:lnTo>
                    <a:pt x="852444" y="1348006"/>
                  </a:lnTo>
                </a:path>
              </a:pathLst>
            </a:custGeom>
            <a:ln w="239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41328" y="2987801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-12022" y="15372"/>
                  </a:moveTo>
                  <a:lnTo>
                    <a:pt x="12022" y="15372"/>
                  </a:lnTo>
                </a:path>
              </a:pathLst>
            </a:custGeom>
            <a:ln w="307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8682" y="2987801"/>
              <a:ext cx="425450" cy="0"/>
            </a:xfrm>
            <a:custGeom>
              <a:avLst/>
              <a:gdLst/>
              <a:ahLst/>
              <a:cxnLst/>
              <a:rect l="l" t="t" r="r" b="b"/>
              <a:pathLst>
                <a:path w="425450">
                  <a:moveTo>
                    <a:pt x="0" y="0"/>
                  </a:moveTo>
                  <a:lnTo>
                    <a:pt x="0" y="0"/>
                  </a:lnTo>
                  <a:lnTo>
                    <a:pt x="425291" y="0"/>
                  </a:lnTo>
                </a:path>
              </a:pathLst>
            </a:custGeom>
            <a:ln w="23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151143" y="2674607"/>
            <a:ext cx="2614295" cy="1755775"/>
            <a:chOff x="1151143" y="2674607"/>
            <a:chExt cx="2614295" cy="1755775"/>
          </a:xfrm>
        </p:grpSpPr>
        <p:sp>
          <p:nvSpPr>
            <p:cNvPr id="7" name="object 7"/>
            <p:cNvSpPr/>
            <p:nvPr/>
          </p:nvSpPr>
          <p:spPr>
            <a:xfrm>
              <a:off x="2692329" y="3466343"/>
              <a:ext cx="852169" cy="900430"/>
            </a:xfrm>
            <a:custGeom>
              <a:avLst/>
              <a:gdLst/>
              <a:ahLst/>
              <a:cxnLst/>
              <a:rect l="l" t="t" r="r" b="b"/>
              <a:pathLst>
                <a:path w="852170" h="900429">
                  <a:moveTo>
                    <a:pt x="852026" y="0"/>
                  </a:moveTo>
                  <a:lnTo>
                    <a:pt x="0" y="0"/>
                  </a:lnTo>
                  <a:lnTo>
                    <a:pt x="0" y="900209"/>
                  </a:lnTo>
                  <a:lnTo>
                    <a:pt x="852026" y="900209"/>
                  </a:lnTo>
                  <a:lnTo>
                    <a:pt x="852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92329" y="3466343"/>
              <a:ext cx="852169" cy="900430"/>
            </a:xfrm>
            <a:custGeom>
              <a:avLst/>
              <a:gdLst/>
              <a:ahLst/>
              <a:cxnLst/>
              <a:rect l="l" t="t" r="r" b="b"/>
              <a:pathLst>
                <a:path w="852170" h="900429">
                  <a:moveTo>
                    <a:pt x="0" y="900209"/>
                  </a:moveTo>
                  <a:lnTo>
                    <a:pt x="0" y="0"/>
                  </a:lnTo>
                  <a:lnTo>
                    <a:pt x="852026" y="0"/>
                  </a:lnTo>
                  <a:lnTo>
                    <a:pt x="852026" y="900209"/>
                  </a:lnTo>
                </a:path>
              </a:pathLst>
            </a:custGeom>
            <a:ln w="239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06380" y="3410878"/>
              <a:ext cx="425450" cy="55880"/>
            </a:xfrm>
            <a:custGeom>
              <a:avLst/>
              <a:gdLst/>
              <a:ahLst/>
              <a:cxnLst/>
              <a:rect l="l" t="t" r="r" b="b"/>
              <a:pathLst>
                <a:path w="425450" h="55879">
                  <a:moveTo>
                    <a:pt x="212721" y="0"/>
                  </a:moveTo>
                  <a:lnTo>
                    <a:pt x="212721" y="0"/>
                  </a:lnTo>
                  <a:lnTo>
                    <a:pt x="212721" y="55465"/>
                  </a:lnTo>
                </a:path>
                <a:path w="425450" h="55879">
                  <a:moveTo>
                    <a:pt x="0" y="0"/>
                  </a:moveTo>
                  <a:lnTo>
                    <a:pt x="0" y="0"/>
                  </a:lnTo>
                  <a:lnTo>
                    <a:pt x="425253" y="0"/>
                  </a:lnTo>
                </a:path>
              </a:pathLst>
            </a:custGeom>
            <a:ln w="23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01985" y="4366553"/>
              <a:ext cx="2555240" cy="0"/>
            </a:xfrm>
            <a:custGeom>
              <a:avLst/>
              <a:gdLst/>
              <a:ahLst/>
              <a:cxnLst/>
              <a:rect l="l" t="t" r="r" b="b"/>
              <a:pathLst>
                <a:path w="2555240">
                  <a:moveTo>
                    <a:pt x="0" y="0"/>
                  </a:moveTo>
                  <a:lnTo>
                    <a:pt x="0" y="0"/>
                  </a:lnTo>
                  <a:lnTo>
                    <a:pt x="2555091" y="0"/>
                  </a:lnTo>
                </a:path>
              </a:pathLst>
            </a:custGeom>
            <a:ln w="153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33549" y="4387763"/>
              <a:ext cx="1293495" cy="0"/>
            </a:xfrm>
            <a:custGeom>
              <a:avLst/>
              <a:gdLst/>
              <a:ahLst/>
              <a:cxnLst/>
              <a:rect l="l" t="t" r="r" b="b"/>
              <a:pathLst>
                <a:path w="1293495">
                  <a:moveTo>
                    <a:pt x="0" y="0"/>
                  </a:moveTo>
                  <a:lnTo>
                    <a:pt x="15559" y="0"/>
                  </a:lnTo>
                </a:path>
                <a:path w="1293495">
                  <a:moveTo>
                    <a:pt x="1277773" y="0"/>
                  </a:moveTo>
                  <a:lnTo>
                    <a:pt x="1293333" y="0"/>
                  </a:lnTo>
                </a:path>
              </a:pathLst>
            </a:custGeom>
            <a:ln w="424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1985" y="2682545"/>
              <a:ext cx="0" cy="1684020"/>
            </a:xfrm>
            <a:custGeom>
              <a:avLst/>
              <a:gdLst/>
              <a:ahLst/>
              <a:cxnLst/>
              <a:rect l="l" t="t" r="r" b="b"/>
              <a:pathLst>
                <a:path h="1684020">
                  <a:moveTo>
                    <a:pt x="0" y="1684008"/>
                  </a:moveTo>
                  <a:lnTo>
                    <a:pt x="0" y="1684008"/>
                  </a:lnTo>
                  <a:lnTo>
                    <a:pt x="0" y="0"/>
                  </a:lnTo>
                </a:path>
              </a:pathLst>
            </a:custGeom>
            <a:ln w="155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9080" y="2682545"/>
              <a:ext cx="43180" cy="1684020"/>
            </a:xfrm>
            <a:custGeom>
              <a:avLst/>
              <a:gdLst/>
              <a:ahLst/>
              <a:cxnLst/>
              <a:rect l="l" t="t" r="r" b="b"/>
              <a:pathLst>
                <a:path w="43180" h="1684020">
                  <a:moveTo>
                    <a:pt x="0" y="1684008"/>
                  </a:moveTo>
                  <a:lnTo>
                    <a:pt x="0" y="1684008"/>
                  </a:lnTo>
                  <a:lnTo>
                    <a:pt x="42905" y="1684008"/>
                  </a:lnTo>
                </a:path>
                <a:path w="43180" h="1684020">
                  <a:moveTo>
                    <a:pt x="0" y="1346673"/>
                  </a:moveTo>
                  <a:lnTo>
                    <a:pt x="0" y="1346673"/>
                  </a:lnTo>
                  <a:lnTo>
                    <a:pt x="42905" y="1346673"/>
                  </a:lnTo>
                </a:path>
                <a:path w="43180" h="1684020">
                  <a:moveTo>
                    <a:pt x="0" y="1010709"/>
                  </a:moveTo>
                  <a:lnTo>
                    <a:pt x="0" y="1010709"/>
                  </a:lnTo>
                  <a:lnTo>
                    <a:pt x="42905" y="1010709"/>
                  </a:lnTo>
                </a:path>
                <a:path w="43180" h="1684020">
                  <a:moveTo>
                    <a:pt x="0" y="673355"/>
                  </a:moveTo>
                  <a:lnTo>
                    <a:pt x="0" y="673355"/>
                  </a:lnTo>
                  <a:lnTo>
                    <a:pt x="42905" y="673355"/>
                  </a:lnTo>
                </a:path>
                <a:path w="43180" h="1684020">
                  <a:moveTo>
                    <a:pt x="0" y="336002"/>
                  </a:moveTo>
                  <a:lnTo>
                    <a:pt x="0" y="336002"/>
                  </a:lnTo>
                  <a:lnTo>
                    <a:pt x="42905" y="336002"/>
                  </a:lnTo>
                </a:path>
                <a:path w="43180" h="1684020">
                  <a:moveTo>
                    <a:pt x="0" y="0"/>
                  </a:moveTo>
                  <a:lnTo>
                    <a:pt x="0" y="0"/>
                  </a:lnTo>
                  <a:lnTo>
                    <a:pt x="42905" y="0"/>
                  </a:lnTo>
                </a:path>
              </a:pathLst>
            </a:custGeom>
            <a:ln w="154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60095" y="3919134"/>
            <a:ext cx="2300605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latin typeface="Times New Roman"/>
                <a:cs typeface="Times New Roman"/>
              </a:rPr>
              <a:t>1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50" dirty="0">
              <a:latin typeface="Times New Roman"/>
              <a:cs typeface="Times New Roman"/>
            </a:endParaRPr>
          </a:p>
          <a:p>
            <a:pPr marL="12700">
              <a:lnSpc>
                <a:spcPts val="1210"/>
              </a:lnSpc>
            </a:pPr>
            <a:r>
              <a:rPr sz="1100" b="1" spc="-55" dirty="0">
                <a:latin typeface="Times New Roman"/>
                <a:cs typeface="Times New Roman"/>
              </a:rPr>
              <a:t>0</a:t>
            </a:r>
            <a:endParaRPr sz="1100" dirty="0">
              <a:latin typeface="Times New Roman"/>
              <a:cs typeface="Times New Roman"/>
            </a:endParaRPr>
          </a:p>
          <a:p>
            <a:pPr marL="510540">
              <a:lnSpc>
                <a:spcPts val="1390"/>
              </a:lnSpc>
              <a:tabLst>
                <a:tab pos="1804670" algn="l"/>
              </a:tabLst>
            </a:pPr>
            <a:r>
              <a:rPr sz="1250" b="1" spc="-20" dirty="0">
                <a:latin typeface="Times New Roman"/>
                <a:cs typeface="Times New Roman"/>
              </a:rPr>
              <a:t>B</a:t>
            </a:r>
            <a:r>
              <a:rPr sz="1250" b="1" spc="20" dirty="0">
                <a:latin typeface="Times New Roman"/>
                <a:cs typeface="Times New Roman"/>
              </a:rPr>
              <a:t>A</a:t>
            </a:r>
            <a:r>
              <a:rPr sz="1250" b="1" spc="-65" dirty="0">
                <a:latin typeface="Times New Roman"/>
                <a:cs typeface="Times New Roman"/>
              </a:rPr>
              <a:t>S</a:t>
            </a:r>
            <a:r>
              <a:rPr sz="1250" b="1" spc="15" dirty="0">
                <a:latin typeface="Times New Roman"/>
                <a:cs typeface="Times New Roman"/>
              </a:rPr>
              <a:t>A</a:t>
            </a:r>
            <a:r>
              <a:rPr sz="1250" b="1" spc="-140" dirty="0">
                <a:latin typeface="Times New Roman"/>
                <a:cs typeface="Times New Roman"/>
              </a:rPr>
              <a:t>L</a:t>
            </a:r>
            <a:r>
              <a:rPr sz="1250" b="1" dirty="0">
                <a:latin typeface="Times New Roman"/>
                <a:cs typeface="Times New Roman"/>
              </a:rPr>
              <a:t>	</a:t>
            </a:r>
            <a:r>
              <a:rPr sz="1250" b="1" spc="5" dirty="0">
                <a:latin typeface="Times New Roman"/>
                <a:cs typeface="Times New Roman"/>
              </a:rPr>
              <a:t>F</a:t>
            </a:r>
            <a:r>
              <a:rPr sz="1250" b="1" spc="-170" dirty="0">
                <a:latin typeface="Times New Roman"/>
                <a:cs typeface="Times New Roman"/>
              </a:rPr>
              <a:t>I</a:t>
            </a:r>
            <a:r>
              <a:rPr sz="1250" b="1" spc="-140" dirty="0">
                <a:latin typeface="Times New Roman"/>
                <a:cs typeface="Times New Roman"/>
              </a:rPr>
              <a:t> </a:t>
            </a:r>
            <a:r>
              <a:rPr sz="1250" b="1" spc="15" dirty="0">
                <a:latin typeface="Times New Roman"/>
                <a:cs typeface="Times New Roman"/>
              </a:rPr>
              <a:t>NA</a:t>
            </a:r>
            <a:r>
              <a:rPr sz="1250" b="1" spc="-140" dirty="0">
                <a:latin typeface="Times New Roman"/>
                <a:cs typeface="Times New Roman"/>
              </a:rPr>
              <a:t>L</a:t>
            </a:r>
            <a:endParaRPr sz="125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0095" y="3581780"/>
            <a:ext cx="889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0095" y="2908462"/>
            <a:ext cx="88900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latin typeface="Times New Roman"/>
                <a:cs typeface="Times New Roman"/>
              </a:rPr>
              <a:t>4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-55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0095" y="2571165"/>
            <a:ext cx="889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latin typeface="Times New Roman"/>
                <a:cs typeface="Times New Roman"/>
              </a:rPr>
              <a:t>5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50179" y="2166854"/>
            <a:ext cx="2432685" cy="290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50"/>
              </a:lnSpc>
            </a:pPr>
            <a:r>
              <a:rPr sz="2050" b="1" spc="30" dirty="0">
                <a:latin typeface="Times New Roman"/>
                <a:cs typeface="Times New Roman"/>
              </a:rPr>
              <a:t>SHANNNON</a:t>
            </a:r>
            <a:r>
              <a:rPr sz="2050" b="1" spc="-40" dirty="0">
                <a:latin typeface="Times New Roman"/>
                <a:cs typeface="Times New Roman"/>
              </a:rPr>
              <a:t> </a:t>
            </a:r>
            <a:r>
              <a:rPr sz="2050" b="1" dirty="0">
                <a:latin typeface="Times New Roman"/>
                <a:cs typeface="Times New Roman"/>
              </a:rPr>
              <a:t>INDEX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4684" y="5512907"/>
            <a:ext cx="413503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Significant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reduction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of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the</a:t>
            </a:r>
            <a:endParaRPr lang="tr-TR" b="1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pPr algn="ctr"/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vaginal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microbiota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diversity</a:t>
            </a:r>
            <a:endParaRPr lang="tr-TR" b="1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2244" y="4703066"/>
            <a:ext cx="3759200" cy="75565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305"/>
              </a:spcBef>
            </a:pPr>
            <a:r>
              <a:rPr sz="1400" b="1" spc="-5" dirty="0">
                <a:latin typeface="Calibri"/>
                <a:cs typeface="Calibri"/>
              </a:rPr>
              <a:t>&lt;2 Low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diversity</a:t>
            </a:r>
            <a:r>
              <a:rPr sz="1400" b="1" spc="29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|</a:t>
            </a:r>
            <a:r>
              <a:rPr sz="1400" b="1" spc="30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2-3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Normal</a:t>
            </a:r>
            <a:r>
              <a:rPr sz="1400" b="1" spc="30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|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&gt;3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High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diversity</a:t>
            </a:r>
            <a:endParaRPr sz="1400" dirty="0">
              <a:latin typeface="Calibri"/>
              <a:cs typeface="Calibri"/>
            </a:endParaRPr>
          </a:p>
          <a:p>
            <a:pPr marL="61594" algn="ctr">
              <a:lnSpc>
                <a:spcPct val="100000"/>
              </a:lnSpc>
              <a:spcBef>
                <a:spcPts val="180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p&lt;0.005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(T-test)</a:t>
            </a:r>
            <a:endParaRPr sz="1200" dirty="0">
              <a:latin typeface="Calibri"/>
              <a:cs typeface="Calibri"/>
            </a:endParaRPr>
          </a:p>
          <a:p>
            <a:pPr marL="196850">
              <a:lnSpc>
                <a:spcPct val="100000"/>
              </a:lnSpc>
              <a:spcBef>
                <a:spcPts val="800"/>
              </a:spcBef>
            </a:pPr>
            <a:r>
              <a:rPr sz="1200" spc="-5" dirty="0">
                <a:latin typeface="Calibri"/>
                <a:cs typeface="Calibri"/>
              </a:rPr>
              <a:t>Microbiota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evaluated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16S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rRNA </a:t>
            </a:r>
            <a:r>
              <a:rPr sz="1200" spc="-5" dirty="0">
                <a:latin typeface="Calibri"/>
                <a:cs typeface="Calibri"/>
              </a:rPr>
              <a:t>gene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pyrosequencing*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966878" y="2077465"/>
            <a:ext cx="3419475" cy="3096260"/>
            <a:chOff x="5013950" y="2037588"/>
            <a:chExt cx="3419475" cy="3096260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13950" y="2202180"/>
              <a:ext cx="3418944" cy="29315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38443" y="2037588"/>
              <a:ext cx="2348865" cy="646430"/>
            </a:xfrm>
            <a:custGeom>
              <a:avLst/>
              <a:gdLst/>
              <a:ahLst/>
              <a:cxnLst/>
              <a:rect l="l" t="t" r="r" b="b"/>
              <a:pathLst>
                <a:path w="2348865" h="646430">
                  <a:moveTo>
                    <a:pt x="2348483" y="0"/>
                  </a:moveTo>
                  <a:lnTo>
                    <a:pt x="0" y="0"/>
                  </a:lnTo>
                  <a:lnTo>
                    <a:pt x="0" y="646176"/>
                  </a:lnTo>
                  <a:lnTo>
                    <a:pt x="2348483" y="646176"/>
                  </a:lnTo>
                  <a:lnTo>
                    <a:pt x="23484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8841997" y="2037588"/>
            <a:ext cx="2726690" cy="2863215"/>
            <a:chOff x="8841997" y="2037588"/>
            <a:chExt cx="2726690" cy="2863215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41997" y="2503123"/>
              <a:ext cx="2722939" cy="239734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221724" y="2037588"/>
              <a:ext cx="2346960" cy="646430"/>
            </a:xfrm>
            <a:custGeom>
              <a:avLst/>
              <a:gdLst/>
              <a:ahLst/>
              <a:cxnLst/>
              <a:rect l="l" t="t" r="r" b="b"/>
              <a:pathLst>
                <a:path w="2346959" h="646430">
                  <a:moveTo>
                    <a:pt x="2346960" y="0"/>
                  </a:moveTo>
                  <a:lnTo>
                    <a:pt x="0" y="0"/>
                  </a:lnTo>
                  <a:lnTo>
                    <a:pt x="0" y="646176"/>
                  </a:lnTo>
                  <a:lnTo>
                    <a:pt x="2346960" y="646176"/>
                  </a:lnTo>
                  <a:lnTo>
                    <a:pt x="2346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890320" y="5833538"/>
            <a:ext cx="433273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Significant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changes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in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both</a:t>
            </a:r>
            <a:endParaRPr lang="tr-TR" b="1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pPr algn="ctr"/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L.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crispatus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and</a:t>
            </a:r>
            <a:r>
              <a:rPr lang="tr-TR" b="1" dirty="0">
                <a:solidFill>
                  <a:srgbClr val="FF0000"/>
                </a:solidFill>
                <a:effectLst/>
                <a:latin typeface="Helvetica" pitchFamily="2" charset="0"/>
              </a:rPr>
              <a:t> G. </a:t>
            </a:r>
            <a:r>
              <a:rPr lang="tr-TR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vaginalis</a:t>
            </a:r>
            <a:endParaRPr sz="18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16295" y="5137151"/>
            <a:ext cx="1725295" cy="735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5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Significant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shiftment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</a:p>
          <a:p>
            <a:pPr marL="391795">
              <a:lnSpc>
                <a:spcPts val="1914"/>
              </a:lnSpc>
            </a:pPr>
            <a:r>
              <a:rPr sz="1600" b="1" i="1" spc="-5" dirty="0">
                <a:latin typeface="Calibri"/>
                <a:cs typeface="Calibri"/>
              </a:rPr>
              <a:t>L.</a:t>
            </a:r>
            <a:r>
              <a:rPr sz="1600" b="1" i="1" spc="-3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crispatus</a:t>
            </a:r>
            <a:endParaRPr sz="1600" dirty="0">
              <a:latin typeface="Calibri"/>
              <a:cs typeface="Calibri"/>
            </a:endParaRPr>
          </a:p>
          <a:p>
            <a:pPr marL="504190">
              <a:lnSpc>
                <a:spcPct val="100000"/>
              </a:lnSpc>
              <a:spcBef>
                <a:spcPts val="555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p&lt;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0.005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514078" y="5106670"/>
            <a:ext cx="1720850" cy="742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75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Significant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reduction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endParaRPr sz="1400">
              <a:latin typeface="Calibri"/>
              <a:cs typeface="Calibri"/>
            </a:endParaRPr>
          </a:p>
          <a:p>
            <a:pPr marL="398145">
              <a:lnSpc>
                <a:spcPts val="1914"/>
              </a:lnSpc>
            </a:pPr>
            <a:r>
              <a:rPr sz="1400" b="1" i="1" dirty="0">
                <a:latin typeface="Calibri"/>
                <a:cs typeface="Calibri"/>
              </a:rPr>
              <a:t>G</a:t>
            </a:r>
            <a:r>
              <a:rPr sz="1600" b="1" i="1" dirty="0">
                <a:latin typeface="Calibri"/>
                <a:cs typeface="Calibri"/>
              </a:rPr>
              <a:t>.</a:t>
            </a:r>
            <a:r>
              <a:rPr sz="1600" b="1" i="1" spc="-4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vaginalis</a:t>
            </a:r>
            <a:endParaRPr sz="1600">
              <a:latin typeface="Calibri"/>
              <a:cs typeface="Calibri"/>
            </a:endParaRPr>
          </a:p>
          <a:p>
            <a:pPr marL="556260">
              <a:lnSpc>
                <a:spcPct val="100000"/>
              </a:lnSpc>
              <a:spcBef>
                <a:spcPts val="605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p&lt;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0.005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54608" y="2084832"/>
            <a:ext cx="3077210" cy="340360"/>
          </a:xfrm>
          <a:custGeom>
            <a:avLst/>
            <a:gdLst/>
            <a:ahLst/>
            <a:cxnLst/>
            <a:rect l="l" t="t" r="r" b="b"/>
            <a:pathLst>
              <a:path w="3077210" h="340360">
                <a:moveTo>
                  <a:pt x="3076955" y="0"/>
                </a:moveTo>
                <a:lnTo>
                  <a:pt x="0" y="0"/>
                </a:lnTo>
                <a:lnTo>
                  <a:pt x="0" y="339851"/>
                </a:lnTo>
                <a:lnTo>
                  <a:pt x="3076955" y="339851"/>
                </a:lnTo>
                <a:lnTo>
                  <a:pt x="30769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850517" y="2106929"/>
            <a:ext cx="14833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SHANNON</a:t>
            </a:r>
            <a:r>
              <a:rPr sz="1600" b="1" spc="-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INDEX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49270" y="264388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28920" y="2037588"/>
            <a:ext cx="0" cy="3496310"/>
          </a:xfrm>
          <a:custGeom>
            <a:avLst/>
            <a:gdLst/>
            <a:ahLst/>
            <a:cxnLst/>
            <a:rect l="l" t="t" r="r" b="b"/>
            <a:pathLst>
              <a:path h="3496310">
                <a:moveTo>
                  <a:pt x="0" y="0"/>
                </a:moveTo>
                <a:lnTo>
                  <a:pt x="0" y="3496055"/>
                </a:lnTo>
              </a:path>
            </a:pathLst>
          </a:custGeom>
          <a:ln w="6350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389368" y="3571747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447146" y="3762502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828855" y="2476055"/>
            <a:ext cx="1489710" cy="1258570"/>
            <a:chOff x="5828855" y="2476055"/>
            <a:chExt cx="1489710" cy="1258570"/>
          </a:xfrm>
        </p:grpSpPr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8443" y="2485643"/>
              <a:ext cx="1063752" cy="113995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833617" y="2480817"/>
              <a:ext cx="1073785" cy="1149985"/>
            </a:xfrm>
            <a:custGeom>
              <a:avLst/>
              <a:gdLst/>
              <a:ahLst/>
              <a:cxnLst/>
              <a:rect l="l" t="t" r="r" b="b"/>
              <a:pathLst>
                <a:path w="1073784" h="1149985">
                  <a:moveTo>
                    <a:pt x="0" y="1149477"/>
                  </a:moveTo>
                  <a:lnTo>
                    <a:pt x="1073277" y="1149477"/>
                  </a:lnTo>
                  <a:lnTo>
                    <a:pt x="1073277" y="0"/>
                  </a:lnTo>
                  <a:lnTo>
                    <a:pt x="0" y="0"/>
                  </a:lnTo>
                  <a:lnTo>
                    <a:pt x="0" y="114947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112507" y="3442715"/>
              <a:ext cx="200025" cy="285115"/>
            </a:xfrm>
            <a:custGeom>
              <a:avLst/>
              <a:gdLst/>
              <a:ahLst/>
              <a:cxnLst/>
              <a:rect l="l" t="t" r="r" b="b"/>
              <a:pathLst>
                <a:path w="200025" h="285114">
                  <a:moveTo>
                    <a:pt x="99822" y="0"/>
                  </a:moveTo>
                  <a:lnTo>
                    <a:pt x="0" y="284988"/>
                  </a:lnTo>
                  <a:lnTo>
                    <a:pt x="199644" y="284988"/>
                  </a:lnTo>
                  <a:lnTo>
                    <a:pt x="99822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12507" y="3442715"/>
              <a:ext cx="200025" cy="285115"/>
            </a:xfrm>
            <a:custGeom>
              <a:avLst/>
              <a:gdLst/>
              <a:ahLst/>
              <a:cxnLst/>
              <a:rect l="l" t="t" r="r" b="b"/>
              <a:pathLst>
                <a:path w="200025" h="285114">
                  <a:moveTo>
                    <a:pt x="0" y="284988"/>
                  </a:moveTo>
                  <a:lnTo>
                    <a:pt x="99822" y="0"/>
                  </a:lnTo>
                  <a:lnTo>
                    <a:pt x="199644" y="284988"/>
                  </a:lnTo>
                  <a:lnTo>
                    <a:pt x="0" y="284988"/>
                  </a:lnTo>
                  <a:close/>
                </a:path>
              </a:pathLst>
            </a:custGeom>
            <a:ln w="12699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0289603" y="2476055"/>
            <a:ext cx="1165225" cy="1791970"/>
            <a:chOff x="10289603" y="2476055"/>
            <a:chExt cx="1165225" cy="1791970"/>
          </a:xfrm>
        </p:grpSpPr>
        <p:sp>
          <p:nvSpPr>
            <p:cNvPr id="46" name="object 46"/>
            <p:cNvSpPr/>
            <p:nvPr/>
          </p:nvSpPr>
          <p:spPr>
            <a:xfrm>
              <a:off x="10396728" y="3976115"/>
              <a:ext cx="200025" cy="285115"/>
            </a:xfrm>
            <a:custGeom>
              <a:avLst/>
              <a:gdLst/>
              <a:ahLst/>
              <a:cxnLst/>
              <a:rect l="l" t="t" r="r" b="b"/>
              <a:pathLst>
                <a:path w="200025" h="285114">
                  <a:moveTo>
                    <a:pt x="199644" y="0"/>
                  </a:moveTo>
                  <a:lnTo>
                    <a:pt x="0" y="0"/>
                  </a:lnTo>
                  <a:lnTo>
                    <a:pt x="99822" y="284987"/>
                  </a:lnTo>
                  <a:lnTo>
                    <a:pt x="19964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396728" y="3976115"/>
              <a:ext cx="200025" cy="285115"/>
            </a:xfrm>
            <a:custGeom>
              <a:avLst/>
              <a:gdLst/>
              <a:ahLst/>
              <a:cxnLst/>
              <a:rect l="l" t="t" r="r" b="b"/>
              <a:pathLst>
                <a:path w="200025" h="285114">
                  <a:moveTo>
                    <a:pt x="199644" y="0"/>
                  </a:moveTo>
                  <a:lnTo>
                    <a:pt x="99822" y="284987"/>
                  </a:lnTo>
                  <a:lnTo>
                    <a:pt x="0" y="0"/>
                  </a:lnTo>
                  <a:lnTo>
                    <a:pt x="199644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9192" y="2485643"/>
              <a:ext cx="1146048" cy="120243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0294366" y="2480817"/>
              <a:ext cx="1155700" cy="1212215"/>
            </a:xfrm>
            <a:custGeom>
              <a:avLst/>
              <a:gdLst/>
              <a:ahLst/>
              <a:cxnLst/>
              <a:rect l="l" t="t" r="r" b="b"/>
              <a:pathLst>
                <a:path w="1155700" h="1212214">
                  <a:moveTo>
                    <a:pt x="0" y="1211960"/>
                  </a:moveTo>
                  <a:lnTo>
                    <a:pt x="1155573" y="1211960"/>
                  </a:lnTo>
                  <a:lnTo>
                    <a:pt x="1155573" y="0"/>
                  </a:lnTo>
                  <a:lnTo>
                    <a:pt x="0" y="0"/>
                  </a:lnTo>
                  <a:lnTo>
                    <a:pt x="0" y="12119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2371344" y="2910585"/>
            <a:ext cx="1276350" cy="297815"/>
            <a:chOff x="2371344" y="2910585"/>
            <a:chExt cx="1276350" cy="297815"/>
          </a:xfrm>
        </p:grpSpPr>
        <p:sp>
          <p:nvSpPr>
            <p:cNvPr id="51" name="object 51"/>
            <p:cNvSpPr/>
            <p:nvPr/>
          </p:nvSpPr>
          <p:spPr>
            <a:xfrm>
              <a:off x="2371344" y="3017519"/>
              <a:ext cx="1276350" cy="0"/>
            </a:xfrm>
            <a:custGeom>
              <a:avLst/>
              <a:gdLst/>
              <a:ahLst/>
              <a:cxnLst/>
              <a:rect l="l" t="t" r="r" b="b"/>
              <a:pathLst>
                <a:path w="1276350">
                  <a:moveTo>
                    <a:pt x="0" y="0"/>
                  </a:moveTo>
                  <a:lnTo>
                    <a:pt x="1276350" y="0"/>
                  </a:lnTo>
                </a:path>
              </a:pathLst>
            </a:custGeom>
            <a:ln w="6350">
              <a:solidFill>
                <a:srgbClr val="4471C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002280" y="2916935"/>
              <a:ext cx="201295" cy="285115"/>
            </a:xfrm>
            <a:custGeom>
              <a:avLst/>
              <a:gdLst/>
              <a:ahLst/>
              <a:cxnLst/>
              <a:rect l="l" t="t" r="r" b="b"/>
              <a:pathLst>
                <a:path w="201294" h="285114">
                  <a:moveTo>
                    <a:pt x="201168" y="0"/>
                  </a:moveTo>
                  <a:lnTo>
                    <a:pt x="0" y="0"/>
                  </a:lnTo>
                  <a:lnTo>
                    <a:pt x="100583" y="284988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002280" y="2916935"/>
              <a:ext cx="201295" cy="285115"/>
            </a:xfrm>
            <a:custGeom>
              <a:avLst/>
              <a:gdLst/>
              <a:ahLst/>
              <a:cxnLst/>
              <a:rect l="l" t="t" r="r" b="b"/>
              <a:pathLst>
                <a:path w="201294" h="285114">
                  <a:moveTo>
                    <a:pt x="201168" y="0"/>
                  </a:moveTo>
                  <a:lnTo>
                    <a:pt x="100583" y="284988"/>
                  </a:lnTo>
                  <a:lnTo>
                    <a:pt x="0" y="0"/>
                  </a:lnTo>
                  <a:lnTo>
                    <a:pt x="201168" y="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" name="object 5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793" y="474819"/>
            <a:ext cx="1570228" cy="8496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5" name="object 55"/>
          <p:cNvSpPr txBox="1"/>
          <p:nvPr/>
        </p:nvSpPr>
        <p:spPr>
          <a:xfrm>
            <a:off x="222910" y="6425033"/>
            <a:ext cx="7778115" cy="4432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-5" dirty="0">
                <a:latin typeface="Arial"/>
                <a:cs typeface="Arial"/>
              </a:rPr>
              <a:t>*CIBER-EHD,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Department</a:t>
            </a:r>
            <a:r>
              <a:rPr sz="700" i="1" spc="7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Pharmacology,</a:t>
            </a:r>
            <a:r>
              <a:rPr sz="700" i="1" spc="7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ibs.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GRANADA,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Center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for</a:t>
            </a:r>
            <a:r>
              <a:rPr sz="700" i="1" spc="3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Biomedical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Research</a:t>
            </a:r>
            <a:r>
              <a:rPr sz="700" i="1" spc="3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(CIBM),</a:t>
            </a:r>
            <a:r>
              <a:rPr sz="700" i="1" spc="4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University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Granada,</a:t>
            </a:r>
            <a:r>
              <a:rPr sz="700" i="1" spc="5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Granada,</a:t>
            </a:r>
            <a:r>
              <a:rPr sz="700" i="1" spc="6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Spain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700" i="1" spc="-5" dirty="0">
                <a:latin typeface="Arial"/>
                <a:cs typeface="Arial"/>
              </a:rPr>
              <a:t>(1)</a:t>
            </a:r>
            <a:r>
              <a:rPr sz="700" i="1" spc="3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Gonzalez</a:t>
            </a:r>
            <a:r>
              <a:rPr sz="700" i="1" spc="5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S,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et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al.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Effect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Coriolus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versicolor</a:t>
            </a:r>
            <a:r>
              <a:rPr sz="700" i="1" spc="4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based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vaginal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gel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on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cervical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epithelialization</a:t>
            </a:r>
            <a:r>
              <a:rPr sz="700" i="1" spc="5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and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vaginal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microbiota</a:t>
            </a:r>
            <a:r>
              <a:rPr sz="700" i="1" spc="6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in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HPV-positive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15" dirty="0">
                <a:latin typeface="Arial"/>
                <a:cs typeface="Arial"/>
              </a:rPr>
              <a:t>women:</a:t>
            </a:r>
            <a:r>
              <a:rPr sz="700" i="1" spc="7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EPICERVIX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pilot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study.</a:t>
            </a:r>
            <a:r>
              <a:rPr sz="700" i="1" spc="4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Academic</a:t>
            </a:r>
            <a:r>
              <a:rPr sz="700" i="1" spc="4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Journal</a:t>
            </a:r>
            <a:r>
              <a:rPr sz="700" i="1" spc="3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Health 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Science.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2022/37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(2):139-145.</a:t>
            </a:r>
            <a:r>
              <a:rPr sz="700" i="1" spc="6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doi:10.3306/</a:t>
            </a:r>
            <a:r>
              <a:rPr sz="700" i="1" spc="5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AJHS.2022.37.02.139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58" name="object 10">
            <a:extLst>
              <a:ext uri="{FF2B5EF4-FFF2-40B4-BE49-F238E27FC236}">
                <a16:creationId xmlns:a16="http://schemas.microsoft.com/office/drawing/2014/main" id="{4FFB2244-1F21-9657-6948-55245F9ACAA4}"/>
              </a:ext>
            </a:extLst>
          </p:cNvPr>
          <p:cNvSpPr txBox="1">
            <a:spLocks/>
          </p:cNvSpPr>
          <p:nvPr/>
        </p:nvSpPr>
        <p:spPr>
          <a:xfrm>
            <a:off x="2160559" y="552033"/>
            <a:ext cx="979788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tr-TR" sz="2400" dirty="0">
                <a:solidFill>
                  <a:srgbClr val="FFFFFF"/>
                </a:solidFill>
                <a:effectLst/>
                <a:latin typeface="Helvetica" pitchFamily="2" charset="0"/>
              </a:rPr>
              <a:t>EFFICACY ON VAGINAL MICROBIOTA of PAPILOCARE: SIGNIFICANT RESULTS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3272" y="5449525"/>
            <a:ext cx="8745220" cy="1396365"/>
            <a:chOff x="1033272" y="4238244"/>
            <a:chExt cx="8745220" cy="1396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272" y="4238244"/>
              <a:ext cx="8744712" cy="13959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77456" y="4584192"/>
              <a:ext cx="2071370" cy="704215"/>
            </a:xfrm>
            <a:custGeom>
              <a:avLst/>
              <a:gdLst/>
              <a:ahLst/>
              <a:cxnLst/>
              <a:rect l="l" t="t" r="r" b="b"/>
              <a:pathLst>
                <a:path w="2071370" h="704214">
                  <a:moveTo>
                    <a:pt x="2071116" y="0"/>
                  </a:moveTo>
                  <a:lnTo>
                    <a:pt x="561340" y="0"/>
                  </a:lnTo>
                  <a:lnTo>
                    <a:pt x="0" y="704087"/>
                  </a:lnTo>
                  <a:lnTo>
                    <a:pt x="1509776" y="704087"/>
                  </a:lnTo>
                  <a:lnTo>
                    <a:pt x="207111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943557"/>
            <a:ext cx="12192000" cy="338455"/>
          </a:xfrm>
          <a:custGeom>
            <a:avLst/>
            <a:gdLst/>
            <a:ahLst/>
            <a:cxnLst/>
            <a:rect l="l" t="t" r="r" b="b"/>
            <a:pathLst>
              <a:path w="12192000" h="338454">
                <a:moveTo>
                  <a:pt x="12192000" y="0"/>
                </a:moveTo>
                <a:lnTo>
                  <a:pt x="0" y="0"/>
                </a:lnTo>
                <a:lnTo>
                  <a:pt x="0" y="338328"/>
                </a:lnTo>
                <a:lnTo>
                  <a:pt x="12192000" y="338328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1660" y="4921326"/>
            <a:ext cx="9413013" cy="31995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PHASE IV at INDEPENDENT PUBLIC UNIVERSITARY HOSPITALS </a:t>
            </a:r>
            <a:r>
              <a:rPr lang="tr-TR" sz="2000" b="1" spc="-10" dirty="0" err="1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 PRIVATE CENTERS</a:t>
            </a:r>
          </a:p>
        </p:txBody>
      </p:sp>
      <p:sp>
        <p:nvSpPr>
          <p:cNvPr id="10" name="object 10"/>
          <p:cNvSpPr/>
          <p:nvPr/>
        </p:nvSpPr>
        <p:spPr>
          <a:xfrm>
            <a:off x="-59375" y="2134115"/>
            <a:ext cx="12192000" cy="401320"/>
          </a:xfrm>
          <a:custGeom>
            <a:avLst/>
            <a:gdLst/>
            <a:ahLst/>
            <a:cxnLst/>
            <a:rect l="l" t="t" r="r" b="b"/>
            <a:pathLst>
              <a:path w="12192000" h="401319">
                <a:moveTo>
                  <a:pt x="0" y="400812"/>
                </a:moveTo>
                <a:lnTo>
                  <a:pt x="12192000" y="400812"/>
                </a:lnTo>
                <a:lnTo>
                  <a:pt x="1219200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81049" y="2119680"/>
            <a:ext cx="363103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MORE THAN 1,000 PATIENTS</a:t>
            </a:r>
            <a:endParaRPr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63834" y="582691"/>
            <a:ext cx="5438897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sz="2400" b="1" spc="114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spc="-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400" b="1" spc="-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spc="25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400" b="1" spc="290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400" b="1" spc="-2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tr-TR" sz="2400" b="1" spc="-7" baseline="2430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lang="tr-TR" sz="2400" b="1" spc="114" dirty="0">
                <a:solidFill>
                  <a:schemeClr val="bg1"/>
                </a:solidFill>
                <a:latin typeface="Calibri"/>
                <a:cs typeface="Calibri"/>
              </a:rPr>
              <a:t>CLINICAL DEVELOPMENT </a:t>
            </a:r>
            <a:endParaRPr sz="2400" b="1" spc="114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2756" y="5910408"/>
            <a:ext cx="1030224" cy="45720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763256" y="5518736"/>
            <a:ext cx="1388745" cy="242570"/>
          </a:xfrm>
          <a:prstGeom prst="rect">
            <a:avLst/>
          </a:prstGeom>
          <a:solidFill>
            <a:srgbClr val="F4F4F5"/>
          </a:solidFill>
        </p:spPr>
        <p:txBody>
          <a:bodyPr vert="horz" wrap="square" lIns="0" tIns="3810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30"/>
              </a:spcBef>
            </a:pPr>
            <a:r>
              <a:rPr sz="1400" b="1" spc="-5" dirty="0">
                <a:solidFill>
                  <a:srgbClr val="B582B8"/>
                </a:solidFill>
                <a:latin typeface="Calibri"/>
                <a:cs typeface="Calibri"/>
              </a:rPr>
              <a:t>183</a:t>
            </a:r>
            <a:r>
              <a:rPr sz="1400" b="1" spc="-25" dirty="0">
                <a:solidFill>
                  <a:srgbClr val="B582B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B582B8"/>
                </a:solidFill>
                <a:latin typeface="Calibri"/>
                <a:cs typeface="Calibri"/>
              </a:rPr>
              <a:t>patients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40F76E5-FB16-09E0-C230-66EA133F0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71" y="2765107"/>
            <a:ext cx="10129533" cy="13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43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C16B3FDB-5A61-EEC9-E248-739E8F6A593E}"/>
              </a:ext>
            </a:extLst>
          </p:cNvPr>
          <p:cNvGrpSpPr/>
          <p:nvPr/>
        </p:nvGrpSpPr>
        <p:grpSpPr>
          <a:xfrm>
            <a:off x="7878361" y="2988711"/>
            <a:ext cx="3477678" cy="3030503"/>
            <a:chOff x="7521145" y="2510135"/>
            <a:chExt cx="4533668" cy="4048741"/>
          </a:xfrm>
        </p:grpSpPr>
        <p:sp>
          <p:nvSpPr>
            <p:cNvPr id="11" name="Arrow: Up 9">
              <a:extLst>
                <a:ext uri="{FF2B5EF4-FFF2-40B4-BE49-F238E27FC236}">
                  <a16:creationId xmlns:a16="http://schemas.microsoft.com/office/drawing/2014/main" id="{69B01244-C252-930E-F85C-FDD16D612CDE}"/>
                </a:ext>
              </a:extLst>
            </p:cNvPr>
            <p:cNvSpPr/>
            <p:nvPr/>
          </p:nvSpPr>
          <p:spPr>
            <a:xfrm>
              <a:off x="8375397" y="3546393"/>
              <a:ext cx="1371601" cy="1163055"/>
            </a:xfrm>
            <a:prstGeom prst="up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Gotham Black"/>
                <a:ea typeface="+mn-ea"/>
                <a:cs typeface="+mn-cs"/>
              </a:endParaRPr>
            </a:p>
          </p:txBody>
        </p:sp>
        <p:pic>
          <p:nvPicPr>
            <p:cNvPr id="12" name="Picture 3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E0C11EB-F5C0-ACA0-F28E-4311535BB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02" r="47083"/>
            <a:stretch/>
          </p:blipFill>
          <p:spPr>
            <a:xfrm>
              <a:off x="7521145" y="2510135"/>
              <a:ext cx="4533668" cy="4048741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531DD7-7FA7-7DF2-C168-B434E7D4EDC8}"/>
              </a:ext>
            </a:extLst>
          </p:cNvPr>
          <p:cNvSpPr txBox="1"/>
          <p:nvPr/>
        </p:nvSpPr>
        <p:spPr>
          <a:xfrm>
            <a:off x="7234945" y="1969229"/>
            <a:ext cx="4701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prstClr val="black"/>
                </a:solidFill>
                <a:latin typeface="Gotham Book"/>
                <a:ea typeface="+mn-ea"/>
                <a:cs typeface="+mn-cs"/>
              </a:defRPr>
            </a:pPr>
            <a:r>
              <a:rPr lang="es-ES" sz="1600" b="1" dirty="0">
                <a:solidFill>
                  <a:prstClr val="black"/>
                </a:solidFill>
                <a:latin typeface="Gotham Book"/>
              </a:rPr>
              <a:t>Clearance HR-HPV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prstClr val="black"/>
                </a:solidFill>
                <a:latin typeface="Gotham Book"/>
                <a:ea typeface="+mn-ea"/>
                <a:cs typeface="+mn-cs"/>
              </a:defRPr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HR-VPH: 16,18,31,33,35,39,45,51,52,56,58,59,68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E4DB9654-AAC0-3474-1CB9-E383BCFC01DA}"/>
              </a:ext>
            </a:extLst>
          </p:cNvPr>
          <p:cNvSpPr/>
          <p:nvPr/>
        </p:nvSpPr>
        <p:spPr>
          <a:xfrm>
            <a:off x="9979572" y="2538812"/>
            <a:ext cx="2319622" cy="874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b="1" dirty="0">
                <a:solidFill>
                  <a:schemeClr val="tx1"/>
                </a:solidFill>
                <a:latin typeface="Gotham Black"/>
              </a:rPr>
              <a:t>Mean </a:t>
            </a:r>
            <a:r>
              <a:rPr lang="es-ES" sz="1600" b="1" dirty="0" err="1">
                <a:solidFill>
                  <a:schemeClr val="tx1"/>
                </a:solidFill>
                <a:latin typeface="Gotham Black"/>
              </a:rPr>
              <a:t>age</a:t>
            </a:r>
            <a:r>
              <a:rPr lang="es-ES" sz="1600" b="1" dirty="0">
                <a:solidFill>
                  <a:schemeClr val="tx1"/>
                </a:solidFill>
                <a:latin typeface="Gotham Black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  <a:latin typeface="Gotham Black"/>
              </a:rPr>
              <a:t>41,4 </a:t>
            </a:r>
            <a:r>
              <a:rPr lang="es-ES" sz="1600" b="1" dirty="0" err="1">
                <a:solidFill>
                  <a:schemeClr val="tx1"/>
                </a:solidFill>
                <a:latin typeface="Gotham Black"/>
              </a:rPr>
              <a:t>years</a:t>
            </a:r>
            <a:r>
              <a:rPr lang="es-ES" sz="1600" b="1" dirty="0">
                <a:solidFill>
                  <a:schemeClr val="tx1"/>
                </a:solidFill>
                <a:latin typeface="Gotham Black"/>
              </a:rPr>
              <a:t> (</a:t>
            </a:r>
            <a:r>
              <a:rPr lang="es-ES" sz="1600" b="1" dirty="0" err="1">
                <a:solidFill>
                  <a:schemeClr val="tx1"/>
                </a:solidFill>
                <a:latin typeface="Gotham Black"/>
              </a:rPr>
              <a:t>treated</a:t>
            </a:r>
            <a:r>
              <a:rPr lang="es-ES" sz="1600" b="1" dirty="0">
                <a:solidFill>
                  <a:schemeClr val="tx1"/>
                </a:solidFill>
                <a:latin typeface="Gotham Black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  <a:latin typeface="Gotham Black"/>
              </a:rPr>
              <a:t>38,8 </a:t>
            </a:r>
            <a:r>
              <a:rPr lang="es-ES" sz="1600" b="1" dirty="0" err="1">
                <a:solidFill>
                  <a:schemeClr val="tx1"/>
                </a:solidFill>
                <a:latin typeface="Gotham Black"/>
              </a:rPr>
              <a:t>years</a:t>
            </a:r>
            <a:r>
              <a:rPr lang="es-ES" sz="1600" b="1" dirty="0">
                <a:solidFill>
                  <a:schemeClr val="tx1"/>
                </a:solidFill>
                <a:latin typeface="Gotham Black"/>
              </a:rPr>
              <a:t> (control)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F72CBCBE-F861-3D01-8B35-3F467AA4989C}"/>
              </a:ext>
            </a:extLst>
          </p:cNvPr>
          <p:cNvSpPr/>
          <p:nvPr/>
        </p:nvSpPr>
        <p:spPr>
          <a:xfrm>
            <a:off x="460074" y="2558581"/>
            <a:ext cx="12563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dirty="0">
                <a:ln>
                  <a:noFill/>
                </a:ln>
                <a:solidFill>
                  <a:srgbClr val="212072"/>
                </a:solidFill>
                <a:effectLst/>
                <a:uLnTx/>
                <a:uFillTx/>
                <a:latin typeface="GothamBook"/>
                <a:ea typeface="+mn-ea"/>
                <a:cs typeface="+mn-cs"/>
              </a:rPr>
              <a:t>NCT 04002154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srgbClr val="97479B"/>
                </a:solidFill>
                <a:latin typeface="GothamBook"/>
              </a:rPr>
              <a:t>FINAL RESULTS</a:t>
            </a:r>
            <a:endParaRPr kumimoji="0" lang="es-ES" sz="1600" b="1" i="0" u="none" strike="noStrike" kern="1200" cap="none" spc="0" normalizeH="0" baseline="0" dirty="0">
              <a:ln>
                <a:noFill/>
              </a:ln>
              <a:solidFill>
                <a:srgbClr val="9747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1EB22EE9-57B7-464B-B83F-A5BE658F84DF">
            <a:extLst>
              <a:ext uri="{FF2B5EF4-FFF2-40B4-BE49-F238E27FC236}">
                <a16:creationId xmlns:a16="http://schemas.microsoft.com/office/drawing/2014/main" id="{F5607FB5-76B7-901A-FEC4-CE299AC81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0" b="87245"/>
          <a:stretch/>
        </p:blipFill>
        <p:spPr bwMode="auto">
          <a:xfrm>
            <a:off x="10164066" y="691208"/>
            <a:ext cx="1772517" cy="64339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B467F74-8BD1-32E9-B063-10FD28AEE74B}"/>
              </a:ext>
            </a:extLst>
          </p:cNvPr>
          <p:cNvSpPr txBox="1"/>
          <p:nvPr/>
        </p:nvSpPr>
        <p:spPr>
          <a:xfrm>
            <a:off x="2248126" y="1919839"/>
            <a:ext cx="425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HR-HPV</a:t>
            </a:r>
            <a:r>
              <a:rPr kumimoji="0" lang="es-ES" sz="1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Subpopulation</a:t>
            </a:r>
            <a:r>
              <a:rPr lang="es-ES" sz="1600" b="1" baseline="30000" dirty="0">
                <a:latin typeface="Gotham Black"/>
              </a:rPr>
              <a:t>1</a:t>
            </a:r>
            <a:endParaRPr kumimoji="0" lang="es-ES" sz="1600" b="1" i="0" u="none" strike="noStrike" kern="1200" cap="none" spc="0" normalizeH="0" baseline="3000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508EB9-5399-2098-50B8-E5F624D18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8299" y="2458295"/>
            <a:ext cx="4084274" cy="3865449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D3C6EE0-093C-0CB7-F01A-B288B123B9B2}"/>
              </a:ext>
            </a:extLst>
          </p:cNvPr>
          <p:cNvSpPr txBox="1"/>
          <p:nvPr/>
        </p:nvSpPr>
        <p:spPr>
          <a:xfrm>
            <a:off x="1732211" y="2173625"/>
            <a:ext cx="53978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Cytological </a:t>
            </a:r>
            <a:r>
              <a:rPr kumimoji="0" lang="en-US" sz="1600" b="1" i="0" u="sng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normalization</a:t>
            </a:r>
            <a:r>
              <a:rPr kumimoji="0" lang="en-US" sz="1600" b="1" i="0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concordant colposcopy at 3 months and 6 months vs. control</a:t>
            </a:r>
            <a:endParaRPr kumimoji="0" lang="es-ES" sz="1400" b="0" i="0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echa: hacia arriba 17">
            <a:extLst>
              <a:ext uri="{FF2B5EF4-FFF2-40B4-BE49-F238E27FC236}">
                <a16:creationId xmlns:a16="http://schemas.microsoft.com/office/drawing/2014/main" id="{6C1D8C7E-AE74-2380-20B4-64EE8BBE308B}"/>
              </a:ext>
            </a:extLst>
          </p:cNvPr>
          <p:cNvSpPr/>
          <p:nvPr/>
        </p:nvSpPr>
        <p:spPr>
          <a:xfrm>
            <a:off x="2884183" y="3067427"/>
            <a:ext cx="1114705" cy="1004385"/>
          </a:xfrm>
          <a:prstGeom prst="upArrow">
            <a:avLst/>
          </a:prstGeom>
          <a:solidFill>
            <a:srgbClr val="AEA9E1"/>
          </a:solidFill>
          <a:ln>
            <a:solidFill>
              <a:srgbClr val="95178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28%</a:t>
            </a:r>
          </a:p>
        </p:txBody>
      </p:sp>
      <p:sp>
        <p:nvSpPr>
          <p:cNvPr id="19" name="Flecha: hacia arriba 18">
            <a:extLst>
              <a:ext uri="{FF2B5EF4-FFF2-40B4-BE49-F238E27FC236}">
                <a16:creationId xmlns:a16="http://schemas.microsoft.com/office/drawing/2014/main" id="{8F4752BC-7358-048E-3572-F9C1D83D2C08}"/>
              </a:ext>
            </a:extLst>
          </p:cNvPr>
          <p:cNvSpPr/>
          <p:nvPr/>
        </p:nvSpPr>
        <p:spPr>
          <a:xfrm>
            <a:off x="4610977" y="2938004"/>
            <a:ext cx="1114706" cy="981697"/>
          </a:xfrm>
          <a:prstGeom prst="upArrow">
            <a:avLst/>
          </a:prstGeom>
          <a:solidFill>
            <a:srgbClr val="AEA9E1"/>
          </a:solidFill>
          <a:ln>
            <a:solidFill>
              <a:srgbClr val="95178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51C8D4B-1C20-CE39-18A8-51143E16198B}"/>
              </a:ext>
            </a:extLst>
          </p:cNvPr>
          <p:cNvSpPr txBox="1"/>
          <p:nvPr/>
        </p:nvSpPr>
        <p:spPr>
          <a:xfrm>
            <a:off x="-1" y="6554576"/>
            <a:ext cx="12023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228600">
              <a:defRPr sz="700" i="1">
                <a:latin typeface="Arial" charset="0"/>
                <a:ea typeface="MS PGothic" charset="-128"/>
              </a:defRPr>
            </a:lvl1pPr>
            <a:lvl2pPr marL="742950" indent="-285750">
              <a:defRPr>
                <a:latin typeface="Arial" charset="0"/>
                <a:ea typeface="MS PGothic" charset="-128"/>
              </a:defRPr>
            </a:lvl2pPr>
            <a:lvl3pPr marL="1143000" indent="-228600">
              <a:defRPr>
                <a:latin typeface="Arial" charset="0"/>
                <a:ea typeface="MS PGothic" charset="-128"/>
              </a:defRPr>
            </a:lvl3pPr>
            <a:lvl4pPr marL="1600200" indent="-228600">
              <a:defRPr>
                <a:latin typeface="Arial" charset="0"/>
                <a:ea typeface="MS PGothic" charset="-128"/>
              </a:defRPr>
            </a:lvl4pPr>
            <a:lvl5pPr marL="2057400" indent="-228600">
              <a:defRPr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charset="-128"/>
              </a:defRPr>
            </a:lvl9pPr>
          </a:lstStyle>
          <a:p>
            <a:r>
              <a:rPr lang="es-ES" sz="800" dirty="0">
                <a:latin typeface="Gotham Black"/>
              </a:rPr>
              <a:t>(1) Serrano L, López AC, González SP, Palacios S, Dexeus D, Centeno-Mediavilla C, Coronado P, de la Fuente J, López JA, </a:t>
            </a:r>
            <a:r>
              <a:rPr lang="es-ES" sz="800" dirty="0" err="1">
                <a:latin typeface="Gotham Black"/>
              </a:rPr>
              <a:t>Vanrell</a:t>
            </a:r>
            <a:r>
              <a:rPr lang="es-ES" sz="800" dirty="0">
                <a:latin typeface="Gotham Black"/>
              </a:rPr>
              <a:t> C, Cortés J. </a:t>
            </a:r>
            <a:r>
              <a:rPr lang="es-ES" sz="800" dirty="0" err="1">
                <a:latin typeface="Gotham Black"/>
              </a:rPr>
              <a:t>Efficacy</a:t>
            </a:r>
            <a:r>
              <a:rPr lang="es-ES" sz="800" dirty="0">
                <a:latin typeface="Gotham Black"/>
              </a:rPr>
              <a:t> of a </a:t>
            </a:r>
            <a:r>
              <a:rPr lang="es-ES" sz="800" dirty="0" err="1">
                <a:latin typeface="Gotham Black"/>
              </a:rPr>
              <a:t>Coriolus</a:t>
            </a:r>
            <a:r>
              <a:rPr lang="es-ES" sz="800" dirty="0">
                <a:latin typeface="Gotham Black"/>
              </a:rPr>
              <a:t> </a:t>
            </a:r>
            <a:r>
              <a:rPr lang="es-ES" sz="800" dirty="0" err="1">
                <a:latin typeface="Gotham Black"/>
              </a:rPr>
              <a:t>versicolor-Based</a:t>
            </a:r>
            <a:r>
              <a:rPr lang="es-ES" sz="800" dirty="0">
                <a:latin typeface="Gotham Black"/>
              </a:rPr>
              <a:t> Vaginal Gel in </a:t>
            </a:r>
            <a:r>
              <a:rPr lang="es-ES" sz="800" dirty="0" err="1">
                <a:latin typeface="Gotham Black"/>
              </a:rPr>
              <a:t>Women</a:t>
            </a:r>
            <a:r>
              <a:rPr lang="es-ES" sz="800" dirty="0">
                <a:latin typeface="Gotham Black"/>
              </a:rPr>
              <a:t> </a:t>
            </a:r>
            <a:r>
              <a:rPr lang="es-ES" sz="800" dirty="0" err="1">
                <a:latin typeface="Gotham Black"/>
              </a:rPr>
              <a:t>With</a:t>
            </a:r>
            <a:r>
              <a:rPr lang="es-ES" sz="800" dirty="0">
                <a:latin typeface="Gotham Black"/>
              </a:rPr>
              <a:t> Human </a:t>
            </a:r>
            <a:r>
              <a:rPr lang="es-ES" sz="800" dirty="0" err="1">
                <a:latin typeface="Gotham Black"/>
              </a:rPr>
              <a:t>Papillomavirus-Dependent</a:t>
            </a:r>
            <a:r>
              <a:rPr lang="es-ES" sz="800" dirty="0">
                <a:latin typeface="Gotham Black"/>
              </a:rPr>
              <a:t> Cervical </a:t>
            </a:r>
            <a:r>
              <a:rPr lang="es-ES" sz="800" dirty="0" err="1">
                <a:latin typeface="Gotham Black"/>
              </a:rPr>
              <a:t>Lesions</a:t>
            </a:r>
            <a:r>
              <a:rPr lang="es-ES" sz="800" dirty="0">
                <a:latin typeface="Gotham Black"/>
              </a:rPr>
              <a:t>: </a:t>
            </a:r>
            <a:r>
              <a:rPr lang="es-ES" sz="800" dirty="0" err="1">
                <a:latin typeface="Gotham Black"/>
              </a:rPr>
              <a:t>The</a:t>
            </a:r>
            <a:r>
              <a:rPr lang="es-ES" sz="800" dirty="0">
                <a:latin typeface="Gotham Black"/>
              </a:rPr>
              <a:t> PALOMA Study. J Low </a:t>
            </a:r>
            <a:r>
              <a:rPr lang="es-ES" sz="800" dirty="0" err="1">
                <a:latin typeface="Gotham Black"/>
              </a:rPr>
              <a:t>Genit</a:t>
            </a:r>
            <a:r>
              <a:rPr lang="es-ES" sz="800" dirty="0">
                <a:latin typeface="Gotham Black"/>
              </a:rPr>
              <a:t> </a:t>
            </a:r>
            <a:r>
              <a:rPr lang="es-ES" sz="800" dirty="0" err="1">
                <a:latin typeface="Gotham Black"/>
              </a:rPr>
              <a:t>Tract</a:t>
            </a:r>
            <a:r>
              <a:rPr lang="es-ES" sz="800" dirty="0">
                <a:latin typeface="Gotham Black"/>
              </a:rPr>
              <a:t> </a:t>
            </a:r>
            <a:r>
              <a:rPr lang="es-ES" sz="800" dirty="0" err="1">
                <a:latin typeface="Gotham Black"/>
              </a:rPr>
              <a:t>Dis</a:t>
            </a:r>
            <a:r>
              <a:rPr lang="es-ES" sz="800" dirty="0">
                <a:latin typeface="Gotham Black"/>
              </a:rPr>
              <a:t>. 2021 </a:t>
            </a:r>
            <a:r>
              <a:rPr lang="es-ES" sz="800" dirty="0" err="1">
                <a:latin typeface="Gotham Black"/>
              </a:rPr>
              <a:t>Apr</a:t>
            </a:r>
            <a:r>
              <a:rPr lang="es-ES" sz="800" dirty="0">
                <a:latin typeface="Gotham Black"/>
              </a:rPr>
              <a:t> 1;25(2):130-136</a:t>
            </a:r>
          </a:p>
        </p:txBody>
      </p:sp>
      <p:pic>
        <p:nvPicPr>
          <p:cNvPr id="21" name="object 12">
            <a:extLst>
              <a:ext uri="{FF2B5EF4-FFF2-40B4-BE49-F238E27FC236}">
                <a16:creationId xmlns:a16="http://schemas.microsoft.com/office/drawing/2014/main" id="{EDE2A1FE-8FEF-ED48-9F86-999059F5926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635" y="3485279"/>
            <a:ext cx="795325" cy="643396"/>
          </a:xfrm>
          <a:prstGeom prst="rect">
            <a:avLst/>
          </a:prstGeom>
        </p:spPr>
      </p:pic>
      <p:grpSp>
        <p:nvGrpSpPr>
          <p:cNvPr id="22" name="object 8">
            <a:extLst>
              <a:ext uri="{FF2B5EF4-FFF2-40B4-BE49-F238E27FC236}">
                <a16:creationId xmlns:a16="http://schemas.microsoft.com/office/drawing/2014/main" id="{8DB9F7CC-7D17-BA4F-AA10-CB2BCCA7D469}"/>
              </a:ext>
            </a:extLst>
          </p:cNvPr>
          <p:cNvGrpSpPr/>
          <p:nvPr/>
        </p:nvGrpSpPr>
        <p:grpSpPr>
          <a:xfrm>
            <a:off x="710612" y="4845020"/>
            <a:ext cx="547370" cy="478155"/>
            <a:chOff x="1382407" y="1137081"/>
            <a:chExt cx="547370" cy="478155"/>
          </a:xfrm>
        </p:grpSpPr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DADC88E1-86C3-3644-BB4C-6D4992E6864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2407" y="1137081"/>
              <a:ext cx="546836" cy="478129"/>
            </a:xfrm>
            <a:prstGeom prst="rect">
              <a:avLst/>
            </a:prstGeom>
          </p:spPr>
        </p:pic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E4A2EA7-FBEE-9B40-B0DC-3262CA2C832D}"/>
                </a:ext>
              </a:extLst>
            </p:cNvPr>
            <p:cNvSpPr/>
            <p:nvPr/>
          </p:nvSpPr>
          <p:spPr>
            <a:xfrm>
              <a:off x="1400555" y="1408175"/>
              <a:ext cx="212090" cy="175260"/>
            </a:xfrm>
            <a:custGeom>
              <a:avLst/>
              <a:gdLst/>
              <a:ahLst/>
              <a:cxnLst/>
              <a:rect l="l" t="t" r="r" b="b"/>
              <a:pathLst>
                <a:path w="212090" h="175259">
                  <a:moveTo>
                    <a:pt x="0" y="175260"/>
                  </a:moveTo>
                  <a:lnTo>
                    <a:pt x="211835" y="175260"/>
                  </a:lnTo>
                  <a:lnTo>
                    <a:pt x="211835" y="0"/>
                  </a:lnTo>
                  <a:lnTo>
                    <a:pt x="0" y="0"/>
                  </a:lnTo>
                  <a:lnTo>
                    <a:pt x="0" y="175260"/>
                  </a:lnTo>
                  <a:close/>
                </a:path>
              </a:pathLst>
            </a:custGeom>
            <a:solidFill>
              <a:srgbClr val="6B2C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0E7D8427-CBF1-7749-ABE8-F596026E0D2D}"/>
                </a:ext>
              </a:extLst>
            </p:cNvPr>
            <p:cNvSpPr/>
            <p:nvPr/>
          </p:nvSpPr>
          <p:spPr>
            <a:xfrm>
              <a:off x="1612391" y="1406651"/>
              <a:ext cx="218440" cy="177165"/>
            </a:xfrm>
            <a:custGeom>
              <a:avLst/>
              <a:gdLst/>
              <a:ahLst/>
              <a:cxnLst/>
              <a:rect l="l" t="t" r="r" b="b"/>
              <a:pathLst>
                <a:path w="218439" h="177165">
                  <a:moveTo>
                    <a:pt x="217932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217932" y="176784"/>
                  </a:lnTo>
                  <a:lnTo>
                    <a:pt x="217932" y="0"/>
                  </a:lnTo>
                  <a:close/>
                </a:path>
              </a:pathLst>
            </a:custGeom>
            <a:solidFill>
              <a:srgbClr val="862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415D2D69-DEAE-7E1D-38FC-AD1621DD352D}"/>
              </a:ext>
            </a:extLst>
          </p:cNvPr>
          <p:cNvSpPr txBox="1"/>
          <p:nvPr/>
        </p:nvSpPr>
        <p:spPr>
          <a:xfrm>
            <a:off x="119907" y="627661"/>
            <a:ext cx="883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3200" b="1" dirty="0">
                <a:solidFill>
                  <a:schemeClr val="bg1"/>
                </a:solidFill>
              </a:rPr>
              <a:t>RESULTS PALOMA STUDY: HR-HPV PATIENTS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Black"/>
                <a:ea typeface="MS PGothic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5393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>
            <a:extLst>
              <a:ext uri="{FF2B5EF4-FFF2-40B4-BE49-F238E27FC236}">
                <a16:creationId xmlns:a16="http://schemas.microsoft.com/office/drawing/2014/main" id="{D628889D-3368-40D1-9765-DF682CEF254D}"/>
              </a:ext>
            </a:extLst>
          </p:cNvPr>
          <p:cNvSpPr txBox="1"/>
          <p:nvPr/>
        </p:nvSpPr>
        <p:spPr>
          <a:xfrm>
            <a:off x="0" y="537618"/>
            <a:ext cx="12192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rgbClr val="B1419C"/>
                </a:solidFill>
                <a:latin typeface="Gotham Black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for QoL, safety, and adherence</a:t>
            </a:r>
          </a:p>
        </p:txBody>
      </p:sp>
      <p:pic>
        <p:nvPicPr>
          <p:cNvPr id="13" name="Picture 2" descr="Resultado de imagen de satisfaction">
            <a:extLst>
              <a:ext uri="{FF2B5EF4-FFF2-40B4-BE49-F238E27FC236}">
                <a16:creationId xmlns:a16="http://schemas.microsoft.com/office/drawing/2014/main" id="{3C53548D-A0B2-4FBE-B8E7-F6353B69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7F8"/>
              </a:clrFrom>
              <a:clrTo>
                <a:srgbClr val="F4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55" y="3806119"/>
            <a:ext cx="2582645" cy="14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59FE518A-8FB0-4D6F-8AC8-18CB26750B26}"/>
              </a:ext>
            </a:extLst>
          </p:cNvPr>
          <p:cNvSpPr txBox="1"/>
          <p:nvPr/>
        </p:nvSpPr>
        <p:spPr>
          <a:xfrm>
            <a:off x="5957280" y="3113201"/>
            <a:ext cx="5395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lack"/>
                <a:ea typeface="+mn-ea"/>
                <a:cs typeface="+mn-cs"/>
              </a:rPr>
              <a:t>87%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lack"/>
                <a:ea typeface="+mn-ea"/>
                <a:cs typeface="+mn-cs"/>
              </a:rPr>
              <a:t>of patients reported some degree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lack"/>
                <a:ea typeface="+mn-ea"/>
                <a:cs typeface="+mn-cs"/>
              </a:rPr>
              <a:t>satisfaction.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Black"/>
              <a:ea typeface="+mn-ea"/>
              <a:cs typeface="+mn-cs"/>
            </a:endParaRP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otham Black"/>
                <a:ea typeface="+mn-ea"/>
                <a:cs typeface="+mn-cs"/>
              </a:rPr>
              <a:t>None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lack"/>
                <a:ea typeface="+mn-ea"/>
                <a:cs typeface="+mn-cs"/>
              </a:rPr>
              <a:t>of</a:t>
            </a:r>
            <a:r>
              <a:rPr lang="es-ES" sz="1600" dirty="0">
                <a:latin typeface="Gotham Black"/>
              </a:rPr>
              <a:t> </a:t>
            </a:r>
            <a:r>
              <a:rPr lang="es-ES" sz="1600" dirty="0" err="1">
                <a:latin typeface="Gotham Black"/>
              </a:rPr>
              <a:t>them</a:t>
            </a:r>
            <a:r>
              <a:rPr lang="es-ES" sz="1600" dirty="0">
                <a:latin typeface="Gotham Black"/>
              </a:rPr>
              <a:t> </a:t>
            </a:r>
            <a:r>
              <a:rPr lang="es-ES" sz="1600" dirty="0" err="1">
                <a:latin typeface="Gotham Black"/>
              </a:rPr>
              <a:t>were</a:t>
            </a:r>
            <a:r>
              <a:rPr lang="es-ES" sz="1600" dirty="0">
                <a:latin typeface="Gotham Black"/>
              </a:rPr>
              <a:t> </a:t>
            </a:r>
            <a:r>
              <a:rPr lang="es-ES" sz="1600" b="1" dirty="0" err="1">
                <a:latin typeface="Gotham Black"/>
              </a:rPr>
              <a:t>dissatisfied</a:t>
            </a:r>
            <a:r>
              <a:rPr lang="es-ES" sz="1600" b="1" dirty="0">
                <a:latin typeface="Gotham Black"/>
              </a:rPr>
              <a:t>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Black"/>
              <a:ea typeface="+mn-ea"/>
              <a:cs typeface="+mn-cs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CC1A1273-3535-4F51-A795-C96478BB2A95}"/>
              </a:ext>
            </a:extLst>
          </p:cNvPr>
          <p:cNvSpPr txBox="1"/>
          <p:nvPr/>
        </p:nvSpPr>
        <p:spPr>
          <a:xfrm>
            <a:off x="5957280" y="4241828"/>
            <a:ext cx="4294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latin typeface="Gotham Black"/>
              </a:rPr>
              <a:t>- 7 </a:t>
            </a:r>
            <a:r>
              <a:rPr lang="en-US" sz="1600" dirty="0">
                <a:latin typeface="Gotham Black"/>
              </a:rPr>
              <a:t>possibly treatment-related AEs, 6 of them classified as mild/moderate.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latin typeface="Gotham Black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Gotham Black"/>
              </a:rPr>
              <a:t>- No serious treatment-related AE’s.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otham Black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F3BDA20-3FCF-4F33-9113-18E883307231}"/>
              </a:ext>
            </a:extLst>
          </p:cNvPr>
          <p:cNvSpPr txBox="1"/>
          <p:nvPr/>
        </p:nvSpPr>
        <p:spPr>
          <a:xfrm>
            <a:off x="5957280" y="2253540"/>
            <a:ext cx="5498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otham Black"/>
              </a:rPr>
              <a:t>93.4% </a:t>
            </a:r>
            <a:r>
              <a:rPr lang="en-US" sz="1600" dirty="0">
                <a:latin typeface="Gotham Black"/>
              </a:rPr>
              <a:t>of patients </a:t>
            </a:r>
            <a:r>
              <a:rPr lang="en-US" sz="1600" b="1" dirty="0">
                <a:latin typeface="Gotham Black"/>
              </a:rPr>
              <a:t>had correct adherence </a:t>
            </a:r>
            <a:r>
              <a:rPr lang="en-US" sz="1600" dirty="0">
                <a:latin typeface="Gotham Black"/>
              </a:rPr>
              <a:t>to treatment at 6 months.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6CDAEA4A-9A10-478E-887C-BE6D996147C0}"/>
              </a:ext>
            </a:extLst>
          </p:cNvPr>
          <p:cNvGrpSpPr/>
          <p:nvPr/>
        </p:nvGrpSpPr>
        <p:grpSpPr>
          <a:xfrm>
            <a:off x="838788" y="1409158"/>
            <a:ext cx="4957352" cy="4246511"/>
            <a:chOff x="501970" y="2378358"/>
            <a:chExt cx="4757275" cy="4016017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ACA7E851-8142-4A69-AA26-5FFB384B9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557" b="-2978"/>
            <a:stretch/>
          </p:blipFill>
          <p:spPr>
            <a:xfrm>
              <a:off x="501970" y="2553432"/>
              <a:ext cx="3728789" cy="3747216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E860386F-B9EC-4112-8DFE-004B5E61CB24}"/>
                </a:ext>
              </a:extLst>
            </p:cNvPr>
            <p:cNvSpPr txBox="1"/>
            <p:nvPr/>
          </p:nvSpPr>
          <p:spPr>
            <a:xfrm>
              <a:off x="1111085" y="2378358"/>
              <a:ext cx="4148160" cy="553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otham Black"/>
                </a:rPr>
                <a:t>Stress evolution at 6 months</a:t>
              </a:r>
            </a:p>
            <a:p>
              <a:pPr lvl="0" algn="ctr" defTabSz="457200">
                <a:defRPr/>
              </a:pPr>
              <a:r>
                <a:rPr lang="en-US" sz="1600" dirty="0">
                  <a:latin typeface="Gotham Black"/>
                </a:rPr>
                <a:t>Measure with PSS14 Scale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lack"/>
              </a:endParaRPr>
            </a:p>
          </p:txBody>
        </p:sp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B3E8F0D9-1862-4224-B86C-464083C8B749}"/>
                </a:ext>
              </a:extLst>
            </p:cNvPr>
            <p:cNvSpPr txBox="1"/>
            <p:nvPr/>
          </p:nvSpPr>
          <p:spPr>
            <a:xfrm>
              <a:off x="2551769" y="6117376"/>
              <a:ext cx="14567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spc="300">
                  <a:solidFill>
                    <a:srgbClr val="7E3F97"/>
                  </a:solidFill>
                  <a:latin typeface="Gotham Black"/>
                  <a:ea typeface="MS PGothic" panose="020B0600070205080204" pitchFamily="34" charset="-128"/>
                </a:rPr>
                <a:t>PAPILOCARE</a:t>
              </a:r>
              <a:r>
                <a:rPr lang="es-ES" sz="1200" spc="300" baseline="30000">
                  <a:solidFill>
                    <a:srgbClr val="7E3F97"/>
                  </a:solidFill>
                  <a:latin typeface="Gotham Black"/>
                  <a:ea typeface="MS PGothic" panose="020B0600070205080204" pitchFamily="34" charset="-128"/>
                </a:rPr>
                <a:t>®</a:t>
              </a:r>
            </a:p>
          </p:txBody>
        </p:sp>
      </p:grpSp>
      <p:sp>
        <p:nvSpPr>
          <p:cNvPr id="5" name="Rectángulo 16">
            <a:extLst>
              <a:ext uri="{FF2B5EF4-FFF2-40B4-BE49-F238E27FC236}">
                <a16:creationId xmlns:a16="http://schemas.microsoft.com/office/drawing/2014/main" id="{EC8F16D1-DFEE-44A4-A4E3-703C10C6D24B}"/>
              </a:ext>
            </a:extLst>
          </p:cNvPr>
          <p:cNvSpPr/>
          <p:nvPr/>
        </p:nvSpPr>
        <p:spPr>
          <a:xfrm>
            <a:off x="1056290" y="6058889"/>
            <a:ext cx="10697271" cy="400110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2000" b="1" dirty="0">
                <a:solidFill>
                  <a:schemeClr val="bg1"/>
                </a:solidFill>
                <a:latin typeface="Gotham Black"/>
              </a:rPr>
              <a:t>58% of patients treated with PAPILOCARE® improved their level of perceived stress.</a:t>
            </a:r>
            <a:endParaRPr kumimoji="0" lang="en-US" sz="2000" b="1" i="0" u="none" strike="noStrike" kern="1200" cap="none" spc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Gotham Black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40C830E6-A899-3D25-89AA-DA962FF81285}"/>
              </a:ext>
            </a:extLst>
          </p:cNvPr>
          <p:cNvSpPr/>
          <p:nvPr/>
        </p:nvSpPr>
        <p:spPr>
          <a:xfrm>
            <a:off x="10315035" y="1547547"/>
            <a:ext cx="12563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dirty="0">
                <a:ln>
                  <a:noFill/>
                </a:ln>
                <a:solidFill>
                  <a:srgbClr val="212072"/>
                </a:solidFill>
                <a:effectLst/>
                <a:uLnTx/>
                <a:uFillTx/>
                <a:latin typeface="GothamBook"/>
                <a:ea typeface="+mn-ea"/>
                <a:cs typeface="+mn-cs"/>
              </a:rPr>
              <a:t>NCT 04002154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srgbClr val="97479B"/>
                </a:solidFill>
                <a:latin typeface="GothamBook"/>
              </a:rPr>
              <a:t>FINAL RESULTS</a:t>
            </a:r>
            <a:endParaRPr kumimoji="0" lang="es-ES" sz="1600" b="1" i="0" u="none" strike="noStrike" kern="1200" cap="none" spc="0" normalizeH="0" baseline="0" dirty="0">
              <a:ln>
                <a:noFill/>
              </a:ln>
              <a:solidFill>
                <a:srgbClr val="9747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1EB22EE9-57B7-464B-B83F-A5BE658F84DF">
            <a:extLst>
              <a:ext uri="{FF2B5EF4-FFF2-40B4-BE49-F238E27FC236}">
                <a16:creationId xmlns:a16="http://schemas.microsoft.com/office/drawing/2014/main" id="{E4675F6A-B92D-B01D-8F0C-F7C983A5E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0" b="87245"/>
          <a:stretch/>
        </p:blipFill>
        <p:spPr bwMode="auto">
          <a:xfrm>
            <a:off x="9599809" y="1023373"/>
            <a:ext cx="2570548" cy="5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786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8FC8CA-4F44-4AE4-ABD4-5BAC67850F7A}"/>
              </a:ext>
            </a:extLst>
          </p:cNvPr>
          <p:cNvSpPr/>
          <p:nvPr/>
        </p:nvSpPr>
        <p:spPr>
          <a:xfrm>
            <a:off x="0" y="6356564"/>
            <a:ext cx="12192000" cy="59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AA2EE-10C6-47B2-8607-3FBFD91F765C}"/>
              </a:ext>
            </a:extLst>
          </p:cNvPr>
          <p:cNvSpPr txBox="1"/>
          <p:nvPr/>
        </p:nvSpPr>
        <p:spPr>
          <a:xfrm>
            <a:off x="-1" y="950822"/>
            <a:ext cx="12192000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es-ES"/>
            </a:defPPr>
            <a:lvl1pPr marR="0" lvl="0" indent="0"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Black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dirty="0"/>
              <a:t>REGRESSION of CYTOLOGICAL LESIONS in HR-HPV PATIENTS &gt;40 Years</a:t>
            </a:r>
            <a:r>
              <a:rPr lang="es-ES" sz="1800" b="1" baseline="30000" dirty="0">
                <a:latin typeface="Gotham Black"/>
              </a:rPr>
              <a:t>1</a:t>
            </a:r>
            <a:endParaRPr lang="es-ES" baseline="30000" dirty="0"/>
          </a:p>
        </p:txBody>
      </p:sp>
      <p:sp>
        <p:nvSpPr>
          <p:cNvPr id="15" name="CuadroTexto 19">
            <a:extLst>
              <a:ext uri="{FF2B5EF4-FFF2-40B4-BE49-F238E27FC236}">
                <a16:creationId xmlns:a16="http://schemas.microsoft.com/office/drawing/2014/main" id="{166B046A-BACF-4E29-BF54-72649FC65E7F}"/>
              </a:ext>
            </a:extLst>
          </p:cNvPr>
          <p:cNvSpPr txBox="1"/>
          <p:nvPr/>
        </p:nvSpPr>
        <p:spPr>
          <a:xfrm>
            <a:off x="46586" y="6490526"/>
            <a:ext cx="12098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228600">
              <a:defRPr sz="700" i="1">
                <a:latin typeface="Arial" charset="0"/>
                <a:ea typeface="MS PGothic" charset="-128"/>
              </a:defRPr>
            </a:lvl1pPr>
            <a:lvl2pPr marL="742950" indent="-285750">
              <a:defRPr>
                <a:latin typeface="Arial" charset="0"/>
                <a:ea typeface="MS PGothic" charset="-128"/>
              </a:defRPr>
            </a:lvl2pPr>
            <a:lvl3pPr marL="1143000" indent="-228600">
              <a:defRPr>
                <a:latin typeface="Arial" charset="0"/>
                <a:ea typeface="MS PGothic" charset="-128"/>
              </a:defRPr>
            </a:lvl3pPr>
            <a:lvl4pPr marL="1600200" indent="-228600">
              <a:defRPr>
                <a:latin typeface="Arial" charset="0"/>
                <a:ea typeface="MS PGothic" charset="-128"/>
              </a:defRPr>
            </a:lvl4pPr>
            <a:lvl5pPr marL="2057400" indent="-228600">
              <a:defRPr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charset="-128"/>
              </a:defRPr>
            </a:lvl9pPr>
          </a:lstStyle>
          <a:p>
            <a:r>
              <a:rPr lang="es-ES" dirty="0"/>
              <a:t>Gil-Antuñano, S.P.; Serrano </a:t>
            </a:r>
            <a:r>
              <a:rPr lang="es-ES" dirty="0" err="1"/>
              <a:t>Cogollor</a:t>
            </a:r>
            <a:r>
              <a:rPr lang="es-ES" dirty="0"/>
              <a:t>, L.; López Díaz, A.C.; González Rodríguez, S.P.; Dexeus Carter, D.; Centeno Mediavilla, C.; Coronado Martín, P.; de la Fuente Valero, J.; López Fernández, J.A.; </a:t>
            </a:r>
            <a:r>
              <a:rPr lang="es-ES" dirty="0" err="1"/>
              <a:t>Vanrell</a:t>
            </a:r>
            <a:r>
              <a:rPr lang="es-ES" dirty="0"/>
              <a:t> </a:t>
            </a:r>
            <a:r>
              <a:rPr lang="es-ES" dirty="0" err="1"/>
              <a:t>Barbat</a:t>
            </a:r>
            <a:r>
              <a:rPr lang="es-ES" dirty="0"/>
              <a:t>, C.; et al. </a:t>
            </a:r>
            <a:r>
              <a:rPr lang="es-ES" dirty="0" err="1"/>
              <a:t>Efficacy</a:t>
            </a:r>
            <a:r>
              <a:rPr lang="es-ES" dirty="0"/>
              <a:t> of a </a:t>
            </a:r>
            <a:r>
              <a:rPr lang="es-ES" dirty="0" err="1"/>
              <a:t>Coriolus</a:t>
            </a:r>
            <a:r>
              <a:rPr lang="es-ES" dirty="0"/>
              <a:t> </a:t>
            </a:r>
            <a:r>
              <a:rPr lang="es-ES" dirty="0" err="1"/>
              <a:t>versicolor-Based</a:t>
            </a:r>
            <a:r>
              <a:rPr lang="es-ES" dirty="0"/>
              <a:t> Vaginal Gel in Human </a:t>
            </a:r>
            <a:r>
              <a:rPr lang="es-ES" dirty="0" err="1"/>
              <a:t>Papillomavirus</a:t>
            </a:r>
            <a:r>
              <a:rPr lang="es-ES" dirty="0"/>
              <a:t>-Positive </a:t>
            </a:r>
            <a:r>
              <a:rPr lang="es-ES" dirty="0" err="1"/>
              <a:t>Women</a:t>
            </a:r>
            <a:r>
              <a:rPr lang="es-ES" dirty="0"/>
              <a:t> </a:t>
            </a:r>
            <a:r>
              <a:rPr lang="es-ES" dirty="0" err="1"/>
              <a:t>Older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40 </a:t>
            </a:r>
            <a:r>
              <a:rPr lang="es-ES" dirty="0" err="1"/>
              <a:t>Years</a:t>
            </a:r>
            <a:r>
              <a:rPr lang="es-ES" dirty="0"/>
              <a:t>: A Sub-</a:t>
            </a:r>
            <a:r>
              <a:rPr lang="es-ES" dirty="0" err="1"/>
              <a:t>Analysis</a:t>
            </a:r>
            <a:r>
              <a:rPr lang="es-ES" dirty="0"/>
              <a:t> of PALOMA Study. J. Pers. </a:t>
            </a:r>
            <a:r>
              <a:rPr lang="es-ES" dirty="0" err="1"/>
              <a:t>Med</a:t>
            </a:r>
            <a:r>
              <a:rPr lang="es-ES" dirty="0"/>
              <a:t>. 2022, 12, 1559.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F6FB267-9231-8FFB-58E2-8EDD735A58EE}"/>
              </a:ext>
            </a:extLst>
          </p:cNvPr>
          <p:cNvGrpSpPr/>
          <p:nvPr/>
        </p:nvGrpSpPr>
        <p:grpSpPr>
          <a:xfrm>
            <a:off x="3923037" y="1504414"/>
            <a:ext cx="8215760" cy="1257657"/>
            <a:chOff x="9204916" y="1796108"/>
            <a:chExt cx="7753131" cy="1257657"/>
          </a:xfrm>
        </p:grpSpPr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9DFD811A-EE94-41EF-82AC-FF66D88D561D}"/>
                </a:ext>
              </a:extLst>
            </p:cNvPr>
            <p:cNvSpPr/>
            <p:nvPr/>
          </p:nvSpPr>
          <p:spPr>
            <a:xfrm>
              <a:off x="13676197" y="2460889"/>
              <a:ext cx="3281850" cy="5928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1600" b="1" dirty="0">
                  <a:solidFill>
                    <a:schemeClr val="tx1"/>
                  </a:solidFill>
                  <a:latin typeface="Gotham Black"/>
                </a:rPr>
                <a:t>Mean </a:t>
              </a:r>
              <a:r>
                <a:rPr lang="es-ES" sz="1600" b="1" dirty="0" err="1">
                  <a:solidFill>
                    <a:schemeClr val="tx1"/>
                  </a:solidFill>
                  <a:latin typeface="Gotham Black"/>
                </a:rPr>
                <a:t>age</a:t>
              </a:r>
              <a:r>
                <a:rPr lang="es-ES" sz="1600" b="1" dirty="0">
                  <a:solidFill>
                    <a:schemeClr val="tx1"/>
                  </a:solidFill>
                  <a:latin typeface="Gotham Black"/>
                </a:rPr>
                <a:t> 47,7 </a:t>
              </a:r>
              <a:r>
                <a:rPr lang="es-ES" sz="1600" b="1" dirty="0" err="1">
                  <a:solidFill>
                    <a:schemeClr val="tx1"/>
                  </a:solidFill>
                  <a:latin typeface="Gotham Black"/>
                </a:rPr>
                <a:t>years</a:t>
              </a:r>
              <a:r>
                <a:rPr lang="es-ES" sz="1600" b="1" dirty="0">
                  <a:solidFill>
                    <a:schemeClr val="tx1"/>
                  </a:solidFill>
                  <a:latin typeface="Gotham Black"/>
                </a:rPr>
                <a:t> (±5,56)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4AF73A-664C-4274-80C2-04E24464C3B5}"/>
                </a:ext>
              </a:extLst>
            </p:cNvPr>
            <p:cNvSpPr txBox="1"/>
            <p:nvPr/>
          </p:nvSpPr>
          <p:spPr>
            <a:xfrm>
              <a:off x="9204916" y="1796108"/>
              <a:ext cx="4252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Subpopulation</a:t>
              </a:r>
              <a:r>
                <a:rPr kumimoji="0" lang="es-ES" sz="16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lack"/>
                  <a:ea typeface="+mn-ea"/>
                  <a:cs typeface="+mn-cs"/>
                </a:rPr>
                <a:t>of &gt;40 </a:t>
              </a:r>
              <a:r>
                <a:rPr kumimoji="0" lang="es-ES" sz="1600" b="1" i="0" u="none" strike="noStrike" kern="1200" cap="none" spc="0" normalizeH="0" baseline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lack"/>
                  <a:ea typeface="+mn-ea"/>
                  <a:cs typeface="+mn-cs"/>
                </a:rPr>
                <a:t>years</a:t>
              </a:r>
              <a:r>
                <a:rPr kumimoji="0" lang="es-ES" sz="16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lack"/>
                  <a:ea typeface="+mn-ea"/>
                  <a:cs typeface="+mn-cs"/>
                </a:rPr>
                <a:t> and HR-HPV+ </a:t>
              </a:r>
              <a:r>
                <a:rPr kumimoji="0" lang="es-ES" sz="1600" b="1" i="0" u="none" strike="noStrike" kern="1200" cap="none" spc="0" normalizeH="0" baseline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lack"/>
                  <a:ea typeface="+mn-ea"/>
                  <a:cs typeface="+mn-cs"/>
                </a:rPr>
                <a:t>patients</a:t>
              </a:r>
              <a:r>
                <a:rPr kumimoji="0" lang="es-ES" sz="16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lack"/>
                  <a:ea typeface="+mn-ea"/>
                  <a:cs typeface="+mn-cs"/>
                </a:rPr>
                <a:t> </a:t>
              </a:r>
              <a:endParaRPr kumimoji="0" lang="es-ES" sz="1600" b="1" i="0" u="none" strike="noStrike" kern="1200" cap="none" spc="0" normalizeH="0" baseline="3000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72C7B9AD-1556-5E1C-C1A6-E7C5069EA8B8}"/>
              </a:ext>
            </a:extLst>
          </p:cNvPr>
          <p:cNvSpPr txBox="1"/>
          <p:nvPr/>
        </p:nvSpPr>
        <p:spPr>
          <a:xfrm>
            <a:off x="3735586" y="5701314"/>
            <a:ext cx="3749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469C46C-4A10-1DBB-9D4A-BC7E7BA01367}"/>
              </a:ext>
            </a:extLst>
          </p:cNvPr>
          <p:cNvSpPr txBox="1"/>
          <p:nvPr/>
        </p:nvSpPr>
        <p:spPr>
          <a:xfrm>
            <a:off x="3657040" y="1894877"/>
            <a:ext cx="50380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Cytological </a:t>
            </a:r>
            <a:r>
              <a:rPr kumimoji="0" lang="en-US" sz="1400" b="0" i="0" u="sng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normalization</a:t>
            </a:r>
            <a:r>
              <a:rPr kumimoji="0" lang="en-US" sz="1400" b="0" i="0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concordant colposcopy at 3 months and 6 months vs. control</a:t>
            </a:r>
            <a:endParaRPr kumimoji="0" lang="es-ES" sz="1400" b="0" i="0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70E33E-9060-5DDE-DFAF-1EDBF5B9F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24" r="29007" b="12920"/>
          <a:stretch/>
        </p:blipFill>
        <p:spPr>
          <a:xfrm>
            <a:off x="3805325" y="2465633"/>
            <a:ext cx="4061619" cy="4024893"/>
          </a:xfrm>
          <a:prstGeom prst="rect">
            <a:avLst/>
          </a:prstGeom>
        </p:spPr>
      </p:pic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0491ECA4-755C-9B48-4EC9-28F235F9EF7F}"/>
              </a:ext>
            </a:extLst>
          </p:cNvPr>
          <p:cNvSpPr/>
          <p:nvPr/>
        </p:nvSpPr>
        <p:spPr>
          <a:xfrm>
            <a:off x="4525129" y="2851091"/>
            <a:ext cx="898365" cy="1321546"/>
          </a:xfrm>
          <a:prstGeom prst="upArrow">
            <a:avLst/>
          </a:prstGeom>
          <a:solidFill>
            <a:srgbClr val="AEA9E1"/>
          </a:solidFill>
          <a:ln>
            <a:solidFill>
              <a:srgbClr val="95178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42%</a:t>
            </a:r>
          </a:p>
        </p:txBody>
      </p:sp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740F59F4-8939-08BB-422A-289402A074DC}"/>
              </a:ext>
            </a:extLst>
          </p:cNvPr>
          <p:cNvSpPr/>
          <p:nvPr/>
        </p:nvSpPr>
        <p:spPr>
          <a:xfrm>
            <a:off x="6164876" y="3053368"/>
            <a:ext cx="898365" cy="1670981"/>
          </a:xfrm>
          <a:prstGeom prst="upArrow">
            <a:avLst/>
          </a:prstGeom>
          <a:solidFill>
            <a:srgbClr val="AEA9E1"/>
          </a:solidFill>
          <a:ln>
            <a:solidFill>
              <a:srgbClr val="95178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57%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FFA0F53-A582-BAC2-6CA9-9CA096027B03}"/>
              </a:ext>
            </a:extLst>
          </p:cNvPr>
          <p:cNvSpPr/>
          <p:nvPr/>
        </p:nvSpPr>
        <p:spPr>
          <a:xfrm>
            <a:off x="5140867" y="6087507"/>
            <a:ext cx="662610" cy="15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chemeClr val="bg1">
                    <a:lumMod val="50000"/>
                  </a:schemeClr>
                </a:solidFill>
              </a:rPr>
              <a:t>HPV +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5744B12-0CF6-34EB-98F5-58DD9D66DD47}"/>
              </a:ext>
            </a:extLst>
          </p:cNvPr>
          <p:cNvSpPr/>
          <p:nvPr/>
        </p:nvSpPr>
        <p:spPr>
          <a:xfrm>
            <a:off x="6109278" y="6087507"/>
            <a:ext cx="1583057" cy="136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>
                <a:solidFill>
                  <a:schemeClr val="bg1">
                    <a:lumMod val="50000"/>
                  </a:schemeClr>
                </a:solidFill>
              </a:rPr>
              <a:t>HR HPV </a:t>
            </a:r>
            <a:r>
              <a:rPr lang="es-ES" sz="1100" b="1" err="1">
                <a:solidFill>
                  <a:schemeClr val="bg1">
                    <a:lumMod val="50000"/>
                  </a:schemeClr>
                </a:solidFill>
              </a:rPr>
              <a:t>Subpopulation</a:t>
            </a:r>
            <a:endParaRPr lang="es-ES" sz="11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B084BB-8B37-A2E9-F2B2-384137074303}"/>
              </a:ext>
            </a:extLst>
          </p:cNvPr>
          <p:cNvSpPr/>
          <p:nvPr/>
        </p:nvSpPr>
        <p:spPr>
          <a:xfrm rot="16200000">
            <a:off x="3317540" y="4027048"/>
            <a:ext cx="1583057" cy="136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>
                <a:solidFill>
                  <a:schemeClr val="bg1">
                    <a:lumMod val="50000"/>
                  </a:schemeClr>
                </a:solidFill>
              </a:rPr>
              <a:t>% of </a:t>
            </a:r>
            <a:r>
              <a:rPr lang="es-ES" sz="1100" b="1" dirty="0" err="1">
                <a:solidFill>
                  <a:schemeClr val="bg1">
                    <a:lumMod val="50000"/>
                  </a:schemeClr>
                </a:solidFill>
              </a:rPr>
              <a:t>Patients</a:t>
            </a:r>
            <a:endParaRPr lang="es-ES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17EE99B-A5B1-B10B-1BDA-D96AED67EDB1}"/>
              </a:ext>
            </a:extLst>
          </p:cNvPr>
          <p:cNvSpPr/>
          <p:nvPr/>
        </p:nvSpPr>
        <p:spPr>
          <a:xfrm>
            <a:off x="8323023" y="4602024"/>
            <a:ext cx="3063405" cy="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aseline="30000" dirty="0">
                <a:solidFill>
                  <a:schemeClr val="tx1"/>
                </a:solidFill>
                <a:latin typeface="Gotham Black"/>
                <a:cs typeface="Times New Roman" panose="02020603050405020304" pitchFamily="18" charset="0"/>
              </a:rPr>
              <a:t>ϯ </a:t>
            </a:r>
            <a:r>
              <a:rPr lang="es-ES" sz="1050" dirty="0">
                <a:solidFill>
                  <a:schemeClr val="tx1"/>
                </a:solidFill>
                <a:latin typeface="Gotham Black"/>
                <a:cs typeface="Times New Roman" panose="02020603050405020304" pitchFamily="18" charset="0"/>
              </a:rPr>
              <a:t> HR-HPV: 16,18,31,33,35,39,45,51,52,56,58,59, 68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C787EA94-1509-3645-059B-E1952C2597DF}"/>
              </a:ext>
            </a:extLst>
          </p:cNvPr>
          <p:cNvSpPr/>
          <p:nvPr/>
        </p:nvSpPr>
        <p:spPr>
          <a:xfrm>
            <a:off x="8324352" y="4310804"/>
            <a:ext cx="1530373" cy="334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dirty="0">
                <a:solidFill>
                  <a:schemeClr val="tx1"/>
                </a:solidFill>
                <a:latin typeface="Gotham Black"/>
              </a:rPr>
              <a:t>*p=0,0066; **p=0,0031</a:t>
            </a:r>
          </a:p>
        </p:txBody>
      </p:sp>
      <p:pic>
        <p:nvPicPr>
          <p:cNvPr id="18" name="1EB22EE9-57B7-464B-B83F-A5BE658F84DF">
            <a:extLst>
              <a:ext uri="{FF2B5EF4-FFF2-40B4-BE49-F238E27FC236}">
                <a16:creationId xmlns:a16="http://schemas.microsoft.com/office/drawing/2014/main" id="{FA12944C-4FB4-1718-F1DA-5D6EDDB5F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0" b="87245"/>
          <a:stretch/>
        </p:blipFill>
        <p:spPr bwMode="auto">
          <a:xfrm>
            <a:off x="-304800" y="23772"/>
            <a:ext cx="2570548" cy="5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F79AB801-DB2E-D758-30D7-1408E58D0D39}"/>
              </a:ext>
            </a:extLst>
          </p:cNvPr>
          <p:cNvSpPr/>
          <p:nvPr/>
        </p:nvSpPr>
        <p:spPr>
          <a:xfrm>
            <a:off x="93174" y="487206"/>
            <a:ext cx="12563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dirty="0">
                <a:ln>
                  <a:noFill/>
                </a:ln>
                <a:solidFill>
                  <a:srgbClr val="212072"/>
                </a:solidFill>
                <a:effectLst/>
                <a:uLnTx/>
                <a:uFillTx/>
                <a:latin typeface="GothamBook"/>
                <a:ea typeface="+mn-ea"/>
                <a:cs typeface="+mn-cs"/>
              </a:rPr>
              <a:t>NCT 04002154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solidFill>
                  <a:srgbClr val="97479B"/>
                </a:solidFill>
                <a:latin typeface="GothamBook"/>
              </a:rPr>
              <a:t>FINAL RESULTS</a:t>
            </a:r>
            <a:endParaRPr kumimoji="0" lang="es-ES" sz="1600" b="1" i="0" u="none" strike="noStrike" kern="1200" cap="none" spc="0" normalizeH="0" baseline="0" dirty="0">
              <a:ln>
                <a:noFill/>
              </a:ln>
              <a:solidFill>
                <a:srgbClr val="9747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768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3272" y="5449525"/>
            <a:ext cx="8745220" cy="1396365"/>
            <a:chOff x="1033272" y="4238244"/>
            <a:chExt cx="8745220" cy="1396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272" y="4238244"/>
              <a:ext cx="8744712" cy="13959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77456" y="4584192"/>
              <a:ext cx="2071370" cy="704215"/>
            </a:xfrm>
            <a:custGeom>
              <a:avLst/>
              <a:gdLst/>
              <a:ahLst/>
              <a:cxnLst/>
              <a:rect l="l" t="t" r="r" b="b"/>
              <a:pathLst>
                <a:path w="2071370" h="704214">
                  <a:moveTo>
                    <a:pt x="2071116" y="0"/>
                  </a:moveTo>
                  <a:lnTo>
                    <a:pt x="561340" y="0"/>
                  </a:lnTo>
                  <a:lnTo>
                    <a:pt x="0" y="704087"/>
                  </a:lnTo>
                  <a:lnTo>
                    <a:pt x="1509776" y="704087"/>
                  </a:lnTo>
                  <a:lnTo>
                    <a:pt x="207111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943557"/>
            <a:ext cx="12192000" cy="338455"/>
          </a:xfrm>
          <a:custGeom>
            <a:avLst/>
            <a:gdLst/>
            <a:ahLst/>
            <a:cxnLst/>
            <a:rect l="l" t="t" r="r" b="b"/>
            <a:pathLst>
              <a:path w="12192000" h="338454">
                <a:moveTo>
                  <a:pt x="12192000" y="0"/>
                </a:moveTo>
                <a:lnTo>
                  <a:pt x="0" y="0"/>
                </a:lnTo>
                <a:lnTo>
                  <a:pt x="0" y="338328"/>
                </a:lnTo>
                <a:lnTo>
                  <a:pt x="12192000" y="338328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1660" y="4921326"/>
            <a:ext cx="9413013" cy="31995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PHASE IV at INDEPENDENT PUBLIC UNIVERSITARY HOSPITALS </a:t>
            </a:r>
            <a:r>
              <a:rPr lang="tr-TR" sz="2000" b="1" spc="-10" dirty="0" err="1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 PRIVATE CENTERS</a:t>
            </a:r>
          </a:p>
        </p:txBody>
      </p:sp>
      <p:sp>
        <p:nvSpPr>
          <p:cNvPr id="10" name="object 10"/>
          <p:cNvSpPr/>
          <p:nvPr/>
        </p:nvSpPr>
        <p:spPr>
          <a:xfrm>
            <a:off x="-59375" y="2134115"/>
            <a:ext cx="12192000" cy="401320"/>
          </a:xfrm>
          <a:custGeom>
            <a:avLst/>
            <a:gdLst/>
            <a:ahLst/>
            <a:cxnLst/>
            <a:rect l="l" t="t" r="r" b="b"/>
            <a:pathLst>
              <a:path w="12192000" h="401319">
                <a:moveTo>
                  <a:pt x="0" y="400812"/>
                </a:moveTo>
                <a:lnTo>
                  <a:pt x="12192000" y="400812"/>
                </a:lnTo>
                <a:lnTo>
                  <a:pt x="1219200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81049" y="2119680"/>
            <a:ext cx="363103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MORE THAN 1,000 PATIENTS</a:t>
            </a:r>
            <a:endParaRPr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63834" y="582691"/>
            <a:ext cx="5438897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sz="2400" b="1" spc="114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spc="-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400" b="1" spc="-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spc="25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400" b="1" spc="290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400" b="1" spc="-2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tr-TR" sz="2400" b="1" spc="-7" baseline="2430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lang="tr-TR" sz="2400" b="1" spc="114" dirty="0">
                <a:solidFill>
                  <a:schemeClr val="bg1"/>
                </a:solidFill>
                <a:latin typeface="Calibri"/>
                <a:cs typeface="Calibri"/>
              </a:rPr>
              <a:t>CLINICAL DEVELOPMENT </a:t>
            </a:r>
            <a:endParaRPr sz="2400" b="1" spc="114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72756" y="5910408"/>
            <a:ext cx="1030224" cy="45720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763256" y="5518736"/>
            <a:ext cx="1388745" cy="242570"/>
          </a:xfrm>
          <a:prstGeom prst="rect">
            <a:avLst/>
          </a:prstGeom>
          <a:solidFill>
            <a:srgbClr val="F4F4F5"/>
          </a:solidFill>
        </p:spPr>
        <p:txBody>
          <a:bodyPr vert="horz" wrap="square" lIns="0" tIns="3810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30"/>
              </a:spcBef>
            </a:pPr>
            <a:r>
              <a:rPr sz="1400" b="1" spc="-5" dirty="0">
                <a:solidFill>
                  <a:srgbClr val="B582B8"/>
                </a:solidFill>
                <a:latin typeface="Calibri"/>
                <a:cs typeface="Calibri"/>
              </a:rPr>
              <a:t>183</a:t>
            </a:r>
            <a:r>
              <a:rPr sz="1400" b="1" spc="-25" dirty="0">
                <a:solidFill>
                  <a:srgbClr val="B582B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B582B8"/>
                </a:solidFill>
                <a:latin typeface="Calibri"/>
                <a:cs typeface="Calibri"/>
              </a:rPr>
              <a:t>patients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4F9AAFB-72FB-BFA0-58AE-A0C2C3BBB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1" y="2479819"/>
            <a:ext cx="11351173" cy="15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0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978BD59-5634-4CDE-9961-E182FF8DE3AC}"/>
              </a:ext>
            </a:extLst>
          </p:cNvPr>
          <p:cNvSpPr txBox="1"/>
          <p:nvPr/>
        </p:nvSpPr>
        <p:spPr>
          <a:xfrm>
            <a:off x="-5260" y="267109"/>
            <a:ext cx="12197259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PAPILOBS STUDY:  FINAL RESULTS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18" name="CuadroTexto 4">
            <a:extLst>
              <a:ext uri="{FF2B5EF4-FFF2-40B4-BE49-F238E27FC236}">
                <a16:creationId xmlns:a16="http://schemas.microsoft.com/office/drawing/2014/main" id="{8CFFA4D3-1A12-7A85-EA3A-2CEEEE28F834}"/>
              </a:ext>
            </a:extLst>
          </p:cNvPr>
          <p:cNvSpPr txBox="1"/>
          <p:nvPr/>
        </p:nvSpPr>
        <p:spPr>
          <a:xfrm>
            <a:off x="3253820" y="3910508"/>
            <a:ext cx="501576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67%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1D43DDC-446E-BFF9-4843-27D92F3EC46C}"/>
              </a:ext>
            </a:extLst>
          </p:cNvPr>
          <p:cNvGraphicFramePr>
            <a:graphicFrameLocks/>
          </p:cNvGraphicFramePr>
          <p:nvPr/>
        </p:nvGraphicFramePr>
        <p:xfrm>
          <a:off x="780905" y="2555880"/>
          <a:ext cx="4927654" cy="2973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upo 3">
            <a:extLst>
              <a:ext uri="{FF2B5EF4-FFF2-40B4-BE49-F238E27FC236}">
                <a16:creationId xmlns:a16="http://schemas.microsoft.com/office/drawing/2014/main" id="{99162085-C10D-BC02-9759-3290E9BE9010}"/>
              </a:ext>
            </a:extLst>
          </p:cNvPr>
          <p:cNvGrpSpPr/>
          <p:nvPr/>
        </p:nvGrpSpPr>
        <p:grpSpPr>
          <a:xfrm>
            <a:off x="0" y="1083638"/>
            <a:ext cx="1731318" cy="660521"/>
            <a:chOff x="7383770" y="1024229"/>
            <a:chExt cx="1731318" cy="660521"/>
          </a:xfrm>
          <a:solidFill>
            <a:schemeClr val="bg1"/>
          </a:solidFill>
        </p:grpSpPr>
        <p:pic>
          <p:nvPicPr>
            <p:cNvPr id="12" name="Imagen 3">
              <a:extLst>
                <a:ext uri="{FF2B5EF4-FFF2-40B4-BE49-F238E27FC236}">
                  <a16:creationId xmlns:a16="http://schemas.microsoft.com/office/drawing/2014/main" id="{1A1048BD-D4DC-1562-0BDE-3118C06C4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3770" y="1024229"/>
              <a:ext cx="1731318" cy="361483"/>
            </a:xfrm>
            <a:prstGeom prst="rect">
              <a:avLst/>
            </a:prstGeom>
            <a:grpFill/>
          </p:spPr>
        </p:pic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30776A2A-F809-5564-8961-C10A5A6ABBFB}"/>
                </a:ext>
              </a:extLst>
            </p:cNvPr>
            <p:cNvSpPr/>
            <p:nvPr/>
          </p:nvSpPr>
          <p:spPr>
            <a:xfrm>
              <a:off x="7621244" y="1376973"/>
              <a:ext cx="125637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212072"/>
                  </a:solidFill>
                  <a:effectLst/>
                  <a:uLnTx/>
                  <a:uFillTx/>
                  <a:latin typeface="GothamBook"/>
                  <a:ea typeface="+mn-ea"/>
                  <a:cs typeface="+mn-cs"/>
                </a:rPr>
                <a:t>NCT 04199260</a:t>
              </a:r>
            </a:p>
          </p:txBody>
        </p:sp>
      </p:grp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E75C280-2E93-3F17-52A8-8BCC9C4D0C1E}"/>
              </a:ext>
            </a:extLst>
          </p:cNvPr>
          <p:cNvGraphicFramePr>
            <a:graphicFrameLocks/>
          </p:cNvGraphicFramePr>
          <p:nvPr/>
        </p:nvGraphicFramePr>
        <p:xfrm>
          <a:off x="6210524" y="2509789"/>
          <a:ext cx="4786964" cy="2973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4">
            <a:extLst>
              <a:ext uri="{FF2B5EF4-FFF2-40B4-BE49-F238E27FC236}">
                <a16:creationId xmlns:a16="http://schemas.microsoft.com/office/drawing/2014/main" id="{D4F1B1B2-81C9-F9AF-2969-EDBCF5F37B5E}"/>
              </a:ext>
            </a:extLst>
          </p:cNvPr>
          <p:cNvSpPr txBox="1"/>
          <p:nvPr/>
        </p:nvSpPr>
        <p:spPr>
          <a:xfrm>
            <a:off x="4634208" y="4974937"/>
            <a:ext cx="524204" cy="25705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0B8163C-CA14-EF8B-DCF0-E52A9EC4353B}"/>
              </a:ext>
            </a:extLst>
          </p:cNvPr>
          <p:cNvSpPr txBox="1"/>
          <p:nvPr/>
        </p:nvSpPr>
        <p:spPr>
          <a:xfrm>
            <a:off x="1921186" y="6273303"/>
            <a:ext cx="8952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Cortés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Bordoy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J.; de Santiago García, J.;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Agenjo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González,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M.; </a:t>
            </a: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Dexeus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Carter, D.; Fiol Ruiz, G.;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García Ferreiro, C.; González Rodríguez, S.P.; Gurrea Soteras, M.; Martínez Lamela, E.; Palacios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Gil-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Antuñano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S.; et al. Effect of a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Multi-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Ingredient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Coriolusversicolor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-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Based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Vaginal Gel in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Women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with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HPV–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Dependent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Cervical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Lesions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: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The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Papilobs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Real-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Life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Prospective Study.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Cancers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2023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15, 3863.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lack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55A9165-8F82-CA67-B4FC-956E13712E53}"/>
              </a:ext>
            </a:extLst>
          </p:cNvPr>
          <p:cNvSpPr txBox="1"/>
          <p:nvPr/>
        </p:nvSpPr>
        <p:spPr>
          <a:xfrm>
            <a:off x="6406783" y="1711123"/>
            <a:ext cx="439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 Clearance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68BB9AC-2A03-49FF-7327-6ADBEB5182EA}"/>
              </a:ext>
            </a:extLst>
          </p:cNvPr>
          <p:cNvCxnSpPr>
            <a:cxnSpLocks/>
          </p:cNvCxnSpPr>
          <p:nvPr/>
        </p:nvCxnSpPr>
        <p:spPr>
          <a:xfrm>
            <a:off x="2029029" y="2691658"/>
            <a:ext cx="0" cy="299464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F5586815-17A6-82B0-AB25-CFE59CF202B9}"/>
              </a:ext>
            </a:extLst>
          </p:cNvPr>
          <p:cNvCxnSpPr>
            <a:cxnSpLocks/>
          </p:cNvCxnSpPr>
          <p:nvPr/>
        </p:nvCxnSpPr>
        <p:spPr>
          <a:xfrm>
            <a:off x="2029029" y="2691658"/>
            <a:ext cx="2872221" cy="0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F1ACCED0-3181-4BBC-9365-4B97A0D527A5}"/>
              </a:ext>
            </a:extLst>
          </p:cNvPr>
          <p:cNvCxnSpPr>
            <a:cxnSpLocks/>
          </p:cNvCxnSpPr>
          <p:nvPr/>
        </p:nvCxnSpPr>
        <p:spPr>
          <a:xfrm>
            <a:off x="4901250" y="2691658"/>
            <a:ext cx="0" cy="2347088"/>
          </a:xfrm>
          <a:prstGeom prst="straightConnector1">
            <a:avLst/>
          </a:prstGeom>
          <a:ln w="25400">
            <a:solidFill>
              <a:srgbClr val="9517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">
            <a:extLst>
              <a:ext uri="{FF2B5EF4-FFF2-40B4-BE49-F238E27FC236}">
                <a16:creationId xmlns:a16="http://schemas.microsoft.com/office/drawing/2014/main" id="{3745A190-ABD3-BC19-8623-B54E52588FA4}"/>
              </a:ext>
            </a:extLst>
          </p:cNvPr>
          <p:cNvSpPr txBox="1"/>
          <p:nvPr/>
        </p:nvSpPr>
        <p:spPr>
          <a:xfrm>
            <a:off x="4886667" y="3472678"/>
            <a:ext cx="594785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76%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93157F9A-65BA-8058-4537-BC768B56DA28}"/>
              </a:ext>
            </a:extLst>
          </p:cNvPr>
          <p:cNvCxnSpPr>
            <a:cxnSpLocks/>
          </p:cNvCxnSpPr>
          <p:nvPr/>
        </p:nvCxnSpPr>
        <p:spPr>
          <a:xfrm>
            <a:off x="2186751" y="2842665"/>
            <a:ext cx="1315190" cy="0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BA59AFA0-FB5B-6034-204B-554A3006E783}"/>
              </a:ext>
            </a:extLst>
          </p:cNvPr>
          <p:cNvCxnSpPr>
            <a:cxnSpLocks/>
          </p:cNvCxnSpPr>
          <p:nvPr/>
        </p:nvCxnSpPr>
        <p:spPr>
          <a:xfrm>
            <a:off x="2181429" y="2834822"/>
            <a:ext cx="0" cy="147064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C1BFDEFF-1207-DA4D-62AA-F2226F82DFED}"/>
              </a:ext>
            </a:extLst>
          </p:cNvPr>
          <p:cNvCxnSpPr>
            <a:cxnSpLocks/>
          </p:cNvCxnSpPr>
          <p:nvPr/>
        </p:nvCxnSpPr>
        <p:spPr>
          <a:xfrm>
            <a:off x="3501941" y="2842665"/>
            <a:ext cx="0" cy="1628609"/>
          </a:xfrm>
          <a:prstGeom prst="straightConnector1">
            <a:avLst/>
          </a:prstGeom>
          <a:ln w="25400">
            <a:solidFill>
              <a:srgbClr val="9517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4">
            <a:extLst>
              <a:ext uri="{FF2B5EF4-FFF2-40B4-BE49-F238E27FC236}">
                <a16:creationId xmlns:a16="http://schemas.microsoft.com/office/drawing/2014/main" id="{7947234D-E89D-4B42-51AC-B961CE7A1975}"/>
              </a:ext>
            </a:extLst>
          </p:cNvPr>
          <p:cNvSpPr txBox="1"/>
          <p:nvPr/>
        </p:nvSpPr>
        <p:spPr>
          <a:xfrm>
            <a:off x="3493739" y="3472678"/>
            <a:ext cx="594785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67%</a:t>
            </a:r>
          </a:p>
        </p:txBody>
      </p:sp>
      <p:sp>
        <p:nvSpPr>
          <p:cNvPr id="57" name="CuadroTexto 4">
            <a:extLst>
              <a:ext uri="{FF2B5EF4-FFF2-40B4-BE49-F238E27FC236}">
                <a16:creationId xmlns:a16="http://schemas.microsoft.com/office/drawing/2014/main" id="{D77858B1-4ACC-9F46-2EBC-2CCB6296716B}"/>
              </a:ext>
            </a:extLst>
          </p:cNvPr>
          <p:cNvSpPr txBox="1"/>
          <p:nvPr/>
        </p:nvSpPr>
        <p:spPr>
          <a:xfrm>
            <a:off x="8843638" y="3472677"/>
            <a:ext cx="594785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57%</a:t>
            </a:r>
          </a:p>
        </p:txBody>
      </p:sp>
      <p:sp>
        <p:nvSpPr>
          <p:cNvPr id="58" name="CuadroTexto 4">
            <a:extLst>
              <a:ext uri="{FF2B5EF4-FFF2-40B4-BE49-F238E27FC236}">
                <a16:creationId xmlns:a16="http://schemas.microsoft.com/office/drawing/2014/main" id="{D20DFE13-D8B2-7BA2-57AD-8552074869BF}"/>
              </a:ext>
            </a:extLst>
          </p:cNvPr>
          <p:cNvSpPr txBox="1"/>
          <p:nvPr/>
        </p:nvSpPr>
        <p:spPr>
          <a:xfrm>
            <a:off x="10191423" y="3472677"/>
            <a:ext cx="594785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71%</a:t>
            </a:r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1968F070-4AFD-D55A-5723-C1A0066AE367}"/>
              </a:ext>
            </a:extLst>
          </p:cNvPr>
          <p:cNvCxnSpPr>
            <a:cxnSpLocks/>
          </p:cNvCxnSpPr>
          <p:nvPr/>
        </p:nvCxnSpPr>
        <p:spPr>
          <a:xfrm>
            <a:off x="7418447" y="2661993"/>
            <a:ext cx="0" cy="299464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E7E5E5D7-C6B5-1C6E-91BB-8F5EA92207CD}"/>
              </a:ext>
            </a:extLst>
          </p:cNvPr>
          <p:cNvCxnSpPr>
            <a:cxnSpLocks/>
          </p:cNvCxnSpPr>
          <p:nvPr/>
        </p:nvCxnSpPr>
        <p:spPr>
          <a:xfrm>
            <a:off x="7561611" y="2814393"/>
            <a:ext cx="0" cy="147064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5FDC8000-D17D-3D41-8060-DA5A2D9BB11B}"/>
              </a:ext>
            </a:extLst>
          </p:cNvPr>
          <p:cNvCxnSpPr>
            <a:cxnSpLocks/>
          </p:cNvCxnSpPr>
          <p:nvPr/>
        </p:nvCxnSpPr>
        <p:spPr>
          <a:xfrm>
            <a:off x="7561611" y="2814393"/>
            <a:ext cx="1315190" cy="0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68E16259-4278-3449-E196-BBD637A37487}"/>
              </a:ext>
            </a:extLst>
          </p:cNvPr>
          <p:cNvCxnSpPr>
            <a:cxnSpLocks/>
          </p:cNvCxnSpPr>
          <p:nvPr/>
        </p:nvCxnSpPr>
        <p:spPr>
          <a:xfrm>
            <a:off x="7418447" y="2660386"/>
            <a:ext cx="2770622" cy="0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54FDD5CE-5BB4-4ECB-5D72-FFB8F7B81A39}"/>
              </a:ext>
            </a:extLst>
          </p:cNvPr>
          <p:cNvCxnSpPr>
            <a:cxnSpLocks/>
          </p:cNvCxnSpPr>
          <p:nvPr/>
        </p:nvCxnSpPr>
        <p:spPr>
          <a:xfrm>
            <a:off x="10189069" y="2660386"/>
            <a:ext cx="0" cy="2243709"/>
          </a:xfrm>
          <a:prstGeom prst="straightConnector1">
            <a:avLst/>
          </a:prstGeom>
          <a:ln w="25400">
            <a:solidFill>
              <a:srgbClr val="9517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693B41E7-09A8-5429-0DF0-9E3001D0386F}"/>
              </a:ext>
            </a:extLst>
          </p:cNvPr>
          <p:cNvCxnSpPr>
            <a:cxnSpLocks/>
          </p:cNvCxnSpPr>
          <p:nvPr/>
        </p:nvCxnSpPr>
        <p:spPr>
          <a:xfrm>
            <a:off x="8867565" y="2814393"/>
            <a:ext cx="0" cy="1415905"/>
          </a:xfrm>
          <a:prstGeom prst="straightConnector1">
            <a:avLst/>
          </a:prstGeom>
          <a:ln w="25400">
            <a:solidFill>
              <a:srgbClr val="9517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F855FF33-AC8E-7DB0-4B35-004EB5B81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00" y="5260233"/>
            <a:ext cx="4169878" cy="5374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5FBD8E-19AE-C336-5D61-13050F92F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862" y="5218630"/>
            <a:ext cx="4169878" cy="5374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9936126-61EB-CEDE-37FD-2746350C5BEC}"/>
              </a:ext>
            </a:extLst>
          </p:cNvPr>
          <p:cNvSpPr/>
          <p:nvPr/>
        </p:nvSpPr>
        <p:spPr>
          <a:xfrm>
            <a:off x="10953490" y="2541431"/>
            <a:ext cx="307910" cy="21879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3CF544D3-1B00-536D-D1F8-49C76269274E}"/>
              </a:ext>
            </a:extLst>
          </p:cNvPr>
          <p:cNvSpPr/>
          <p:nvPr/>
        </p:nvSpPr>
        <p:spPr>
          <a:xfrm>
            <a:off x="10953490" y="2883703"/>
            <a:ext cx="307910" cy="218792"/>
          </a:xfrm>
          <a:prstGeom prst="roundRect">
            <a:avLst/>
          </a:prstGeom>
          <a:solidFill>
            <a:srgbClr val="8B499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2898333-F08C-B228-E7CA-6D45F47D68CA}"/>
              </a:ext>
            </a:extLst>
          </p:cNvPr>
          <p:cNvSpPr txBox="1"/>
          <p:nvPr/>
        </p:nvSpPr>
        <p:spPr>
          <a:xfrm>
            <a:off x="11385154" y="252931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125B830-90D5-B7C6-C103-2BF5BA2F008D}"/>
              </a:ext>
            </a:extLst>
          </p:cNvPr>
          <p:cNvSpPr txBox="1"/>
          <p:nvPr/>
        </p:nvSpPr>
        <p:spPr>
          <a:xfrm>
            <a:off x="11385154" y="285516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74A9E5A7-505C-FB53-7E0A-A4CC4C9250F8}"/>
              </a:ext>
            </a:extLst>
          </p:cNvPr>
          <p:cNvSpPr/>
          <p:nvPr/>
        </p:nvSpPr>
        <p:spPr>
          <a:xfrm>
            <a:off x="10953490" y="3210208"/>
            <a:ext cx="307910" cy="218792"/>
          </a:xfrm>
          <a:prstGeom prst="roundRect">
            <a:avLst/>
          </a:prstGeom>
          <a:solidFill>
            <a:srgbClr val="A75F9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DCE71C4-224A-D4DA-C534-7AB74D895E89}"/>
              </a:ext>
            </a:extLst>
          </p:cNvPr>
          <p:cNvSpPr txBox="1"/>
          <p:nvPr/>
        </p:nvSpPr>
        <p:spPr>
          <a:xfrm>
            <a:off x="11385154" y="318582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C927284-1B3C-4400-7478-26C70CA74802}"/>
              </a:ext>
            </a:extLst>
          </p:cNvPr>
          <p:cNvSpPr txBox="1"/>
          <p:nvPr/>
        </p:nvSpPr>
        <p:spPr>
          <a:xfrm>
            <a:off x="1314112" y="1494098"/>
            <a:ext cx="439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Cytologic normalization with concordant colposcopy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uadroTexto 53">
            <a:extLst>
              <a:ext uri="{FF2B5EF4-FFF2-40B4-BE49-F238E27FC236}">
                <a16:creationId xmlns:a16="http://schemas.microsoft.com/office/drawing/2014/main" id="{98E04962-F511-38FA-FF78-7E1FEBCF96CB}"/>
              </a:ext>
            </a:extLst>
          </p:cNvPr>
          <p:cNvSpPr txBox="1"/>
          <p:nvPr/>
        </p:nvSpPr>
        <p:spPr>
          <a:xfrm>
            <a:off x="650674" y="1052275"/>
            <a:ext cx="11680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Normalization and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clearance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  HR-HPV</a:t>
            </a:r>
          </a:p>
        </p:txBody>
      </p:sp>
    </p:spTree>
    <p:extLst>
      <p:ext uri="{BB962C8B-B14F-4D97-AF65-F5344CB8AC3E}">
        <p14:creationId xmlns:p14="http://schemas.microsoft.com/office/powerpoint/2010/main" val="3090122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978BD59-5634-4CDE-9961-E182FF8DE3AC}"/>
              </a:ext>
            </a:extLst>
          </p:cNvPr>
          <p:cNvSpPr txBox="1"/>
          <p:nvPr/>
        </p:nvSpPr>
        <p:spPr>
          <a:xfrm>
            <a:off x="-5260" y="288881"/>
            <a:ext cx="12197259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PAPILOBS STUDY:  FINAL RESULTS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18" name="CuadroTexto 4">
            <a:extLst>
              <a:ext uri="{FF2B5EF4-FFF2-40B4-BE49-F238E27FC236}">
                <a16:creationId xmlns:a16="http://schemas.microsoft.com/office/drawing/2014/main" id="{8CFFA4D3-1A12-7A85-EA3A-2CEEEE28F834}"/>
              </a:ext>
            </a:extLst>
          </p:cNvPr>
          <p:cNvSpPr txBox="1"/>
          <p:nvPr/>
        </p:nvSpPr>
        <p:spPr>
          <a:xfrm>
            <a:off x="3253820" y="3751000"/>
            <a:ext cx="501576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67%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344E86B-10CF-8DD6-484E-AB07E5063656}"/>
              </a:ext>
            </a:extLst>
          </p:cNvPr>
          <p:cNvGraphicFramePr>
            <a:graphicFrameLocks/>
          </p:cNvGraphicFramePr>
          <p:nvPr/>
        </p:nvGraphicFramePr>
        <p:xfrm>
          <a:off x="746031" y="2481259"/>
          <a:ext cx="4916053" cy="2951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upo 3">
            <a:extLst>
              <a:ext uri="{FF2B5EF4-FFF2-40B4-BE49-F238E27FC236}">
                <a16:creationId xmlns:a16="http://schemas.microsoft.com/office/drawing/2014/main" id="{4524FBF3-DB40-0D6D-44B4-A318C6FA2160}"/>
              </a:ext>
            </a:extLst>
          </p:cNvPr>
          <p:cNvGrpSpPr/>
          <p:nvPr/>
        </p:nvGrpSpPr>
        <p:grpSpPr>
          <a:xfrm>
            <a:off x="-5260" y="1337934"/>
            <a:ext cx="1731318" cy="660521"/>
            <a:chOff x="7383770" y="1024229"/>
            <a:chExt cx="1731318" cy="660521"/>
          </a:xfrm>
          <a:solidFill>
            <a:schemeClr val="bg1"/>
          </a:solidFill>
        </p:grpSpPr>
        <p:pic>
          <p:nvPicPr>
            <p:cNvPr id="12" name="Imagen 3">
              <a:extLst>
                <a:ext uri="{FF2B5EF4-FFF2-40B4-BE49-F238E27FC236}">
                  <a16:creationId xmlns:a16="http://schemas.microsoft.com/office/drawing/2014/main" id="{961D701B-2A90-BEEC-99E8-3C245BD23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3770" y="1024229"/>
              <a:ext cx="1731318" cy="361483"/>
            </a:xfrm>
            <a:prstGeom prst="rect">
              <a:avLst/>
            </a:prstGeom>
            <a:grpFill/>
          </p:spPr>
        </p:pic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A7C0B761-D89C-CFD6-F223-0E917DE23C5D}"/>
                </a:ext>
              </a:extLst>
            </p:cNvPr>
            <p:cNvSpPr/>
            <p:nvPr/>
          </p:nvSpPr>
          <p:spPr>
            <a:xfrm>
              <a:off x="7621244" y="1376973"/>
              <a:ext cx="125637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212072"/>
                  </a:solidFill>
                  <a:effectLst/>
                  <a:uLnTx/>
                  <a:uFillTx/>
                  <a:latin typeface="GothamBook"/>
                  <a:ea typeface="+mn-ea"/>
                  <a:cs typeface="+mn-cs"/>
                </a:rPr>
                <a:t>NCT 04199260</a:t>
              </a:r>
            </a:p>
          </p:txBody>
        </p:sp>
      </p:grp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9ADCDA2-1920-3F2E-19E0-44E52519C2B4}"/>
              </a:ext>
            </a:extLst>
          </p:cNvPr>
          <p:cNvGraphicFramePr>
            <a:graphicFrameLocks/>
          </p:cNvGraphicFramePr>
          <p:nvPr/>
        </p:nvGraphicFramePr>
        <p:xfrm>
          <a:off x="6243293" y="2471491"/>
          <a:ext cx="4646713" cy="2951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4CD1204A-E038-39DE-E4F4-1F898CC69A7B}"/>
              </a:ext>
            </a:extLst>
          </p:cNvPr>
          <p:cNvSpPr txBox="1"/>
          <p:nvPr/>
        </p:nvSpPr>
        <p:spPr>
          <a:xfrm>
            <a:off x="1921186" y="6273303"/>
            <a:ext cx="8952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Cortés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Bordoy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J.; de Santiago García, J.;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Agenjo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González,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M.; </a:t>
            </a: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Dexeus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Carter, D.; Fiol Ruiz, G.;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García Ferreiro, C.; González Rodríguez, S.P.; Gurrea Soteras, M.; Martínez Lamela, E.; Palacios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Gil-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Antuñano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S.; et al. Effect of a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Multi-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Ingredient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Coriolusversicolor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-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Based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Vaginal Gel in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Women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with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HPV–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Dependent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Cervical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Lesions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: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The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Papilobs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Real-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Life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Prospective Study.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Cancers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2023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15, 3863.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lack"/>
              <a:ea typeface="+mn-ea"/>
              <a:cs typeface="+mn-cs"/>
            </a:endParaRPr>
          </a:p>
        </p:txBody>
      </p:sp>
      <p:sp>
        <p:nvSpPr>
          <p:cNvPr id="22" name="CuadroTexto 4">
            <a:extLst>
              <a:ext uri="{FF2B5EF4-FFF2-40B4-BE49-F238E27FC236}">
                <a16:creationId xmlns:a16="http://schemas.microsoft.com/office/drawing/2014/main" id="{4425EA27-0415-AD73-46FE-4F51835EA31B}"/>
              </a:ext>
            </a:extLst>
          </p:cNvPr>
          <p:cNvSpPr txBox="1"/>
          <p:nvPr/>
        </p:nvSpPr>
        <p:spPr>
          <a:xfrm>
            <a:off x="4889151" y="3313169"/>
            <a:ext cx="594785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81%</a:t>
            </a:r>
          </a:p>
        </p:txBody>
      </p:sp>
      <p:sp>
        <p:nvSpPr>
          <p:cNvPr id="23" name="CuadroTexto 4">
            <a:extLst>
              <a:ext uri="{FF2B5EF4-FFF2-40B4-BE49-F238E27FC236}">
                <a16:creationId xmlns:a16="http://schemas.microsoft.com/office/drawing/2014/main" id="{BBC46CF5-D3FF-418C-7A3A-CD395F10A702}"/>
              </a:ext>
            </a:extLst>
          </p:cNvPr>
          <p:cNvSpPr txBox="1"/>
          <p:nvPr/>
        </p:nvSpPr>
        <p:spPr>
          <a:xfrm>
            <a:off x="10131924" y="3317715"/>
            <a:ext cx="594785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74%</a:t>
            </a:r>
          </a:p>
        </p:txBody>
      </p:sp>
      <p:sp>
        <p:nvSpPr>
          <p:cNvPr id="24" name="CuadroTexto 4">
            <a:extLst>
              <a:ext uri="{FF2B5EF4-FFF2-40B4-BE49-F238E27FC236}">
                <a16:creationId xmlns:a16="http://schemas.microsoft.com/office/drawing/2014/main" id="{9922C507-9B4A-7A95-EF8B-37D01DB73E14}"/>
              </a:ext>
            </a:extLst>
          </p:cNvPr>
          <p:cNvSpPr txBox="1"/>
          <p:nvPr/>
        </p:nvSpPr>
        <p:spPr>
          <a:xfrm>
            <a:off x="8840677" y="3313169"/>
            <a:ext cx="594785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6BB01607-A5E8-0A73-55CB-14E7C1638480}"/>
              </a:ext>
            </a:extLst>
          </p:cNvPr>
          <p:cNvCxnSpPr>
            <a:cxnSpLocks/>
          </p:cNvCxnSpPr>
          <p:nvPr/>
        </p:nvCxnSpPr>
        <p:spPr>
          <a:xfrm>
            <a:off x="2038265" y="2685088"/>
            <a:ext cx="0" cy="299464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2B5D9618-AC0C-5984-6877-91A1210C959D}"/>
              </a:ext>
            </a:extLst>
          </p:cNvPr>
          <p:cNvCxnSpPr>
            <a:cxnSpLocks/>
          </p:cNvCxnSpPr>
          <p:nvPr/>
        </p:nvCxnSpPr>
        <p:spPr>
          <a:xfrm>
            <a:off x="2181429" y="2832329"/>
            <a:ext cx="0" cy="147064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F6D68DFE-12E8-AB07-77E4-7F58E616D112}"/>
              </a:ext>
            </a:extLst>
          </p:cNvPr>
          <p:cNvCxnSpPr>
            <a:cxnSpLocks/>
          </p:cNvCxnSpPr>
          <p:nvPr/>
        </p:nvCxnSpPr>
        <p:spPr>
          <a:xfrm>
            <a:off x="2038265" y="2685088"/>
            <a:ext cx="2816805" cy="0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31351331-7237-2F14-EA30-E07833515F3E}"/>
              </a:ext>
            </a:extLst>
          </p:cNvPr>
          <p:cNvCxnSpPr>
            <a:cxnSpLocks/>
          </p:cNvCxnSpPr>
          <p:nvPr/>
        </p:nvCxnSpPr>
        <p:spPr>
          <a:xfrm>
            <a:off x="2181429" y="2831614"/>
            <a:ext cx="1251392" cy="0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27DC4F8B-5B93-12C7-6F0A-66B887240A3F}"/>
              </a:ext>
            </a:extLst>
          </p:cNvPr>
          <p:cNvCxnSpPr>
            <a:cxnSpLocks/>
          </p:cNvCxnSpPr>
          <p:nvPr/>
        </p:nvCxnSpPr>
        <p:spPr>
          <a:xfrm>
            <a:off x="3432821" y="2831614"/>
            <a:ext cx="0" cy="1740386"/>
          </a:xfrm>
          <a:prstGeom prst="straightConnector1">
            <a:avLst/>
          </a:prstGeom>
          <a:ln w="25400">
            <a:solidFill>
              <a:srgbClr val="9517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104227C1-D0E9-8C1E-4DC4-3E308F14E87B}"/>
              </a:ext>
            </a:extLst>
          </p:cNvPr>
          <p:cNvCxnSpPr>
            <a:cxnSpLocks/>
          </p:cNvCxnSpPr>
          <p:nvPr/>
        </p:nvCxnSpPr>
        <p:spPr>
          <a:xfrm>
            <a:off x="4855070" y="2685088"/>
            <a:ext cx="0" cy="2280317"/>
          </a:xfrm>
          <a:prstGeom prst="straightConnector1">
            <a:avLst/>
          </a:prstGeom>
          <a:ln w="25400">
            <a:solidFill>
              <a:srgbClr val="9517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">
            <a:extLst>
              <a:ext uri="{FF2B5EF4-FFF2-40B4-BE49-F238E27FC236}">
                <a16:creationId xmlns:a16="http://schemas.microsoft.com/office/drawing/2014/main" id="{4DBCBD75-51E8-FA95-D849-64F611A89829}"/>
              </a:ext>
            </a:extLst>
          </p:cNvPr>
          <p:cNvSpPr txBox="1"/>
          <p:nvPr/>
        </p:nvSpPr>
        <p:spPr>
          <a:xfrm>
            <a:off x="3471611" y="3313169"/>
            <a:ext cx="594785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74%</a:t>
            </a: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578EBB64-D4D5-D502-0CA4-51F65C173BD6}"/>
              </a:ext>
            </a:extLst>
          </p:cNvPr>
          <p:cNvCxnSpPr>
            <a:cxnSpLocks/>
          </p:cNvCxnSpPr>
          <p:nvPr/>
        </p:nvCxnSpPr>
        <p:spPr>
          <a:xfrm>
            <a:off x="7472468" y="2708913"/>
            <a:ext cx="0" cy="299464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C5F0FFD9-A758-B05A-9AB9-76D8FA885D88}"/>
              </a:ext>
            </a:extLst>
          </p:cNvPr>
          <p:cNvCxnSpPr>
            <a:cxnSpLocks/>
          </p:cNvCxnSpPr>
          <p:nvPr/>
        </p:nvCxnSpPr>
        <p:spPr>
          <a:xfrm>
            <a:off x="7607791" y="2858080"/>
            <a:ext cx="0" cy="147064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C8FCD079-3496-3DF3-2C10-F62BC9003F7A}"/>
              </a:ext>
            </a:extLst>
          </p:cNvPr>
          <p:cNvCxnSpPr>
            <a:cxnSpLocks/>
          </p:cNvCxnSpPr>
          <p:nvPr/>
        </p:nvCxnSpPr>
        <p:spPr>
          <a:xfrm>
            <a:off x="10115179" y="2708913"/>
            <a:ext cx="0" cy="2150166"/>
          </a:xfrm>
          <a:prstGeom prst="straightConnector1">
            <a:avLst/>
          </a:prstGeom>
          <a:ln w="25400">
            <a:solidFill>
              <a:srgbClr val="9517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A0A79740-CEC9-EAD1-8977-F6D1A89BDA50}"/>
              </a:ext>
            </a:extLst>
          </p:cNvPr>
          <p:cNvCxnSpPr>
            <a:cxnSpLocks/>
          </p:cNvCxnSpPr>
          <p:nvPr/>
        </p:nvCxnSpPr>
        <p:spPr>
          <a:xfrm>
            <a:off x="7467059" y="2708913"/>
            <a:ext cx="2648120" cy="0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2D870886-0CDC-5E4C-721C-B9F3A9ABC5EA}"/>
              </a:ext>
            </a:extLst>
          </p:cNvPr>
          <p:cNvCxnSpPr>
            <a:cxnSpLocks/>
          </p:cNvCxnSpPr>
          <p:nvPr/>
        </p:nvCxnSpPr>
        <p:spPr>
          <a:xfrm>
            <a:off x="8779067" y="2858080"/>
            <a:ext cx="8445" cy="1405576"/>
          </a:xfrm>
          <a:prstGeom prst="straightConnector1">
            <a:avLst/>
          </a:prstGeom>
          <a:ln w="25400">
            <a:solidFill>
              <a:srgbClr val="9517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2AF1334-2F99-116B-6219-2F78AE29DA41}"/>
              </a:ext>
            </a:extLst>
          </p:cNvPr>
          <p:cNvCxnSpPr>
            <a:cxnSpLocks/>
          </p:cNvCxnSpPr>
          <p:nvPr/>
        </p:nvCxnSpPr>
        <p:spPr>
          <a:xfrm>
            <a:off x="7607791" y="2858080"/>
            <a:ext cx="1171276" cy="0"/>
          </a:xfrm>
          <a:prstGeom prst="line">
            <a:avLst/>
          </a:prstGeom>
          <a:ln w="25400">
            <a:solidFill>
              <a:srgbClr val="951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3391B3FD-588A-A9A5-3B3B-699E5F33A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995" y="5222678"/>
            <a:ext cx="4169878" cy="5374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3A458C-5058-18B3-96A2-07559748F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128" y="5225640"/>
            <a:ext cx="4169878" cy="5374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uadroTexto 53">
            <a:extLst>
              <a:ext uri="{FF2B5EF4-FFF2-40B4-BE49-F238E27FC236}">
                <a16:creationId xmlns:a16="http://schemas.microsoft.com/office/drawing/2014/main" id="{1D834C99-047A-D46F-3979-1D952CBF4BC9}"/>
              </a:ext>
            </a:extLst>
          </p:cNvPr>
          <p:cNvSpPr txBox="1"/>
          <p:nvPr/>
        </p:nvSpPr>
        <p:spPr>
          <a:xfrm>
            <a:off x="650674" y="1052275"/>
            <a:ext cx="11680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Normalization and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clearance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 in  &gt; 40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 HR-HPV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19FD2F-8FE1-3DA3-DFED-67DB67F70F73}"/>
              </a:ext>
            </a:extLst>
          </p:cNvPr>
          <p:cNvSpPr txBox="1"/>
          <p:nvPr/>
        </p:nvSpPr>
        <p:spPr>
          <a:xfrm>
            <a:off x="1314112" y="1494098"/>
            <a:ext cx="4394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Cytologic normalization with concordant colposcopy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E8C5D66-05D5-6276-5279-089ACAD3EB10}"/>
              </a:ext>
            </a:extLst>
          </p:cNvPr>
          <p:cNvSpPr txBox="1"/>
          <p:nvPr/>
        </p:nvSpPr>
        <p:spPr>
          <a:xfrm>
            <a:off x="6406783" y="1711123"/>
            <a:ext cx="439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 Clearance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A10A5AE6-7F0E-96B8-9F89-4C9D54D8049A}"/>
              </a:ext>
            </a:extLst>
          </p:cNvPr>
          <p:cNvSpPr/>
          <p:nvPr/>
        </p:nvSpPr>
        <p:spPr>
          <a:xfrm>
            <a:off x="10953490" y="2541431"/>
            <a:ext cx="307910" cy="21879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88A9DEAE-D05A-9E42-FDA4-5699EA390A31}"/>
              </a:ext>
            </a:extLst>
          </p:cNvPr>
          <p:cNvSpPr/>
          <p:nvPr/>
        </p:nvSpPr>
        <p:spPr>
          <a:xfrm>
            <a:off x="10953490" y="2883703"/>
            <a:ext cx="307910" cy="218792"/>
          </a:xfrm>
          <a:prstGeom prst="roundRect">
            <a:avLst/>
          </a:prstGeom>
          <a:solidFill>
            <a:srgbClr val="8B499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55F0E59-7EBF-CBAC-51C4-6BCD4970F915}"/>
              </a:ext>
            </a:extLst>
          </p:cNvPr>
          <p:cNvSpPr txBox="1"/>
          <p:nvPr/>
        </p:nvSpPr>
        <p:spPr>
          <a:xfrm>
            <a:off x="11385154" y="2529318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BE3AAB-3BE5-0E80-FDDE-B01D1B795CE8}"/>
              </a:ext>
            </a:extLst>
          </p:cNvPr>
          <p:cNvSpPr txBox="1"/>
          <p:nvPr/>
        </p:nvSpPr>
        <p:spPr>
          <a:xfrm>
            <a:off x="11385154" y="285516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B1DA3D3E-06D8-8F8D-ECFA-678FB1367F7D}"/>
              </a:ext>
            </a:extLst>
          </p:cNvPr>
          <p:cNvSpPr/>
          <p:nvPr/>
        </p:nvSpPr>
        <p:spPr>
          <a:xfrm>
            <a:off x="10953490" y="3210208"/>
            <a:ext cx="307910" cy="218792"/>
          </a:xfrm>
          <a:prstGeom prst="roundRect">
            <a:avLst/>
          </a:prstGeom>
          <a:solidFill>
            <a:srgbClr val="A75F9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01C03C2-F2AA-0878-47AD-956C6BC7E291}"/>
              </a:ext>
            </a:extLst>
          </p:cNvPr>
          <p:cNvSpPr txBox="1"/>
          <p:nvPr/>
        </p:nvSpPr>
        <p:spPr>
          <a:xfrm>
            <a:off x="11385154" y="318582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77803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E962-11E4-7A4A-9C7F-6E645C6C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46" y="923681"/>
            <a:ext cx="7605014" cy="331470"/>
          </a:xfrm>
        </p:spPr>
        <p:txBody>
          <a:bodyPr>
            <a:noAutofit/>
          </a:bodyPr>
          <a:lstStyle/>
          <a:p>
            <a:r>
              <a:rPr lang="tr-TR" sz="4800" b="1" dirty="0" err="1"/>
              <a:t>Some</a:t>
            </a:r>
            <a:r>
              <a:rPr lang="tr-TR" sz="4800" b="1" dirty="0"/>
              <a:t> </a:t>
            </a:r>
            <a:r>
              <a:rPr lang="tr-TR" sz="4800" b="1" dirty="0" err="1"/>
              <a:t>Benchmarks</a:t>
            </a:r>
            <a:endParaRPr lang="tr-TR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80990-7117-A94D-A32D-CC8F6242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777097"/>
            <a:ext cx="11506200" cy="2154436"/>
          </a:xfrm>
        </p:spPr>
        <p:txBody>
          <a:bodyPr>
            <a:normAutofit fontScale="85000" lnSpcReduction="10000"/>
          </a:bodyPr>
          <a:lstStyle/>
          <a:p>
            <a:r>
              <a:rPr lang="tr-TR" sz="2400" dirty="0" err="1">
                <a:solidFill>
                  <a:schemeClr val="tx1"/>
                </a:solidFill>
              </a:rPr>
              <a:t>Mean</a:t>
            </a:r>
            <a:r>
              <a:rPr lang="tr-TR" sz="2400" dirty="0">
                <a:solidFill>
                  <a:schemeClr val="tx1"/>
                </a:solidFill>
              </a:rPr>
              <a:t> time </a:t>
            </a:r>
            <a:r>
              <a:rPr lang="tr-TR" sz="2400" dirty="0" err="1">
                <a:solidFill>
                  <a:schemeClr val="tx1"/>
                </a:solidFill>
              </a:rPr>
              <a:t>for</a:t>
            </a:r>
            <a:r>
              <a:rPr lang="tr-TR" sz="2400" dirty="0">
                <a:solidFill>
                  <a:schemeClr val="tx1"/>
                </a:solidFill>
              </a:rPr>
              <a:t> HPV </a:t>
            </a:r>
            <a:r>
              <a:rPr lang="tr-TR" sz="2400" dirty="0" err="1">
                <a:solidFill>
                  <a:schemeClr val="tx1"/>
                </a:solidFill>
              </a:rPr>
              <a:t>Clearence</a:t>
            </a:r>
            <a:r>
              <a:rPr lang="tr-TR" sz="2400" dirty="0">
                <a:solidFill>
                  <a:schemeClr val="tx1"/>
                </a:solidFill>
              </a:rPr>
              <a:t>	: 										16 </a:t>
            </a:r>
            <a:r>
              <a:rPr lang="tr-TR" sz="2400" dirty="0" err="1">
                <a:solidFill>
                  <a:schemeClr val="tx1"/>
                </a:solidFill>
              </a:rPr>
              <a:t>Mo</a:t>
            </a:r>
            <a:endParaRPr lang="tr-TR" sz="2400" dirty="0">
              <a:solidFill>
                <a:schemeClr val="tx1"/>
              </a:solidFill>
            </a:endParaRPr>
          </a:p>
          <a:p>
            <a:pPr lvl="1"/>
            <a:r>
              <a:rPr lang="tr-TR" sz="2000" dirty="0" err="1">
                <a:solidFill>
                  <a:schemeClr val="tx1"/>
                </a:solidFill>
              </a:rPr>
              <a:t>For</a:t>
            </a:r>
            <a:r>
              <a:rPr lang="tr-TR" sz="2000" dirty="0">
                <a:solidFill>
                  <a:schemeClr val="tx1"/>
                </a:solidFill>
              </a:rPr>
              <a:t> HPV 16															18.3 </a:t>
            </a:r>
            <a:r>
              <a:rPr lang="tr-TR" sz="2000" dirty="0" err="1">
                <a:solidFill>
                  <a:schemeClr val="tx1"/>
                </a:solidFill>
              </a:rPr>
              <a:t>Mo</a:t>
            </a:r>
            <a:endParaRPr lang="tr-TR" sz="2000" dirty="0">
              <a:solidFill>
                <a:schemeClr val="tx1"/>
              </a:solidFill>
            </a:endParaRPr>
          </a:p>
          <a:p>
            <a:r>
              <a:rPr lang="tr-TR" sz="2400" dirty="0" err="1">
                <a:solidFill>
                  <a:schemeClr val="tx1"/>
                </a:solidFill>
              </a:rPr>
              <a:t>After</a:t>
            </a:r>
            <a:r>
              <a:rPr lang="tr-TR" sz="2400" dirty="0">
                <a:solidFill>
                  <a:schemeClr val="tx1"/>
                </a:solidFill>
              </a:rPr>
              <a:t> 1 </a:t>
            </a:r>
            <a:r>
              <a:rPr lang="tr-TR" sz="2400" dirty="0" err="1">
                <a:solidFill>
                  <a:schemeClr val="tx1"/>
                </a:solidFill>
              </a:rPr>
              <a:t>year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follow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up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Clearence</a:t>
            </a:r>
            <a:r>
              <a:rPr lang="tr-TR" sz="2400" dirty="0">
                <a:solidFill>
                  <a:schemeClr val="tx1"/>
                </a:solidFill>
              </a:rPr>
              <a:t>:										</a:t>
            </a:r>
            <a:r>
              <a:rPr lang="tr-TR" b="1" dirty="0"/>
              <a:t>29-44%</a:t>
            </a:r>
          </a:p>
          <a:p>
            <a:r>
              <a:rPr lang="tr-TR" sz="2400" b="1" dirty="0">
                <a:solidFill>
                  <a:srgbClr val="FF0000"/>
                </a:solidFill>
              </a:rPr>
              <a:t>Risk of CIN2+ </a:t>
            </a:r>
            <a:r>
              <a:rPr lang="tr-TR" sz="2400" b="1" dirty="0" err="1">
                <a:solidFill>
                  <a:srgbClr val="FF0000"/>
                </a:solidFill>
              </a:rPr>
              <a:t>increase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after</a:t>
            </a:r>
            <a:r>
              <a:rPr lang="tr-TR" sz="2400" b="1" dirty="0">
                <a:solidFill>
                  <a:srgbClr val="FF0000"/>
                </a:solidFill>
              </a:rPr>
              <a:t> 12 </a:t>
            </a:r>
            <a:r>
              <a:rPr lang="tr-TR" sz="2400" b="1" dirty="0" err="1">
                <a:solidFill>
                  <a:srgbClr val="FF0000"/>
                </a:solidFill>
              </a:rPr>
              <a:t>mo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persistence</a:t>
            </a:r>
            <a:endParaRPr lang="tr-TR" sz="2400" b="1" dirty="0">
              <a:solidFill>
                <a:srgbClr val="FF0000"/>
              </a:solidFill>
            </a:endParaRPr>
          </a:p>
          <a:p>
            <a:r>
              <a:rPr lang="tr-TR" sz="2400" dirty="0" err="1">
                <a:solidFill>
                  <a:schemeClr val="tx1"/>
                </a:solidFill>
              </a:rPr>
              <a:t>Even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if</a:t>
            </a:r>
            <a:r>
              <a:rPr lang="tr-TR" sz="2400" dirty="0">
                <a:solidFill>
                  <a:schemeClr val="tx1"/>
                </a:solidFill>
              </a:rPr>
              <a:t> HPV </a:t>
            </a:r>
            <a:r>
              <a:rPr lang="tr-TR" sz="2400" dirty="0" err="1">
                <a:solidFill>
                  <a:schemeClr val="tx1"/>
                </a:solidFill>
              </a:rPr>
              <a:t>becomes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negative</a:t>
            </a:r>
            <a:r>
              <a:rPr lang="tr-TR" sz="2400" dirty="0">
                <a:solidFill>
                  <a:schemeClr val="tx1"/>
                </a:solidFill>
              </a:rPr>
              <a:t>, it can re-</a:t>
            </a:r>
            <a:r>
              <a:rPr lang="tr-TR" sz="2400" dirty="0" err="1">
                <a:solidFill>
                  <a:schemeClr val="tx1"/>
                </a:solidFill>
              </a:rPr>
              <a:t>activate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or</a:t>
            </a:r>
            <a:r>
              <a:rPr lang="tr-TR" sz="2400" dirty="0">
                <a:solidFill>
                  <a:schemeClr val="tx1"/>
                </a:solidFill>
              </a:rPr>
              <a:t> re-</a:t>
            </a:r>
            <a:r>
              <a:rPr lang="tr-TR" sz="2400" dirty="0" err="1">
                <a:solidFill>
                  <a:schemeClr val="tx1"/>
                </a:solidFill>
              </a:rPr>
              <a:t>infections</a:t>
            </a:r>
            <a:r>
              <a:rPr lang="tr-TR" sz="2400" dirty="0">
                <a:solidFill>
                  <a:schemeClr val="tx1"/>
                </a:solidFill>
              </a:rPr>
              <a:t> is </a:t>
            </a:r>
            <a:r>
              <a:rPr lang="tr-TR" sz="2400" dirty="0" err="1">
                <a:solidFill>
                  <a:schemeClr val="tx1"/>
                </a:solidFill>
              </a:rPr>
              <a:t>possible</a:t>
            </a:r>
            <a:endParaRPr lang="tr-TR" sz="2400" dirty="0">
              <a:solidFill>
                <a:schemeClr val="tx1"/>
              </a:solidFill>
            </a:endParaRPr>
          </a:p>
          <a:p>
            <a:r>
              <a:rPr lang="tr-TR" sz="2400" dirty="0">
                <a:solidFill>
                  <a:schemeClr val="tx1"/>
                </a:solidFill>
              </a:rPr>
              <a:t>Risk of CIN3 in 5 </a:t>
            </a:r>
            <a:r>
              <a:rPr lang="tr-TR" sz="2400" dirty="0" err="1">
                <a:solidFill>
                  <a:schemeClr val="tx1"/>
                </a:solidFill>
              </a:rPr>
              <a:t>years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for</a:t>
            </a:r>
            <a:r>
              <a:rPr lang="tr-TR" sz="2400" dirty="0">
                <a:solidFill>
                  <a:schemeClr val="tx1"/>
                </a:solidFill>
              </a:rPr>
              <a:t> HPV </a:t>
            </a:r>
            <a:r>
              <a:rPr lang="tr-TR" sz="2400" dirty="0" err="1">
                <a:solidFill>
                  <a:schemeClr val="tx1"/>
                </a:solidFill>
              </a:rPr>
              <a:t>positive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and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cytology</a:t>
            </a:r>
            <a:r>
              <a:rPr lang="tr-TR" sz="2400" dirty="0">
                <a:solidFill>
                  <a:schemeClr val="tx1"/>
                </a:solidFill>
              </a:rPr>
              <a:t> normal </a:t>
            </a:r>
            <a:r>
              <a:rPr lang="tr-TR" sz="2400" dirty="0" err="1">
                <a:solidFill>
                  <a:schemeClr val="tx1"/>
                </a:solidFill>
              </a:rPr>
              <a:t>patients</a:t>
            </a:r>
            <a:r>
              <a:rPr lang="tr-TR" sz="2400" dirty="0">
                <a:solidFill>
                  <a:schemeClr val="tx1"/>
                </a:solidFill>
              </a:rPr>
              <a:t>	5%	</a:t>
            </a:r>
          </a:p>
        </p:txBody>
      </p:sp>
    </p:spTree>
    <p:extLst>
      <p:ext uri="{BB962C8B-B14F-4D97-AF65-F5344CB8AC3E}">
        <p14:creationId xmlns:p14="http://schemas.microsoft.com/office/powerpoint/2010/main" val="1963801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978BD59-5634-4CDE-9961-E182FF8DE3AC}"/>
              </a:ext>
            </a:extLst>
          </p:cNvPr>
          <p:cNvSpPr txBox="1"/>
          <p:nvPr/>
        </p:nvSpPr>
        <p:spPr>
          <a:xfrm>
            <a:off x="-5260" y="288881"/>
            <a:ext cx="1219725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PAPILOBS STUDY:  FINAL RESULTS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18" name="CuadroTexto 4">
            <a:extLst>
              <a:ext uri="{FF2B5EF4-FFF2-40B4-BE49-F238E27FC236}">
                <a16:creationId xmlns:a16="http://schemas.microsoft.com/office/drawing/2014/main" id="{8CFFA4D3-1A12-7A85-EA3A-2CEEEE28F834}"/>
              </a:ext>
            </a:extLst>
          </p:cNvPr>
          <p:cNvSpPr txBox="1"/>
          <p:nvPr/>
        </p:nvSpPr>
        <p:spPr>
          <a:xfrm>
            <a:off x="3253820" y="4127498"/>
            <a:ext cx="501576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67%</a:t>
            </a:r>
          </a:p>
        </p:txBody>
      </p:sp>
      <p:grpSp>
        <p:nvGrpSpPr>
          <p:cNvPr id="11" name="Grupo 3">
            <a:extLst>
              <a:ext uri="{FF2B5EF4-FFF2-40B4-BE49-F238E27FC236}">
                <a16:creationId xmlns:a16="http://schemas.microsoft.com/office/drawing/2014/main" id="{4524FBF3-DB40-0D6D-44B4-A318C6FA2160}"/>
              </a:ext>
            </a:extLst>
          </p:cNvPr>
          <p:cNvGrpSpPr/>
          <p:nvPr/>
        </p:nvGrpSpPr>
        <p:grpSpPr>
          <a:xfrm>
            <a:off x="-5260" y="1019720"/>
            <a:ext cx="1731318" cy="660521"/>
            <a:chOff x="7383770" y="1024229"/>
            <a:chExt cx="1731318" cy="660521"/>
          </a:xfrm>
          <a:solidFill>
            <a:schemeClr val="bg1"/>
          </a:solidFill>
        </p:grpSpPr>
        <p:pic>
          <p:nvPicPr>
            <p:cNvPr id="12" name="Imagen 3">
              <a:extLst>
                <a:ext uri="{FF2B5EF4-FFF2-40B4-BE49-F238E27FC236}">
                  <a16:creationId xmlns:a16="http://schemas.microsoft.com/office/drawing/2014/main" id="{961D701B-2A90-BEEC-99E8-3C245BD23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3770" y="1024229"/>
              <a:ext cx="1731318" cy="361483"/>
            </a:xfrm>
            <a:prstGeom prst="rect">
              <a:avLst/>
            </a:prstGeom>
            <a:grpFill/>
          </p:spPr>
        </p:pic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A7C0B761-D89C-CFD6-F223-0E917DE23C5D}"/>
                </a:ext>
              </a:extLst>
            </p:cNvPr>
            <p:cNvSpPr/>
            <p:nvPr/>
          </p:nvSpPr>
          <p:spPr>
            <a:xfrm>
              <a:off x="7621244" y="1376973"/>
              <a:ext cx="1256370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12072"/>
                  </a:solidFill>
                  <a:effectLst/>
                  <a:uLnTx/>
                  <a:uFillTx/>
                  <a:latin typeface="GothamBook"/>
                  <a:ea typeface="+mn-ea"/>
                  <a:cs typeface="+mn-cs"/>
                </a:rPr>
                <a:t>NCT 04199260</a:t>
              </a:r>
            </a:p>
          </p:txBody>
        </p:sp>
      </p:grpSp>
      <p:sp>
        <p:nvSpPr>
          <p:cNvPr id="3" name="CuadroTexto 53">
            <a:extLst>
              <a:ext uri="{FF2B5EF4-FFF2-40B4-BE49-F238E27FC236}">
                <a16:creationId xmlns:a16="http://schemas.microsoft.com/office/drawing/2014/main" id="{B502B3D2-7132-8054-8A8C-32FD8065E2E9}"/>
              </a:ext>
            </a:extLst>
          </p:cNvPr>
          <p:cNvSpPr txBox="1"/>
          <p:nvPr/>
        </p:nvSpPr>
        <p:spPr>
          <a:xfrm>
            <a:off x="2029369" y="1262651"/>
            <a:ext cx="11680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Satisfaction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tolerability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Times New Roman" panose="02020603050405020304" pitchFamily="18" charset="0"/>
                <a:cs typeface="Times New Roman" panose="02020603050405020304" pitchFamily="18" charset="0"/>
              </a:rPr>
              <a:t> of Papilocare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lack"/>
                <a:ea typeface="SimSun" panose="02010600030101010101" pitchFamily="2" charset="-122"/>
                <a:cs typeface="Times New Roman" panose="02020603050405020304" pitchFamily="18" charset="0"/>
              </a:rPr>
              <a:t>®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otham Black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a 23">
            <a:extLst>
              <a:ext uri="{FF2B5EF4-FFF2-40B4-BE49-F238E27FC236}">
                <a16:creationId xmlns:a16="http://schemas.microsoft.com/office/drawing/2014/main" id="{5042B495-C873-2380-D1B3-EE762ED3F452}"/>
              </a:ext>
            </a:extLst>
          </p:cNvPr>
          <p:cNvGraphicFramePr>
            <a:graphicFrameLocks noGrp="1"/>
          </p:cNvGraphicFramePr>
          <p:nvPr/>
        </p:nvGraphicFramePr>
        <p:xfrm>
          <a:off x="2029369" y="2041749"/>
          <a:ext cx="8127999" cy="276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1621146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242071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55420386"/>
                    </a:ext>
                  </a:extLst>
                </a:gridCol>
              </a:tblGrid>
              <a:tr h="132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err="1"/>
                        <a:t>Satisfaction</a:t>
                      </a:r>
                      <a:r>
                        <a:rPr lang="es-ES" sz="1800" b="1" dirty="0"/>
                        <a:t> </a:t>
                      </a:r>
                      <a:r>
                        <a:rPr lang="es-ES" sz="1800" b="1" dirty="0" err="1"/>
                        <a:t>scale</a:t>
                      </a:r>
                      <a:r>
                        <a:rPr lang="es-ES" sz="1800" b="1" dirty="0"/>
                        <a:t>*</a:t>
                      </a:r>
                    </a:p>
                  </a:txBody>
                  <a:tcPr anchor="ctr">
                    <a:solidFill>
                      <a:srgbClr val="F1C7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err="1"/>
                        <a:t>Visit</a:t>
                      </a:r>
                      <a:r>
                        <a:rPr lang="es-ES" sz="1800" b="1" dirty="0"/>
                        <a:t> 2 (n= 191)</a:t>
                      </a:r>
                    </a:p>
                  </a:txBody>
                  <a:tcPr anchor="ctr">
                    <a:solidFill>
                      <a:srgbClr val="F1C7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 err="1"/>
                        <a:t>Visit</a:t>
                      </a:r>
                      <a:r>
                        <a:rPr lang="es-ES" sz="1800" b="1" dirty="0"/>
                        <a:t> 3 (n= 61)</a:t>
                      </a:r>
                    </a:p>
                    <a:p>
                      <a:pPr algn="ctr"/>
                      <a:endParaRPr lang="es-ES" sz="1800" b="1" dirty="0"/>
                    </a:p>
                  </a:txBody>
                  <a:tcPr anchor="ctr">
                    <a:solidFill>
                      <a:srgbClr val="F1C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20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/>
                        <a:t>Average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14744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Patients</a:t>
                      </a:r>
                      <a:endParaRPr lang="es-E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25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&gt; 5 </a:t>
                      </a:r>
                      <a:r>
                        <a:rPr lang="es-ES" dirty="0" err="1"/>
                        <a:t>points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35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&gt; 7 </a:t>
                      </a:r>
                      <a:r>
                        <a:rPr lang="es-ES" dirty="0" err="1"/>
                        <a:t>points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251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&gt; 9 </a:t>
                      </a:r>
                      <a:r>
                        <a:rPr lang="es-ES" dirty="0" err="1"/>
                        <a:t>points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95655"/>
                  </a:ext>
                </a:extLst>
              </a:tr>
            </a:tbl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2B2011CD-353F-C447-CE1C-0FBF86953B01}"/>
              </a:ext>
            </a:extLst>
          </p:cNvPr>
          <p:cNvSpPr txBox="1"/>
          <p:nvPr/>
        </p:nvSpPr>
        <p:spPr>
          <a:xfrm>
            <a:off x="1921186" y="4842728"/>
            <a:ext cx="715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*Visual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Analogue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(VAS)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 (non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satisfied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(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satisfied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322BA50-9353-3B8F-EDC8-044AA0F29016}"/>
              </a:ext>
            </a:extLst>
          </p:cNvPr>
          <p:cNvSpPr txBox="1"/>
          <p:nvPr/>
        </p:nvSpPr>
        <p:spPr>
          <a:xfrm>
            <a:off x="1921186" y="5220115"/>
            <a:ext cx="7041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Safety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A total of 8 patients reported 8 adverse effects. A total of 3 adverse effects were related to Papilocare®. All of them were solved by the end of the study.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BA47B3E-9FFF-8D3F-75CA-41209C6BD3F9}"/>
              </a:ext>
            </a:extLst>
          </p:cNvPr>
          <p:cNvSpPr txBox="1"/>
          <p:nvPr/>
        </p:nvSpPr>
        <p:spPr>
          <a:xfrm>
            <a:off x="1921186" y="6273303"/>
            <a:ext cx="8952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Cortés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Bordoy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J.; de Santiago García, J.;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Agenjo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González,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M.; </a:t>
            </a:r>
            <a:r>
              <a:rPr kumimoji="0" lang="pt-B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Dexeus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Carter, D.; Fiol Ruiz, G.;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García Ferreiro, C.; González Rodríguez, S.P.; Gurrea Soteras, M.; Martínez Lamela, E.; Palacios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Gil-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Antuñano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S.; et al. Effect of a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Multi-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Ingredient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Coriolusversicolor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-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Based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Vaginal Gel in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Women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with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HPV–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Dependent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Cervical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Lesions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: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The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Papilobs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Real-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Life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Prospective Study.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Cancers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 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2023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lack"/>
                <a:ea typeface="+mn-ea"/>
                <a:cs typeface="+mn-cs"/>
              </a:rPr>
              <a:t>, 15, 3863.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lack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9AD87A2-D29E-FD7B-0F8C-A36EF8C224AC}"/>
              </a:ext>
            </a:extLst>
          </p:cNvPr>
          <p:cNvSpPr/>
          <p:nvPr/>
        </p:nvSpPr>
        <p:spPr>
          <a:xfrm rot="5400000">
            <a:off x="5842579" y="2759003"/>
            <a:ext cx="501576" cy="6718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75646D0F-BFB0-0F5B-DDF7-A5664D124559}"/>
              </a:ext>
            </a:extLst>
          </p:cNvPr>
          <p:cNvSpPr/>
          <p:nvPr/>
        </p:nvSpPr>
        <p:spPr>
          <a:xfrm rot="5400000">
            <a:off x="8561782" y="2759004"/>
            <a:ext cx="501576" cy="6718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66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978BD59-5634-4CDE-9961-E182FF8DE3AC}"/>
              </a:ext>
            </a:extLst>
          </p:cNvPr>
          <p:cNvSpPr txBox="1"/>
          <p:nvPr/>
        </p:nvSpPr>
        <p:spPr>
          <a:xfrm>
            <a:off x="-5260" y="288881"/>
            <a:ext cx="1219725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of PALOMA vs. PAPILOBS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18" name="CuadroTexto 4">
            <a:extLst>
              <a:ext uri="{FF2B5EF4-FFF2-40B4-BE49-F238E27FC236}">
                <a16:creationId xmlns:a16="http://schemas.microsoft.com/office/drawing/2014/main" id="{8CFFA4D3-1A12-7A85-EA3A-2CEEEE28F834}"/>
              </a:ext>
            </a:extLst>
          </p:cNvPr>
          <p:cNvSpPr txBox="1"/>
          <p:nvPr/>
        </p:nvSpPr>
        <p:spPr>
          <a:xfrm>
            <a:off x="3253820" y="4127498"/>
            <a:ext cx="501576" cy="263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67%</a:t>
            </a:r>
          </a:p>
        </p:txBody>
      </p:sp>
      <p:graphicFrame>
        <p:nvGraphicFramePr>
          <p:cNvPr id="23" name="Tabla 23">
            <a:extLst>
              <a:ext uri="{FF2B5EF4-FFF2-40B4-BE49-F238E27FC236}">
                <a16:creationId xmlns:a16="http://schemas.microsoft.com/office/drawing/2014/main" id="{5042B495-C873-2380-D1B3-EE762ED3F452}"/>
              </a:ext>
            </a:extLst>
          </p:cNvPr>
          <p:cNvGraphicFramePr>
            <a:graphicFrameLocks noGrp="1"/>
          </p:cNvGraphicFramePr>
          <p:nvPr/>
        </p:nvGraphicFramePr>
        <p:xfrm>
          <a:off x="1964853" y="903224"/>
          <a:ext cx="8257032" cy="5828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9384">
                  <a:extLst>
                    <a:ext uri="{9D8B030D-6E8A-4147-A177-3AD203B41FA5}">
                      <a16:colId xmlns:a16="http://schemas.microsoft.com/office/drawing/2014/main" val="216211469"/>
                    </a:ext>
                  </a:extLst>
                </a:gridCol>
                <a:gridCol w="2923824">
                  <a:extLst>
                    <a:ext uri="{9D8B030D-6E8A-4147-A177-3AD203B41FA5}">
                      <a16:colId xmlns:a16="http://schemas.microsoft.com/office/drawing/2014/main" val="3624207123"/>
                    </a:ext>
                  </a:extLst>
                </a:gridCol>
                <a:gridCol w="2923824">
                  <a:extLst>
                    <a:ext uri="{9D8B030D-6E8A-4147-A177-3AD203B41FA5}">
                      <a16:colId xmlns:a16="http://schemas.microsoft.com/office/drawing/2014/main" val="3855420386"/>
                    </a:ext>
                  </a:extLst>
                </a:gridCol>
              </a:tblGrid>
              <a:tr h="572970">
                <a:tc>
                  <a:txBody>
                    <a:bodyPr/>
                    <a:lstStyle/>
                    <a:p>
                      <a:pPr algn="ctr"/>
                      <a:endParaRPr lang="es-ES" sz="18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b="1" dirty="0"/>
                    </a:p>
                    <a:p>
                      <a:pPr algn="ctr"/>
                      <a:endParaRPr lang="es-ES" sz="1800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420198"/>
                  </a:ext>
                </a:extLst>
              </a:tr>
              <a:tr h="558985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Gotham Black"/>
                        </a:rPr>
                        <a:t>Study </a:t>
                      </a:r>
                      <a:r>
                        <a:rPr lang="es-ES" sz="1400" b="1" dirty="0" err="1">
                          <a:latin typeface="Gotham Black"/>
                        </a:rPr>
                        <a:t>design</a:t>
                      </a:r>
                      <a:endParaRPr lang="es-ES" sz="1400" b="1" dirty="0">
                        <a:latin typeface="Gotham Black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Gotham Black"/>
                        </a:rPr>
                        <a:t>Randomized</a:t>
                      </a:r>
                      <a:r>
                        <a:rPr lang="en-US" sz="1400" dirty="0">
                          <a:latin typeface="Gotham Black"/>
                        </a:rPr>
                        <a:t>, multicenter, open-label, prospective, controlled study with routine clinical practice</a:t>
                      </a:r>
                      <a:endParaRPr lang="es-ES" sz="1400" dirty="0">
                        <a:latin typeface="Gotham Blac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err="1">
                          <a:latin typeface="Gotham Black"/>
                        </a:rPr>
                        <a:t>Observational</a:t>
                      </a:r>
                      <a:r>
                        <a:rPr lang="es-ES" sz="1400" dirty="0">
                          <a:latin typeface="Gotham Black"/>
                        </a:rPr>
                        <a:t>, </a:t>
                      </a:r>
                      <a:r>
                        <a:rPr lang="es-ES" sz="1400" dirty="0" err="1">
                          <a:latin typeface="Gotham Black"/>
                        </a:rPr>
                        <a:t>multicenter</a:t>
                      </a:r>
                      <a:r>
                        <a:rPr lang="es-ES" sz="1400" dirty="0">
                          <a:latin typeface="Gotham Black"/>
                        </a:rPr>
                        <a:t>, prospective, </a:t>
                      </a:r>
                      <a:r>
                        <a:rPr lang="es-ES" sz="1400" b="1" dirty="0">
                          <a:latin typeface="Gotham Black"/>
                        </a:rPr>
                        <a:t>non-comparative</a:t>
                      </a:r>
                      <a:r>
                        <a:rPr lang="es-ES" sz="1400" dirty="0">
                          <a:latin typeface="Gotham Black"/>
                        </a:rPr>
                        <a:t> </a:t>
                      </a:r>
                      <a:r>
                        <a:rPr lang="es-ES" sz="1400" dirty="0" err="1">
                          <a:latin typeface="Gotham Black"/>
                        </a:rPr>
                        <a:t>clinical</a:t>
                      </a:r>
                      <a:r>
                        <a:rPr lang="es-ES" sz="1400" dirty="0">
                          <a:latin typeface="Gotham Black"/>
                        </a:rPr>
                        <a:t> study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86147449"/>
                  </a:ext>
                </a:extLst>
              </a:tr>
              <a:tr h="40308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Gotham Black"/>
                        </a:rPr>
                        <a:t>Study timeline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6 </a:t>
                      </a:r>
                      <a:r>
                        <a:rPr lang="es-ES" sz="1400" dirty="0" err="1">
                          <a:latin typeface="Gotham Black"/>
                        </a:rPr>
                        <a:t>months</a:t>
                      </a:r>
                      <a:endParaRPr lang="es-ES" sz="1400" dirty="0">
                        <a:latin typeface="Gotham Blac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6 </a:t>
                      </a:r>
                      <a:r>
                        <a:rPr lang="es-ES" sz="1400" dirty="0" err="1">
                          <a:latin typeface="Gotham Black"/>
                        </a:rPr>
                        <a:t>or</a:t>
                      </a:r>
                      <a:r>
                        <a:rPr lang="es-ES" sz="1400" dirty="0">
                          <a:latin typeface="Gotham Black"/>
                        </a:rPr>
                        <a:t> 12 </a:t>
                      </a:r>
                      <a:r>
                        <a:rPr lang="es-ES" sz="1400" dirty="0" err="1">
                          <a:latin typeface="Gotham Black"/>
                        </a:rPr>
                        <a:t>months</a:t>
                      </a:r>
                      <a:endParaRPr lang="es-ES" sz="1400" dirty="0">
                        <a:latin typeface="Gotham Blac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54260928"/>
                  </a:ext>
                </a:extLst>
              </a:tr>
              <a:tr h="454047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err="1">
                          <a:latin typeface="Gotham Black"/>
                        </a:rPr>
                        <a:t>Number</a:t>
                      </a:r>
                      <a:r>
                        <a:rPr lang="es-ES" sz="1400" b="1" dirty="0">
                          <a:latin typeface="Gotham Black"/>
                        </a:rPr>
                        <a:t> of </a:t>
                      </a:r>
                      <a:r>
                        <a:rPr lang="es-ES" sz="1400" b="1" dirty="0" err="1">
                          <a:latin typeface="Gotham Black"/>
                        </a:rPr>
                        <a:t>Patients</a:t>
                      </a:r>
                      <a:endParaRPr lang="es-ES" sz="1400" b="1" dirty="0">
                        <a:latin typeface="Gotham Black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Gotham Black"/>
                        </a:rPr>
                        <a:t>101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Gotham Black"/>
                        </a:rPr>
                        <a:t>192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61257002"/>
                  </a:ext>
                </a:extLst>
              </a:tr>
              <a:tr h="531274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err="1">
                          <a:latin typeface="Gotham Black"/>
                        </a:rPr>
                        <a:t>Primary</a:t>
                      </a:r>
                      <a:r>
                        <a:rPr lang="es-ES" sz="1400" b="1" dirty="0">
                          <a:latin typeface="Gotham Black"/>
                        </a:rPr>
                        <a:t> </a:t>
                      </a:r>
                      <a:r>
                        <a:rPr lang="es-ES" sz="1400" b="1" dirty="0" err="1">
                          <a:latin typeface="Gotham Black"/>
                        </a:rPr>
                        <a:t>endpoint</a:t>
                      </a:r>
                      <a:endParaRPr lang="es-ES" sz="1400" b="1" dirty="0">
                        <a:latin typeface="Gotham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Repair of HPV-</a:t>
                      </a:r>
                      <a:r>
                        <a:rPr lang="es-ES" sz="1400" dirty="0" err="1">
                          <a:latin typeface="Gotham Black"/>
                        </a:rPr>
                        <a:t>induced</a:t>
                      </a:r>
                      <a:r>
                        <a:rPr lang="es-ES" sz="1400" dirty="0">
                          <a:latin typeface="Gotham Black"/>
                        </a:rPr>
                        <a:t> cervical </a:t>
                      </a:r>
                      <a:r>
                        <a:rPr lang="es-ES" sz="1400" dirty="0" err="1">
                          <a:latin typeface="Gotham Black"/>
                        </a:rPr>
                        <a:t>lesions</a:t>
                      </a:r>
                      <a:endParaRPr lang="es-ES" sz="1400" dirty="0">
                        <a:latin typeface="Gotham Black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Repair of HPV-</a:t>
                      </a:r>
                      <a:r>
                        <a:rPr lang="es-ES" sz="1400" dirty="0" err="1">
                          <a:latin typeface="Gotham Black"/>
                        </a:rPr>
                        <a:t>induced</a:t>
                      </a:r>
                      <a:r>
                        <a:rPr lang="es-ES" sz="1400" dirty="0">
                          <a:latin typeface="Gotham Black"/>
                        </a:rPr>
                        <a:t> cervical </a:t>
                      </a:r>
                      <a:r>
                        <a:rPr lang="es-ES" sz="1400" dirty="0" err="1">
                          <a:latin typeface="Gotham Black"/>
                        </a:rPr>
                        <a:t>lesions</a:t>
                      </a:r>
                      <a:r>
                        <a:rPr lang="es-ES" sz="1400" dirty="0">
                          <a:latin typeface="Gotham Black"/>
                        </a:rPr>
                        <a:t> in real </a:t>
                      </a:r>
                      <a:r>
                        <a:rPr lang="es-ES" sz="1400" dirty="0" err="1">
                          <a:latin typeface="Gotham Black"/>
                        </a:rPr>
                        <a:t>life</a:t>
                      </a:r>
                      <a:endParaRPr lang="es-ES" sz="1400" dirty="0">
                        <a:latin typeface="Gotham Blac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34357972"/>
                  </a:ext>
                </a:extLst>
              </a:tr>
              <a:tr h="40308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err="1">
                          <a:latin typeface="Gotham Black"/>
                        </a:rPr>
                        <a:t>Average</a:t>
                      </a:r>
                      <a:r>
                        <a:rPr lang="es-ES" sz="1400" b="1" dirty="0">
                          <a:latin typeface="Gotham Black"/>
                        </a:rPr>
                        <a:t> </a:t>
                      </a:r>
                      <a:r>
                        <a:rPr lang="es-ES" sz="1400" b="1" dirty="0" err="1">
                          <a:latin typeface="Gotham Black"/>
                        </a:rPr>
                        <a:t>age</a:t>
                      </a:r>
                      <a:r>
                        <a:rPr lang="es-ES" sz="1400" b="1" dirty="0">
                          <a:latin typeface="Gotham Black"/>
                        </a:rPr>
                        <a:t> (</a:t>
                      </a:r>
                      <a:r>
                        <a:rPr lang="es-ES" sz="1400" b="1" dirty="0" err="1">
                          <a:latin typeface="Gotham Black"/>
                        </a:rPr>
                        <a:t>yrs</a:t>
                      </a:r>
                      <a:r>
                        <a:rPr lang="es-ES" sz="1400" b="1" dirty="0">
                          <a:latin typeface="Gotham Black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41.4 (</a:t>
                      </a:r>
                      <a:r>
                        <a:rPr lang="es-ES" sz="1400" dirty="0" err="1">
                          <a:latin typeface="Gotham Black"/>
                        </a:rPr>
                        <a:t>Treated</a:t>
                      </a:r>
                      <a:r>
                        <a:rPr lang="es-ES" sz="1400" dirty="0">
                          <a:latin typeface="Gotham Black"/>
                        </a:rPr>
                        <a:t>) and 38.8 (Control)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38.7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5251364"/>
                  </a:ext>
                </a:extLst>
              </a:tr>
              <a:tr h="40308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Gotham Black"/>
                        </a:rPr>
                        <a:t>HPV </a:t>
                      </a:r>
                      <a:r>
                        <a:rPr lang="es-ES" sz="1400" b="1" dirty="0" err="1">
                          <a:latin typeface="Gotham Black"/>
                        </a:rPr>
                        <a:t>vaccination</a:t>
                      </a:r>
                      <a:r>
                        <a:rPr lang="es-ES" sz="1400" b="1" dirty="0">
                          <a:latin typeface="Gotham Black"/>
                        </a:rPr>
                        <a:t>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17.6%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6995655"/>
                  </a:ext>
                </a:extLst>
              </a:tr>
              <a:tr h="40308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Gotham Black"/>
                        </a:rPr>
                        <a:t>HR-HPV </a:t>
                      </a:r>
                      <a:r>
                        <a:rPr lang="es-ES" sz="1400" b="1" dirty="0" err="1">
                          <a:latin typeface="Gotham Black"/>
                        </a:rPr>
                        <a:t>patients</a:t>
                      </a:r>
                      <a:r>
                        <a:rPr lang="es-ES" sz="1400" b="1" dirty="0">
                          <a:latin typeface="Gotham Black"/>
                        </a:rPr>
                        <a:t>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74.5% (</a:t>
                      </a:r>
                      <a:r>
                        <a:rPr lang="es-ES" sz="1400" dirty="0" err="1">
                          <a:latin typeface="Gotham Black"/>
                        </a:rPr>
                        <a:t>treated</a:t>
                      </a:r>
                      <a:r>
                        <a:rPr lang="es-ES" sz="1400" dirty="0">
                          <a:latin typeface="Gotham Black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Gotham Black"/>
                        </a:rPr>
                        <a:t>93.2% </a:t>
                      </a:r>
                      <a:r>
                        <a:rPr lang="es-ES" sz="1400" b="0" dirty="0">
                          <a:latin typeface="Gotham Black"/>
                        </a:rPr>
                        <a:t>(</a:t>
                      </a:r>
                      <a:r>
                        <a:rPr lang="es-ES" sz="1400" b="0" dirty="0" err="1">
                          <a:latin typeface="Gotham Black"/>
                        </a:rPr>
                        <a:t>treated</a:t>
                      </a:r>
                      <a:r>
                        <a:rPr lang="es-ES" sz="1400" b="0" dirty="0">
                          <a:latin typeface="Gotham Black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6292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Gotham Black"/>
                        </a:rPr>
                        <a:t>Normalization of LSIL in HR-HPV </a:t>
                      </a:r>
                      <a:r>
                        <a:rPr lang="es-ES" sz="1400" b="1" dirty="0" err="1">
                          <a:latin typeface="Gotham Black"/>
                        </a:rPr>
                        <a:t>patients</a:t>
                      </a:r>
                      <a:endParaRPr lang="es-ES" sz="1400" b="1" dirty="0">
                        <a:latin typeface="Gotham Blac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88%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76%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782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Gotham Black"/>
                        </a:rPr>
                        <a:t>HR-HPV </a:t>
                      </a:r>
                      <a:r>
                        <a:rPr lang="es-ES" sz="1400" b="1" dirty="0" err="1">
                          <a:latin typeface="Gotham Black"/>
                        </a:rPr>
                        <a:t>Clearance</a:t>
                      </a:r>
                      <a:r>
                        <a:rPr lang="es-ES" sz="1400" b="1" dirty="0">
                          <a:latin typeface="Gotham Black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63%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71%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337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Gotham Black"/>
                        </a:rPr>
                        <a:t>Normalization of LSIL in &gt; 40 </a:t>
                      </a:r>
                      <a:r>
                        <a:rPr lang="es-ES" sz="1400" b="1" dirty="0" err="1">
                          <a:latin typeface="Gotham Black"/>
                        </a:rPr>
                        <a:t>years</a:t>
                      </a:r>
                      <a:r>
                        <a:rPr lang="es-ES" sz="1400" b="1" dirty="0">
                          <a:latin typeface="Gotham Black"/>
                        </a:rPr>
                        <a:t> </a:t>
                      </a:r>
                      <a:r>
                        <a:rPr lang="es-ES" sz="1400" b="1" dirty="0" err="1">
                          <a:latin typeface="Gotham Black"/>
                        </a:rPr>
                        <a:t>patients</a:t>
                      </a:r>
                      <a:r>
                        <a:rPr lang="es-ES" sz="1400" b="1" dirty="0">
                          <a:latin typeface="Gotham Black"/>
                        </a:rPr>
                        <a:t> </a:t>
                      </a:r>
                      <a:r>
                        <a:rPr lang="es-ES" sz="1400" b="1" dirty="0" err="1">
                          <a:latin typeface="Gotham Black"/>
                        </a:rPr>
                        <a:t>with</a:t>
                      </a:r>
                      <a:r>
                        <a:rPr lang="es-ES" sz="1400" b="1" dirty="0">
                          <a:latin typeface="Gotham Black"/>
                        </a:rPr>
                        <a:t> HR-HPV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90%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81%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107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latin typeface="Gotham Black"/>
                        </a:rPr>
                        <a:t>HPV </a:t>
                      </a:r>
                      <a:r>
                        <a:rPr lang="es-ES" sz="1400" b="1" dirty="0" err="1">
                          <a:latin typeface="Gotham Black"/>
                        </a:rPr>
                        <a:t>Clearance</a:t>
                      </a:r>
                      <a:r>
                        <a:rPr lang="es-ES" sz="1400" b="1" dirty="0">
                          <a:latin typeface="Gotham Black"/>
                        </a:rPr>
                        <a:t> in &gt; 40 </a:t>
                      </a:r>
                      <a:r>
                        <a:rPr lang="es-ES" sz="1400" b="1" dirty="0" err="1">
                          <a:latin typeface="Gotham Black"/>
                        </a:rPr>
                        <a:t>years</a:t>
                      </a:r>
                      <a:r>
                        <a:rPr lang="es-ES" sz="1400" b="1" dirty="0">
                          <a:latin typeface="Gotham Black"/>
                        </a:rPr>
                        <a:t> </a:t>
                      </a:r>
                      <a:r>
                        <a:rPr lang="es-ES" sz="1400" b="1" dirty="0" err="1">
                          <a:latin typeface="Gotham Black"/>
                        </a:rPr>
                        <a:t>patients</a:t>
                      </a:r>
                      <a:r>
                        <a:rPr lang="es-ES" sz="1400" b="1" dirty="0">
                          <a:latin typeface="Gotham Black"/>
                        </a:rPr>
                        <a:t> </a:t>
                      </a:r>
                      <a:r>
                        <a:rPr lang="es-ES" sz="1400" b="1" dirty="0" err="1">
                          <a:latin typeface="Gotham Black"/>
                        </a:rPr>
                        <a:t>with</a:t>
                      </a:r>
                      <a:r>
                        <a:rPr lang="es-ES" sz="1400" b="1" dirty="0">
                          <a:latin typeface="Gotham Black"/>
                        </a:rPr>
                        <a:t> HR-HPV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>
                          <a:latin typeface="Gotham Black"/>
                        </a:rPr>
                        <a:t>67</a:t>
                      </a:r>
                      <a:r>
                        <a:rPr lang="es-ES" sz="1400" dirty="0">
                          <a:latin typeface="Gotham Black"/>
                        </a:rPr>
                        <a:t>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Gotham Black"/>
                        </a:rPr>
                        <a:t>74%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082346"/>
                  </a:ext>
                </a:extLst>
              </a:tr>
            </a:tbl>
          </a:graphicData>
        </a:graphic>
      </p:graphicFrame>
      <p:pic>
        <p:nvPicPr>
          <p:cNvPr id="7" name="1EB22EE9-57B7-464B-B83F-A5BE658F84DF">
            <a:extLst>
              <a:ext uri="{FF2B5EF4-FFF2-40B4-BE49-F238E27FC236}">
                <a16:creationId xmlns:a16="http://schemas.microsoft.com/office/drawing/2014/main" id="{0EF55041-A2C7-AA9D-7F7C-8C34332D3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0" b="87245"/>
          <a:stretch/>
        </p:blipFill>
        <p:spPr bwMode="auto">
          <a:xfrm>
            <a:off x="4534331" y="952790"/>
            <a:ext cx="2570548" cy="52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id="{DF7F3733-5E2B-E3A5-9656-8AED52940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3039" y="1034135"/>
            <a:ext cx="1731318" cy="3614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18659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4943557"/>
            <a:ext cx="12192000" cy="338455"/>
          </a:xfrm>
          <a:custGeom>
            <a:avLst/>
            <a:gdLst/>
            <a:ahLst/>
            <a:cxnLst/>
            <a:rect l="l" t="t" r="r" b="b"/>
            <a:pathLst>
              <a:path w="12192000" h="338454">
                <a:moveTo>
                  <a:pt x="12192000" y="0"/>
                </a:moveTo>
                <a:lnTo>
                  <a:pt x="0" y="0"/>
                </a:lnTo>
                <a:lnTo>
                  <a:pt x="0" y="338328"/>
                </a:lnTo>
                <a:lnTo>
                  <a:pt x="12192000" y="338328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71660" y="4495654"/>
            <a:ext cx="9413013" cy="31995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PHASE IV at INDEPENDENT PUBLIC UNIVERSITARY HOSPITALS </a:t>
            </a:r>
            <a:r>
              <a:rPr lang="tr-TR" sz="2000" b="1" spc="-10" dirty="0" err="1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 PRIVATE CENTERS</a:t>
            </a:r>
          </a:p>
        </p:txBody>
      </p:sp>
      <p:sp>
        <p:nvSpPr>
          <p:cNvPr id="10" name="object 10"/>
          <p:cNvSpPr/>
          <p:nvPr/>
        </p:nvSpPr>
        <p:spPr>
          <a:xfrm>
            <a:off x="-59375" y="2134115"/>
            <a:ext cx="12192000" cy="401320"/>
          </a:xfrm>
          <a:custGeom>
            <a:avLst/>
            <a:gdLst/>
            <a:ahLst/>
            <a:cxnLst/>
            <a:rect l="l" t="t" r="r" b="b"/>
            <a:pathLst>
              <a:path w="12192000" h="401319">
                <a:moveTo>
                  <a:pt x="0" y="400812"/>
                </a:moveTo>
                <a:lnTo>
                  <a:pt x="12192000" y="400812"/>
                </a:lnTo>
                <a:lnTo>
                  <a:pt x="1219200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81049" y="2119680"/>
            <a:ext cx="363103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tr-TR" sz="2000" b="1" spc="-10" dirty="0">
                <a:solidFill>
                  <a:srgbClr val="C00000"/>
                </a:solidFill>
                <a:latin typeface="Calibri"/>
                <a:cs typeface="Calibri"/>
              </a:rPr>
              <a:t>MORE THAN 1,000 PATIENTS</a:t>
            </a:r>
            <a:endParaRPr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63834" y="582691"/>
            <a:ext cx="5438897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sz="2400" b="1" spc="114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sz="2400" b="1" spc="-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400" b="1" spc="-2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spc="250" dirty="0">
                <a:solidFill>
                  <a:schemeClr val="bg1"/>
                </a:solidFill>
                <a:latin typeface="Calibri"/>
                <a:cs typeface="Calibri"/>
              </a:rPr>
              <a:t>L</a:t>
            </a:r>
            <a:r>
              <a:rPr sz="2400" b="1" spc="290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C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sz="2400" b="1" spc="-2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sz="2400" b="1" spc="-2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tr-TR" sz="2400" b="1" spc="-7" baseline="2430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lang="tr-TR" sz="2400" b="1" spc="114" dirty="0">
                <a:solidFill>
                  <a:schemeClr val="bg1"/>
                </a:solidFill>
                <a:latin typeface="Calibri"/>
                <a:cs typeface="Calibri"/>
              </a:rPr>
              <a:t>CLINICAL DEVELOPMENT </a:t>
            </a:r>
            <a:endParaRPr sz="2400" b="1" spc="114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72756" y="5910408"/>
            <a:ext cx="1030224" cy="45720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763256" y="5518736"/>
            <a:ext cx="1388745" cy="242570"/>
          </a:xfrm>
          <a:prstGeom prst="rect">
            <a:avLst/>
          </a:prstGeom>
          <a:solidFill>
            <a:srgbClr val="F4F4F5"/>
          </a:solidFill>
        </p:spPr>
        <p:txBody>
          <a:bodyPr vert="horz" wrap="square" lIns="0" tIns="3810" rIns="0" bIns="0" rtlCol="0">
            <a:spAutoFit/>
          </a:bodyPr>
          <a:lstStyle/>
          <a:p>
            <a:pPr marL="235585">
              <a:lnSpc>
                <a:spcPct val="100000"/>
              </a:lnSpc>
              <a:spcBef>
                <a:spcPts val="30"/>
              </a:spcBef>
            </a:pPr>
            <a:r>
              <a:rPr sz="1400" b="1" spc="-5" dirty="0">
                <a:solidFill>
                  <a:srgbClr val="B582B8"/>
                </a:solidFill>
                <a:latin typeface="Calibri"/>
                <a:cs typeface="Calibri"/>
              </a:rPr>
              <a:t>183</a:t>
            </a:r>
            <a:r>
              <a:rPr sz="1400" b="1" spc="-25" dirty="0">
                <a:solidFill>
                  <a:srgbClr val="B582B8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B582B8"/>
                </a:solidFill>
                <a:latin typeface="Calibri"/>
                <a:cs typeface="Calibri"/>
              </a:rPr>
              <a:t>patients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6FA5453-A900-7F0A-0C36-BF8788EB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227" y="4885485"/>
            <a:ext cx="7772400" cy="175164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BDEDE4F-9572-87BE-F6C2-2153D20AF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72" y="2615217"/>
            <a:ext cx="11892455" cy="14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11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AAF138-D2C6-3CE6-B303-6A61908493A1}"/>
              </a:ext>
            </a:extLst>
          </p:cNvPr>
          <p:cNvSpPr/>
          <p:nvPr/>
        </p:nvSpPr>
        <p:spPr>
          <a:xfrm>
            <a:off x="0" y="5308367"/>
            <a:ext cx="12192000" cy="1556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9D612-8AA0-4CB8-11A8-00C7C0181C22}"/>
              </a:ext>
            </a:extLst>
          </p:cNvPr>
          <p:cNvSpPr/>
          <p:nvPr/>
        </p:nvSpPr>
        <p:spPr>
          <a:xfrm>
            <a:off x="304800" y="1169432"/>
            <a:ext cx="11582400" cy="4457700"/>
          </a:xfrm>
          <a:prstGeom prst="roundRect">
            <a:avLst/>
          </a:prstGeom>
          <a:solidFill>
            <a:srgbClr val="F6EAF5"/>
          </a:solidFill>
          <a:ln>
            <a:solidFill>
              <a:srgbClr val="951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85DFC-BEAB-212E-84AC-DFB30CD2EC6B}"/>
              </a:ext>
            </a:extLst>
          </p:cNvPr>
          <p:cNvSpPr txBox="1"/>
          <p:nvPr/>
        </p:nvSpPr>
        <p:spPr>
          <a:xfrm>
            <a:off x="304800" y="6474182"/>
            <a:ext cx="1202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Criscuolo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AA,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Sesti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F,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Piccione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E,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Mancino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P, Belloni E,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Gullo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C,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Ciotti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M.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Therapeutic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Efficacy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of a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Coriolus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versicolor-Based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Vaginal Gel in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Women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with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Cervical Uterine High-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Risk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HPV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Infection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A Retrospective Observational Study.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Adv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Ther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2021 Feb;38(2):1202-1211.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doi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10.1007/s12325-020-01594-6.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Epub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2020 </a:t>
            </a:r>
            <a:r>
              <a:rPr kumimoji="0" lang="es-E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Dec</a:t>
            </a:r>
            <a:r>
              <a:rPr kumimoji="0" lang="es-E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26. PMID: 33367986.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57D147-5DAF-97D8-39AD-3DAC0DE2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21" y="1675662"/>
            <a:ext cx="3696927" cy="3391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AAD583-F32C-F22F-D562-2C790D9CF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480" y="1675662"/>
            <a:ext cx="7370099" cy="339106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2938" y="1185511"/>
            <a:ext cx="3339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clearance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4,8 (2,4-9,6)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1F36C4E-F4C2-2514-D3CF-A3C921B8CC99}"/>
              </a:ext>
            </a:extLst>
          </p:cNvPr>
          <p:cNvSpPr txBox="1"/>
          <p:nvPr/>
        </p:nvSpPr>
        <p:spPr>
          <a:xfrm>
            <a:off x="466680" y="5763621"/>
            <a:ext cx="11258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scheme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Coriolus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versicolor-based vaginal gel: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cannula/day for 21 consecutive days in the first month; then, 1 cannula to be used in alternate days (except in the presence of the menstrual cycle) during the next 2 months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9B1530E-45BF-7401-D2EE-715D11BEBAC7}"/>
              </a:ext>
            </a:extLst>
          </p:cNvPr>
          <p:cNvSpPr txBox="1"/>
          <p:nvPr/>
        </p:nvSpPr>
        <p:spPr>
          <a:xfrm>
            <a:off x="304800" y="282504"/>
            <a:ext cx="645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Black"/>
                <a:ea typeface="MS PGothic" panose="020B0600070205080204" pitchFamily="34" charset="-128"/>
                <a:cs typeface="+mn-cs"/>
              </a:rPr>
              <a:t>RESULTS FROM ROMA STUDY: PATIENTS WITH HR-HPV 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1399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8740" y="101752"/>
            <a:ext cx="11997646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CORROBORATED</a:t>
            </a:r>
            <a:r>
              <a:rPr sz="32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FFFFFF"/>
                </a:solidFill>
                <a:latin typeface="Calibri"/>
                <a:cs typeface="Calibri"/>
              </a:rPr>
              <a:t>RESULTS</a:t>
            </a:r>
            <a:r>
              <a:rPr sz="32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3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INDEPENDENT</a:t>
            </a:r>
            <a:r>
              <a:rPr sz="3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STUDIES: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HIGH-RISK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 HPV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CLEARANCE</a:t>
            </a:r>
            <a:r>
              <a:rPr sz="32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32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32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MONTHS</a:t>
            </a:r>
            <a:r>
              <a:rPr sz="32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baseline="25462" dirty="0">
                <a:solidFill>
                  <a:srgbClr val="FFFFFF"/>
                </a:solidFill>
                <a:latin typeface="Calibri"/>
                <a:cs typeface="Calibri"/>
              </a:rPr>
              <a:t>1,2</a:t>
            </a:r>
            <a:endParaRPr sz="3200" baseline="25462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24759" y="1319365"/>
            <a:ext cx="9355205" cy="9951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002665" algn="l"/>
              </a:tabLst>
            </a:pPr>
            <a:r>
              <a:rPr sz="3600" dirty="0">
                <a:solidFill>
                  <a:srgbClr val="941783"/>
                </a:solidFill>
              </a:rPr>
              <a:t>63%	</a:t>
            </a:r>
            <a:r>
              <a:rPr sz="2800" spc="-10" dirty="0">
                <a:solidFill>
                  <a:srgbClr val="000000"/>
                </a:solidFill>
              </a:rPr>
              <a:t>HR-HPV</a:t>
            </a:r>
            <a:r>
              <a:rPr sz="2800" spc="-45" dirty="0">
                <a:solidFill>
                  <a:srgbClr val="000000"/>
                </a:solidFill>
              </a:rPr>
              <a:t> </a:t>
            </a:r>
            <a:r>
              <a:rPr lang="tr-TR" sz="2800" spc="-10" dirty="0">
                <a:solidFill>
                  <a:srgbClr val="000000"/>
                </a:solidFill>
              </a:rPr>
              <a:t>CLEARENCE</a:t>
            </a:r>
            <a:endParaRPr sz="2800" dirty="0"/>
          </a:p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1600" b="0" spc="-5" dirty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tr-TR" sz="1600" b="0" spc="-5" dirty="0">
                <a:solidFill>
                  <a:srgbClr val="000000"/>
                </a:solidFill>
                <a:latin typeface="Calibri"/>
                <a:cs typeface="Calibri"/>
              </a:rPr>
              <a:t>6 </a:t>
            </a:r>
            <a:r>
              <a:rPr lang="tr-TR" sz="1600" b="0" spc="-5" dirty="0" err="1">
                <a:solidFill>
                  <a:srgbClr val="000000"/>
                </a:solidFill>
                <a:latin typeface="Calibri"/>
                <a:cs typeface="Calibri"/>
              </a:rPr>
              <a:t>Clinical</a:t>
            </a:r>
            <a:r>
              <a:rPr lang="tr-TR" sz="16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tr-TR" sz="1600" b="0" spc="-5" dirty="0" err="1">
                <a:solidFill>
                  <a:srgbClr val="000000"/>
                </a:solidFill>
                <a:latin typeface="Calibri"/>
                <a:cs typeface="Calibri"/>
              </a:rPr>
              <a:t>Studies</a:t>
            </a:r>
            <a:r>
              <a:rPr lang="tr-TR" sz="16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941783"/>
                </a:solidFill>
              </a:rPr>
              <a:t>700</a:t>
            </a:r>
            <a:r>
              <a:rPr spc="250" dirty="0">
                <a:solidFill>
                  <a:srgbClr val="941783"/>
                </a:solidFill>
              </a:rPr>
              <a:t> </a:t>
            </a:r>
            <a:r>
              <a:rPr lang="tr-TR" sz="1600" spc="-10" dirty="0">
                <a:solidFill>
                  <a:srgbClr val="000000"/>
                </a:solidFill>
              </a:rPr>
              <a:t>PATIENTS</a:t>
            </a:r>
            <a:r>
              <a:rPr sz="1600" b="0" spc="-1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665464" y="1892807"/>
            <a:ext cx="2923540" cy="3495040"/>
            <a:chOff x="8665464" y="1892807"/>
            <a:chExt cx="2923540" cy="3495040"/>
          </a:xfrm>
        </p:grpSpPr>
        <p:sp>
          <p:nvSpPr>
            <p:cNvPr id="11" name="object 11"/>
            <p:cNvSpPr/>
            <p:nvPr/>
          </p:nvSpPr>
          <p:spPr>
            <a:xfrm>
              <a:off x="8778240" y="2340863"/>
              <a:ext cx="2810510" cy="3046730"/>
            </a:xfrm>
            <a:custGeom>
              <a:avLst/>
              <a:gdLst/>
              <a:ahLst/>
              <a:cxnLst/>
              <a:rect l="l" t="t" r="r" b="b"/>
              <a:pathLst>
                <a:path w="2810509" h="3046729">
                  <a:moveTo>
                    <a:pt x="2341879" y="0"/>
                  </a:moveTo>
                  <a:lnTo>
                    <a:pt x="468375" y="0"/>
                  </a:lnTo>
                  <a:lnTo>
                    <a:pt x="420483" y="2417"/>
                  </a:lnTo>
                  <a:lnTo>
                    <a:pt x="373975" y="9514"/>
                  </a:lnTo>
                  <a:lnTo>
                    <a:pt x="329087" y="21055"/>
                  </a:lnTo>
                  <a:lnTo>
                    <a:pt x="286053" y="36804"/>
                  </a:lnTo>
                  <a:lnTo>
                    <a:pt x="245110" y="56526"/>
                  </a:lnTo>
                  <a:lnTo>
                    <a:pt x="206492" y="79985"/>
                  </a:lnTo>
                  <a:lnTo>
                    <a:pt x="170436" y="106947"/>
                  </a:lnTo>
                  <a:lnTo>
                    <a:pt x="137175" y="137175"/>
                  </a:lnTo>
                  <a:lnTo>
                    <a:pt x="106947" y="170436"/>
                  </a:lnTo>
                  <a:lnTo>
                    <a:pt x="79985" y="206492"/>
                  </a:lnTo>
                  <a:lnTo>
                    <a:pt x="56526" y="245110"/>
                  </a:lnTo>
                  <a:lnTo>
                    <a:pt x="36804" y="286053"/>
                  </a:lnTo>
                  <a:lnTo>
                    <a:pt x="21055" y="329087"/>
                  </a:lnTo>
                  <a:lnTo>
                    <a:pt x="9514" y="373975"/>
                  </a:lnTo>
                  <a:lnTo>
                    <a:pt x="2417" y="420483"/>
                  </a:lnTo>
                  <a:lnTo>
                    <a:pt x="0" y="468375"/>
                  </a:lnTo>
                  <a:lnTo>
                    <a:pt x="0" y="2578100"/>
                  </a:lnTo>
                  <a:lnTo>
                    <a:pt x="2417" y="2625992"/>
                  </a:lnTo>
                  <a:lnTo>
                    <a:pt x="9514" y="2672500"/>
                  </a:lnTo>
                  <a:lnTo>
                    <a:pt x="21055" y="2717388"/>
                  </a:lnTo>
                  <a:lnTo>
                    <a:pt x="36804" y="2760422"/>
                  </a:lnTo>
                  <a:lnTo>
                    <a:pt x="56526" y="2801365"/>
                  </a:lnTo>
                  <a:lnTo>
                    <a:pt x="79985" y="2839983"/>
                  </a:lnTo>
                  <a:lnTo>
                    <a:pt x="106947" y="2876039"/>
                  </a:lnTo>
                  <a:lnTo>
                    <a:pt x="137175" y="2909300"/>
                  </a:lnTo>
                  <a:lnTo>
                    <a:pt x="170436" y="2939528"/>
                  </a:lnTo>
                  <a:lnTo>
                    <a:pt x="206492" y="2966490"/>
                  </a:lnTo>
                  <a:lnTo>
                    <a:pt x="245110" y="2989949"/>
                  </a:lnTo>
                  <a:lnTo>
                    <a:pt x="286053" y="3009671"/>
                  </a:lnTo>
                  <a:lnTo>
                    <a:pt x="329087" y="3025420"/>
                  </a:lnTo>
                  <a:lnTo>
                    <a:pt x="373975" y="3036961"/>
                  </a:lnTo>
                  <a:lnTo>
                    <a:pt x="420483" y="3044058"/>
                  </a:lnTo>
                  <a:lnTo>
                    <a:pt x="468375" y="3046476"/>
                  </a:lnTo>
                  <a:lnTo>
                    <a:pt x="2341879" y="3046476"/>
                  </a:lnTo>
                  <a:lnTo>
                    <a:pt x="2389772" y="3044058"/>
                  </a:lnTo>
                  <a:lnTo>
                    <a:pt x="2436280" y="3036961"/>
                  </a:lnTo>
                  <a:lnTo>
                    <a:pt x="2481168" y="3025420"/>
                  </a:lnTo>
                  <a:lnTo>
                    <a:pt x="2524202" y="3009671"/>
                  </a:lnTo>
                  <a:lnTo>
                    <a:pt x="2565145" y="2989949"/>
                  </a:lnTo>
                  <a:lnTo>
                    <a:pt x="2603763" y="2966490"/>
                  </a:lnTo>
                  <a:lnTo>
                    <a:pt x="2639819" y="2939528"/>
                  </a:lnTo>
                  <a:lnTo>
                    <a:pt x="2673080" y="2909300"/>
                  </a:lnTo>
                  <a:lnTo>
                    <a:pt x="2703308" y="2876039"/>
                  </a:lnTo>
                  <a:lnTo>
                    <a:pt x="2730270" y="2839983"/>
                  </a:lnTo>
                  <a:lnTo>
                    <a:pt x="2753729" y="2801365"/>
                  </a:lnTo>
                  <a:lnTo>
                    <a:pt x="2773451" y="2760422"/>
                  </a:lnTo>
                  <a:lnTo>
                    <a:pt x="2789200" y="2717388"/>
                  </a:lnTo>
                  <a:lnTo>
                    <a:pt x="2800741" y="2672500"/>
                  </a:lnTo>
                  <a:lnTo>
                    <a:pt x="2807838" y="2625992"/>
                  </a:lnTo>
                  <a:lnTo>
                    <a:pt x="2810255" y="2578100"/>
                  </a:lnTo>
                  <a:lnTo>
                    <a:pt x="2810255" y="468375"/>
                  </a:lnTo>
                  <a:lnTo>
                    <a:pt x="2807838" y="420483"/>
                  </a:lnTo>
                  <a:lnTo>
                    <a:pt x="2800741" y="373975"/>
                  </a:lnTo>
                  <a:lnTo>
                    <a:pt x="2789200" y="329087"/>
                  </a:lnTo>
                  <a:lnTo>
                    <a:pt x="2773451" y="286053"/>
                  </a:lnTo>
                  <a:lnTo>
                    <a:pt x="2753729" y="245110"/>
                  </a:lnTo>
                  <a:lnTo>
                    <a:pt x="2730270" y="206492"/>
                  </a:lnTo>
                  <a:lnTo>
                    <a:pt x="2703308" y="170436"/>
                  </a:lnTo>
                  <a:lnTo>
                    <a:pt x="2673080" y="137175"/>
                  </a:lnTo>
                  <a:lnTo>
                    <a:pt x="2639819" y="106947"/>
                  </a:lnTo>
                  <a:lnTo>
                    <a:pt x="2603763" y="79985"/>
                  </a:lnTo>
                  <a:lnTo>
                    <a:pt x="2565145" y="56526"/>
                  </a:lnTo>
                  <a:lnTo>
                    <a:pt x="2524202" y="36804"/>
                  </a:lnTo>
                  <a:lnTo>
                    <a:pt x="2481168" y="21055"/>
                  </a:lnTo>
                  <a:lnTo>
                    <a:pt x="2436280" y="9514"/>
                  </a:lnTo>
                  <a:lnTo>
                    <a:pt x="2389772" y="2417"/>
                  </a:lnTo>
                  <a:lnTo>
                    <a:pt x="2341879" y="0"/>
                  </a:lnTo>
                  <a:close/>
                </a:path>
              </a:pathLst>
            </a:custGeom>
            <a:solidFill>
              <a:srgbClr val="D2D2D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65464" y="1892807"/>
              <a:ext cx="1714500" cy="170383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513480" y="2045352"/>
            <a:ext cx="545465" cy="1113790"/>
            <a:chOff x="10513480" y="2045352"/>
            <a:chExt cx="545465" cy="111379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88227" y="2045352"/>
              <a:ext cx="197943" cy="1979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513480" y="2268033"/>
              <a:ext cx="545465" cy="890905"/>
            </a:xfrm>
            <a:custGeom>
              <a:avLst/>
              <a:gdLst/>
              <a:ahLst/>
              <a:cxnLst/>
              <a:rect l="l" t="t" r="r" b="b"/>
              <a:pathLst>
                <a:path w="545465" h="890905">
                  <a:moveTo>
                    <a:pt x="273719" y="0"/>
                  </a:moveTo>
                  <a:lnTo>
                    <a:pt x="216810" y="4947"/>
                  </a:lnTo>
                  <a:lnTo>
                    <a:pt x="161138" y="21336"/>
                  </a:lnTo>
                  <a:lnTo>
                    <a:pt x="112889" y="47001"/>
                  </a:lnTo>
                  <a:lnTo>
                    <a:pt x="1546" y="380961"/>
                  </a:lnTo>
                  <a:lnTo>
                    <a:pt x="0" y="401060"/>
                  </a:lnTo>
                  <a:lnTo>
                    <a:pt x="5876" y="419305"/>
                  </a:lnTo>
                  <a:lnTo>
                    <a:pt x="18247" y="433838"/>
                  </a:lnTo>
                  <a:lnTo>
                    <a:pt x="41135" y="445279"/>
                  </a:lnTo>
                  <a:lnTo>
                    <a:pt x="51032" y="445279"/>
                  </a:lnTo>
                  <a:lnTo>
                    <a:pt x="91742" y="424407"/>
                  </a:lnTo>
                  <a:lnTo>
                    <a:pt x="174747" y="150900"/>
                  </a:lnTo>
                  <a:lnTo>
                    <a:pt x="174747" y="237482"/>
                  </a:lnTo>
                  <a:lnTo>
                    <a:pt x="83198" y="544230"/>
                  </a:lnTo>
                  <a:lnTo>
                    <a:pt x="150004" y="544230"/>
                  </a:lnTo>
                  <a:lnTo>
                    <a:pt x="150004" y="890555"/>
                  </a:lnTo>
                  <a:lnTo>
                    <a:pt x="248976" y="890555"/>
                  </a:lnTo>
                  <a:lnTo>
                    <a:pt x="248976" y="544230"/>
                  </a:lnTo>
                  <a:lnTo>
                    <a:pt x="298461" y="544230"/>
                  </a:lnTo>
                  <a:lnTo>
                    <a:pt x="298461" y="890555"/>
                  </a:lnTo>
                  <a:lnTo>
                    <a:pt x="397433" y="890555"/>
                  </a:lnTo>
                  <a:lnTo>
                    <a:pt x="397433" y="544230"/>
                  </a:lnTo>
                  <a:lnTo>
                    <a:pt x="464239" y="544230"/>
                  </a:lnTo>
                  <a:lnTo>
                    <a:pt x="372690" y="237482"/>
                  </a:lnTo>
                  <a:lnTo>
                    <a:pt x="372690" y="150900"/>
                  </a:lnTo>
                  <a:lnTo>
                    <a:pt x="449394" y="410646"/>
                  </a:lnTo>
                  <a:lnTo>
                    <a:pt x="457087" y="425450"/>
                  </a:lnTo>
                  <a:lnTo>
                    <a:pt x="468260" y="436312"/>
                  </a:lnTo>
                  <a:lnTo>
                    <a:pt x="481753" y="442999"/>
                  </a:lnTo>
                  <a:lnTo>
                    <a:pt x="506302" y="445279"/>
                  </a:lnTo>
                  <a:lnTo>
                    <a:pt x="527759" y="433838"/>
                  </a:lnTo>
                  <a:lnTo>
                    <a:pt x="539396" y="419305"/>
                  </a:lnTo>
                  <a:lnTo>
                    <a:pt x="545002" y="401060"/>
                  </a:lnTo>
                  <a:lnTo>
                    <a:pt x="543417" y="380961"/>
                  </a:lnTo>
                  <a:lnTo>
                    <a:pt x="451597" y="65439"/>
                  </a:lnTo>
                  <a:lnTo>
                    <a:pt x="411351" y="33473"/>
                  </a:lnTo>
                  <a:lnTo>
                    <a:pt x="359391" y="12910"/>
                  </a:lnTo>
                  <a:lnTo>
                    <a:pt x="330627" y="4947"/>
                  </a:lnTo>
                  <a:lnTo>
                    <a:pt x="273719" y="0"/>
                  </a:lnTo>
                  <a:close/>
                </a:path>
              </a:pathLst>
            </a:custGeom>
            <a:solidFill>
              <a:srgbClr val="8D4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0114533" y="2431796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D4699"/>
                </a:solidFill>
                <a:latin typeface="Calibri"/>
                <a:cs typeface="Calibri"/>
              </a:rPr>
              <a:t>3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4604" y="2416582"/>
            <a:ext cx="7252713" cy="371850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8739" y="6245453"/>
            <a:ext cx="9166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2870">
              <a:lnSpc>
                <a:spcPct val="100000"/>
              </a:lnSpc>
              <a:spcBef>
                <a:spcPts val="95"/>
              </a:spcBef>
              <a:buAutoNum type="arabicParenBoth"/>
              <a:tabLst>
                <a:tab pos="148590" algn="l"/>
              </a:tabLst>
            </a:pPr>
            <a:r>
              <a:rPr sz="700" i="1" spc="-5" dirty="0">
                <a:latin typeface="Arial"/>
                <a:cs typeface="Arial"/>
              </a:rPr>
              <a:t>Criscuolo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AA,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Sesti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F,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Piccione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E,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Mancino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P,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Belloni</a:t>
            </a:r>
            <a:r>
              <a:rPr sz="700" i="1" spc="-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E,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Gullo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C,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Ciotti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M.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Therapeutic</a:t>
            </a:r>
            <a:r>
              <a:rPr sz="700" i="1" spc="5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Efficacy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Coriolus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versicolor-Based</a:t>
            </a:r>
            <a:r>
              <a:rPr sz="700" i="1" spc="5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Vaginal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Gel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in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Women</a:t>
            </a:r>
            <a:r>
              <a:rPr sz="700" i="1" spc="3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with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Cervical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Uterine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High-Risk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HPV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Infection:</a:t>
            </a:r>
            <a:r>
              <a:rPr sz="700" i="1" spc="5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Retrospective</a:t>
            </a:r>
            <a:r>
              <a:rPr sz="700" i="1" spc="5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Observational 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Study.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Adv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Ther.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2021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Feb;38(2):1202-1211.</a:t>
            </a:r>
            <a:r>
              <a:rPr sz="700" i="1" spc="5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doi: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10.1007/s12325-020-01594-6.</a:t>
            </a:r>
            <a:r>
              <a:rPr sz="700" i="1" spc="6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Epub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2020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Dec </a:t>
            </a:r>
            <a:r>
              <a:rPr sz="700" i="1" spc="-10" dirty="0">
                <a:latin typeface="Arial"/>
                <a:cs typeface="Arial"/>
              </a:rPr>
              <a:t>26.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PMID: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33367986.</a:t>
            </a:r>
            <a:endParaRPr sz="700" dirty="0">
              <a:latin typeface="Arial"/>
              <a:cs typeface="Arial"/>
            </a:endParaRPr>
          </a:p>
          <a:p>
            <a:pPr marL="147955" indent="-135890">
              <a:lnSpc>
                <a:spcPct val="100000"/>
              </a:lnSpc>
              <a:buAutoNum type="arabicParenBoth"/>
              <a:tabLst>
                <a:tab pos="148590" algn="l"/>
              </a:tabLst>
            </a:pPr>
            <a:r>
              <a:rPr sz="700" i="1" spc="-5" dirty="0">
                <a:latin typeface="Arial"/>
                <a:cs typeface="Arial"/>
              </a:rPr>
              <a:t>Cortés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J,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Dexeus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D,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Palacios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S,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et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al626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Efficacy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multi-ingredient</a:t>
            </a:r>
            <a:r>
              <a:rPr sz="700" i="1" spc="6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coriolus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versicolor-based</a:t>
            </a:r>
            <a:r>
              <a:rPr sz="700" i="1" spc="6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vaginal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gel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in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high-risk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HPV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infected</a:t>
            </a:r>
            <a:r>
              <a:rPr sz="700" i="1" spc="3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patients:</a:t>
            </a:r>
            <a:r>
              <a:rPr sz="700" i="1" spc="4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results</a:t>
            </a:r>
            <a:r>
              <a:rPr sz="700" i="1" spc="4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7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different</a:t>
            </a:r>
            <a:r>
              <a:rPr sz="700" i="1" spc="5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studiesInternational</a:t>
            </a:r>
            <a:r>
              <a:rPr sz="700" i="1" spc="6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Journal</a:t>
            </a:r>
            <a:r>
              <a:rPr sz="700" i="1" spc="4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Gynecologic</a:t>
            </a:r>
            <a:r>
              <a:rPr sz="700" i="1" spc="4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Cancer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2021;31:A313.</a:t>
            </a:r>
            <a:endParaRPr sz="700" dirty="0">
              <a:latin typeface="Arial"/>
              <a:cs typeface="Arial"/>
            </a:endParaRPr>
          </a:p>
          <a:p>
            <a:pPr marL="147955" indent="-135890">
              <a:lnSpc>
                <a:spcPct val="100000"/>
              </a:lnSpc>
              <a:buAutoNum type="arabicParenBoth"/>
              <a:tabLst>
                <a:tab pos="148590" algn="l"/>
              </a:tabLst>
            </a:pPr>
            <a:r>
              <a:rPr sz="700" i="1" spc="-10" dirty="0">
                <a:latin typeface="Arial"/>
                <a:cs typeface="Arial"/>
              </a:rPr>
              <a:t>Bulkmans,</a:t>
            </a:r>
            <a:r>
              <a:rPr sz="700" i="1" spc="3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N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W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J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et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al.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“High-risk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HPV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type-specific</a:t>
            </a:r>
            <a:r>
              <a:rPr sz="700" i="1" spc="5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clearance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rates</a:t>
            </a:r>
            <a:r>
              <a:rPr sz="700" i="1" spc="4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in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cervical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screening.”</a:t>
            </a:r>
            <a:r>
              <a:rPr sz="700" i="1" spc="4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British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journal</a:t>
            </a:r>
            <a:r>
              <a:rPr sz="700" i="1" spc="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cancer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vol.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96,9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(2007):</a:t>
            </a:r>
            <a:r>
              <a:rPr sz="700" i="1" spc="4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1419-24.</a:t>
            </a:r>
            <a:r>
              <a:rPr sz="700" i="1" spc="4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doi:10.1038/sj.bjc.6603653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6382C7C-B8A3-CA1A-994F-189EE8E8B0C1}"/>
              </a:ext>
            </a:extLst>
          </p:cNvPr>
          <p:cNvSpPr txBox="1"/>
          <p:nvPr/>
        </p:nvSpPr>
        <p:spPr>
          <a:xfrm>
            <a:off x="9009633" y="3941619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spc="-5" dirty="0">
                <a:solidFill>
                  <a:srgbClr val="8D4699"/>
                </a:solidFill>
                <a:latin typeface="Calibri"/>
                <a:cs typeface="Calibri"/>
              </a:rPr>
              <a:t>Natural </a:t>
            </a:r>
            <a:r>
              <a:rPr lang="tr-TR" sz="2000" b="1" spc="-5" dirty="0" err="1">
                <a:solidFill>
                  <a:srgbClr val="8D4699"/>
                </a:solidFill>
                <a:latin typeface="Calibri"/>
                <a:cs typeface="Calibri"/>
              </a:rPr>
              <a:t>Clerence</a:t>
            </a:r>
            <a:r>
              <a:rPr lang="tr-TR" sz="2000" b="1" spc="-5" dirty="0">
                <a:solidFill>
                  <a:srgbClr val="8D4699"/>
                </a:solidFill>
                <a:latin typeface="Calibri"/>
                <a:cs typeface="Calibri"/>
              </a:rPr>
              <a:t> at 6. </a:t>
            </a:r>
            <a:r>
              <a:rPr lang="tr-TR" sz="2000" b="1" spc="-5" dirty="0" err="1">
                <a:solidFill>
                  <a:srgbClr val="8D4699"/>
                </a:solidFill>
                <a:latin typeface="Calibri"/>
                <a:cs typeface="Calibri"/>
              </a:rPr>
              <a:t>Months</a:t>
            </a:r>
            <a:endParaRPr lang="tr-TR" sz="2000" b="1" spc="-5" dirty="0">
              <a:solidFill>
                <a:srgbClr val="8D469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124" y="6462686"/>
            <a:ext cx="10288702" cy="592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1798" y="2782956"/>
            <a:ext cx="797853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ctr">
              <a:lnSpc>
                <a:spcPct val="100000"/>
              </a:lnSpc>
              <a:spcBef>
                <a:spcPts val="95"/>
              </a:spcBef>
            </a:pPr>
            <a:r>
              <a:rPr sz="4000" b="0" spc="-50" dirty="0">
                <a:solidFill>
                  <a:srgbClr val="FF0000"/>
                </a:solidFill>
                <a:latin typeface="Calibri"/>
                <a:cs typeface="Calibri"/>
              </a:rPr>
              <a:t>PAPILOBS</a:t>
            </a:r>
            <a:r>
              <a:rPr sz="4000" b="0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0" dirty="0">
                <a:solidFill>
                  <a:srgbClr val="FF0000"/>
                </a:solidFill>
                <a:latin typeface="Calibri"/>
                <a:cs typeface="Calibri"/>
              </a:rPr>
              <a:t>GR</a:t>
            </a:r>
            <a:r>
              <a:rPr lang="tr-TR" sz="4000" b="0" dirty="0">
                <a:solidFill>
                  <a:srgbClr val="FF0000"/>
                </a:solidFill>
                <a:latin typeface="Calibri"/>
                <a:cs typeface="Calibri"/>
              </a:rPr>
              <a:t>EECE</a:t>
            </a:r>
            <a:endParaRPr sz="4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63840"/>
            <a:ext cx="4351370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Study</a:t>
            </a:r>
            <a:r>
              <a:rPr spc="-65" dirty="0"/>
              <a:t> </a:t>
            </a:r>
            <a:r>
              <a:rPr spc="-10" dirty="0"/>
              <a:t>Design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7905" y="2011235"/>
            <a:ext cx="9939585" cy="3898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Overview</a:t>
            </a:r>
            <a:endParaRPr sz="2000" dirty="0">
              <a:latin typeface="Calibri"/>
              <a:cs typeface="Calibri"/>
            </a:endParaRPr>
          </a:p>
          <a:p>
            <a:pPr marL="241300" marR="721995" indent="-228600">
              <a:lnSpc>
                <a:spcPct val="125000"/>
              </a:lnSpc>
              <a:spcBef>
                <a:spcPts val="960"/>
              </a:spcBef>
              <a:buFont typeface="Wingdings"/>
              <a:buChar char=""/>
              <a:tabLst>
                <a:tab pos="241300" algn="l"/>
              </a:tabLst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Multicenter,</a:t>
            </a:r>
            <a:r>
              <a:rPr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non-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interventional,</a:t>
            </a:r>
            <a:r>
              <a:rPr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perspective, observational</a:t>
            </a:r>
            <a:r>
              <a:rPr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clinical</a:t>
            </a:r>
            <a:r>
              <a:rPr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585858"/>
                </a:solidFill>
                <a:latin typeface="Calibri"/>
                <a:cs typeface="Calibri"/>
              </a:rPr>
              <a:t>study</a:t>
            </a:r>
            <a:endParaRPr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95"/>
              </a:spcBef>
              <a:buFont typeface="Wingdings"/>
              <a:buChar char=""/>
              <a:tabLst>
                <a:tab pos="240665" algn="l"/>
              </a:tabLst>
            </a:pP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44</a:t>
            </a:r>
            <a:r>
              <a:rPr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Sites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Greece:</a:t>
            </a:r>
            <a:endParaRPr dirty="0">
              <a:latin typeface="Calibri"/>
              <a:cs typeface="Calibri"/>
            </a:endParaRPr>
          </a:p>
          <a:p>
            <a:pPr marL="697230" marR="5080" lvl="1" indent="-227965">
              <a:lnSpc>
                <a:spcPct val="125000"/>
              </a:lnSpc>
              <a:spcBef>
                <a:spcPts val="505"/>
              </a:spcBef>
              <a:buFont typeface="Wingdings"/>
              <a:buChar char=""/>
              <a:tabLst>
                <a:tab pos="698500" algn="l"/>
              </a:tabLst>
            </a:pP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Obstetrics</a:t>
            </a:r>
            <a:r>
              <a:rPr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Gynecology</a:t>
            </a:r>
            <a:r>
              <a:rPr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Clinics</a:t>
            </a:r>
            <a:r>
              <a:rPr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General 	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and</a:t>
            </a:r>
            <a:r>
              <a:rPr spc="-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University</a:t>
            </a:r>
            <a:r>
              <a:rPr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Hospitals</a:t>
            </a:r>
            <a:endParaRPr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1090"/>
              </a:spcBef>
              <a:buFont typeface="Wingdings"/>
              <a:buChar char=""/>
              <a:tabLst>
                <a:tab pos="697865" algn="l"/>
              </a:tabLst>
            </a:pP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34</a:t>
            </a:r>
            <a:r>
              <a:rPr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private</a:t>
            </a:r>
            <a:r>
              <a:rPr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C00000"/>
                </a:solidFill>
                <a:latin typeface="Calibri"/>
                <a:cs typeface="Calibri"/>
              </a:rPr>
              <a:t>sites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(Gynecologists)</a:t>
            </a:r>
            <a:endParaRPr dirty="0">
              <a:latin typeface="Calibri"/>
              <a:cs typeface="Calibri"/>
            </a:endParaRPr>
          </a:p>
          <a:p>
            <a:pPr marL="241300" marR="507365" indent="-228600">
              <a:lnSpc>
                <a:spcPct val="125000"/>
              </a:lnSpc>
              <a:spcBef>
                <a:spcPts val="1015"/>
              </a:spcBef>
              <a:buFont typeface="Wingdings"/>
              <a:buChar char=""/>
              <a:tabLst>
                <a:tab pos="241300" algn="l"/>
              </a:tabLst>
            </a:pP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524</a:t>
            </a:r>
            <a:r>
              <a:rPr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Patients</a:t>
            </a:r>
            <a:r>
              <a:rPr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enrolled</a:t>
            </a:r>
            <a:r>
              <a:rPr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in</a:t>
            </a:r>
            <a:r>
              <a:rPr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study</a:t>
            </a:r>
            <a:r>
              <a:rPr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who</a:t>
            </a:r>
            <a:r>
              <a:rPr spc="-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met</a:t>
            </a:r>
            <a:r>
              <a:rPr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eligibility</a:t>
            </a:r>
            <a:r>
              <a:rPr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criteria</a:t>
            </a:r>
            <a:endParaRPr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595"/>
              </a:spcBef>
              <a:buFont typeface="Wingdings"/>
              <a:buChar char=""/>
              <a:tabLst>
                <a:tab pos="240665" algn="l"/>
              </a:tabLst>
            </a:pP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Study</a:t>
            </a:r>
            <a:r>
              <a:rPr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Duration:</a:t>
            </a:r>
            <a:r>
              <a:rPr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r>
              <a:rPr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(Sep</a:t>
            </a:r>
            <a:r>
              <a:rPr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-</a:t>
            </a: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Apr</a:t>
            </a:r>
            <a:r>
              <a:rPr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2023)</a:t>
            </a:r>
            <a:endParaRPr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1105"/>
              </a:spcBef>
              <a:buFont typeface="Wingdings"/>
              <a:buChar char=""/>
              <a:tabLst>
                <a:tab pos="697865" algn="l"/>
              </a:tabLst>
            </a:pP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Enrollment</a:t>
            </a:r>
            <a:r>
              <a:rPr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period:</a:t>
            </a:r>
            <a:r>
              <a:rPr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8</a:t>
            </a:r>
            <a:r>
              <a:rPr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1090"/>
              </a:spcBef>
              <a:buFont typeface="Wingdings"/>
              <a:buChar char=""/>
              <a:tabLst>
                <a:tab pos="697865" algn="l"/>
              </a:tabLst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Treatment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period:</a:t>
            </a:r>
            <a:r>
              <a:rPr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tr-TR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470">
              <a:lnSpc>
                <a:spcPts val="1275"/>
              </a:lnSpc>
            </a:pPr>
            <a:fld id="{B6F15528-21DE-4FAA-801E-634DDDAF4B2B}" type="slidenum">
              <a:rPr lang="tr-TR" smtClean="0"/>
              <a:pPr marL="77470">
                <a:lnSpc>
                  <a:spcPts val="1275"/>
                </a:lnSpc>
              </a:pPr>
              <a:t>56</a:t>
            </a:fld>
            <a:endParaRPr spc="-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44474" y="2851530"/>
            <a:ext cx="34023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r>
              <a:rPr sz="1200" b="1" dirty="0">
                <a:latin typeface="Calibri"/>
                <a:cs typeface="Calibri"/>
              </a:rPr>
              <a:t>Cytology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Normalization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with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concordant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colposcopy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5112" y="3177539"/>
            <a:ext cx="6143625" cy="3461385"/>
            <a:chOff x="515112" y="3177539"/>
            <a:chExt cx="6143625" cy="3461385"/>
          </a:xfrm>
        </p:grpSpPr>
        <p:sp>
          <p:nvSpPr>
            <p:cNvPr id="8" name="object 8"/>
            <p:cNvSpPr/>
            <p:nvPr/>
          </p:nvSpPr>
          <p:spPr>
            <a:xfrm>
              <a:off x="515112" y="3177539"/>
              <a:ext cx="6143625" cy="3461385"/>
            </a:xfrm>
            <a:custGeom>
              <a:avLst/>
              <a:gdLst/>
              <a:ahLst/>
              <a:cxnLst/>
              <a:rect l="l" t="t" r="r" b="b"/>
              <a:pathLst>
                <a:path w="6143625" h="3461384">
                  <a:moveTo>
                    <a:pt x="6143244" y="0"/>
                  </a:moveTo>
                  <a:lnTo>
                    <a:pt x="0" y="0"/>
                  </a:lnTo>
                  <a:lnTo>
                    <a:pt x="0" y="3461004"/>
                  </a:lnTo>
                  <a:lnTo>
                    <a:pt x="6143244" y="3461004"/>
                  </a:lnTo>
                  <a:lnTo>
                    <a:pt x="6143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5692" y="3657599"/>
              <a:ext cx="441223" cy="18707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3204" y="4995646"/>
              <a:ext cx="439686" cy="5326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6704" y="5308091"/>
              <a:ext cx="442722" cy="22174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4215" y="5376672"/>
              <a:ext cx="441198" cy="1531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7715" y="3657599"/>
              <a:ext cx="441223" cy="18707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5227" y="5064226"/>
              <a:ext cx="439699" cy="46408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418971" y="4466082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481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86101" y="5135117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134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21629" y="4466082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481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6339" y="5297804"/>
            <a:ext cx="54121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282190" algn="l"/>
                <a:tab pos="2935605" algn="l"/>
                <a:tab pos="5373370" algn="l"/>
              </a:tabLst>
            </a:pPr>
            <a:r>
              <a:rPr sz="1400" b="1" u="sng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1400" b="1" u="sng" spc="-25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53</a:t>
            </a:r>
            <a:r>
              <a:rPr sz="1400" b="1" u="sng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100" b="1" u="sng" spc="-37" baseline="-5952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35</a:t>
            </a:r>
            <a:r>
              <a:rPr sz="2100" b="1" u="sng" baseline="-5952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100" baseline="-5952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88507" y="5169230"/>
            <a:ext cx="2952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116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8055" y="3657091"/>
            <a:ext cx="258445" cy="19532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75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450</a:t>
            </a:r>
            <a:endParaRPr sz="12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75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400</a:t>
            </a:r>
            <a:endParaRPr sz="12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8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350</a:t>
            </a:r>
            <a:endParaRPr sz="12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8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300</a:t>
            </a:r>
            <a:endParaRPr sz="12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75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250</a:t>
            </a:r>
            <a:endParaRPr sz="12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8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200</a:t>
            </a:r>
            <a:endParaRPr sz="12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8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150</a:t>
            </a:r>
            <a:endParaRPr sz="1200" dirty="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75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100</a:t>
            </a:r>
            <a:endParaRPr sz="12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50</a:t>
            </a:r>
            <a:endParaRPr sz="120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75"/>
              </a:spcBef>
            </a:pPr>
            <a:r>
              <a:rPr sz="1200" b="1" spc="-5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9050" y="5600191"/>
            <a:ext cx="1237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Baseline</a:t>
            </a:r>
            <a:r>
              <a:rPr sz="1200" b="1" spc="38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sz="12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41294" y="5600191"/>
            <a:ext cx="1249045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52475" marR="5080" indent="-740410">
              <a:lnSpc>
                <a:spcPct val="101699"/>
              </a:lnSpc>
              <a:spcBef>
                <a:spcPts val="75"/>
              </a:spcBef>
              <a:tabLst>
                <a:tab pos="916940" algn="l"/>
              </a:tabLst>
            </a:pP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		</a:t>
            </a: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12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91454" y="5600191"/>
            <a:ext cx="1283970" cy="953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6205" algn="ctr">
              <a:lnSpc>
                <a:spcPct val="100000"/>
              </a:lnSpc>
              <a:spcBef>
                <a:spcPts val="100"/>
              </a:spcBef>
              <a:tabLst>
                <a:tab pos="730885" algn="l"/>
              </a:tabLst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Baseline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	By</a:t>
            </a:r>
            <a:r>
              <a:rPr sz="12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endParaRPr sz="1200">
              <a:latin typeface="Calibri"/>
              <a:cs typeface="Calibri"/>
            </a:endParaRPr>
          </a:p>
          <a:p>
            <a:pPr marL="619760" marR="5080" algn="ctr">
              <a:lnSpc>
                <a:spcPts val="1470"/>
              </a:lnSpc>
              <a:spcBef>
                <a:spcPts val="45"/>
              </a:spcBef>
            </a:pP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end</a:t>
            </a: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of</a:t>
            </a:r>
            <a:r>
              <a:rPr sz="12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study</a:t>
            </a: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 (6</a:t>
            </a:r>
            <a:endParaRPr sz="1200">
              <a:latin typeface="Calibri"/>
              <a:cs typeface="Calibri"/>
            </a:endParaRPr>
          </a:p>
          <a:p>
            <a:pPr marL="607695" algn="ctr">
              <a:lnSpc>
                <a:spcPts val="1405"/>
              </a:lnSpc>
            </a:pP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 12</a:t>
            </a:r>
            <a:endParaRPr sz="1200">
              <a:latin typeface="Calibri"/>
              <a:cs typeface="Calibri"/>
            </a:endParaRPr>
          </a:p>
          <a:p>
            <a:pPr marL="607060" algn="ctr">
              <a:lnSpc>
                <a:spcPct val="100000"/>
              </a:lnSpc>
              <a:spcBef>
                <a:spcPts val="30"/>
              </a:spcBef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months)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0996" y="4200338"/>
            <a:ext cx="203835" cy="6280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b="1" spc="-10" dirty="0">
                <a:solidFill>
                  <a:srgbClr val="585858"/>
                </a:solidFill>
                <a:latin typeface="Calibri"/>
                <a:cs typeface="Calibri"/>
              </a:rPr>
              <a:t>Patients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912620" y="3384791"/>
            <a:ext cx="1043305" cy="1477010"/>
            <a:chOff x="1912620" y="3384791"/>
            <a:chExt cx="1043305" cy="1477010"/>
          </a:xfrm>
        </p:grpSpPr>
        <p:sp>
          <p:nvSpPr>
            <p:cNvPr id="26" name="object 26"/>
            <p:cNvSpPr/>
            <p:nvPr/>
          </p:nvSpPr>
          <p:spPr>
            <a:xfrm>
              <a:off x="2218944" y="3845052"/>
              <a:ext cx="76200" cy="1016635"/>
            </a:xfrm>
            <a:custGeom>
              <a:avLst/>
              <a:gdLst/>
              <a:ahLst/>
              <a:cxnLst/>
              <a:rect l="l" t="t" r="r" b="b"/>
              <a:pathLst>
                <a:path w="76200" h="1016635">
                  <a:moveTo>
                    <a:pt x="31750" y="939927"/>
                  </a:moveTo>
                  <a:lnTo>
                    <a:pt x="0" y="939927"/>
                  </a:lnTo>
                  <a:lnTo>
                    <a:pt x="38100" y="1016127"/>
                  </a:lnTo>
                  <a:lnTo>
                    <a:pt x="69850" y="952627"/>
                  </a:lnTo>
                  <a:lnTo>
                    <a:pt x="31750" y="952627"/>
                  </a:lnTo>
                  <a:lnTo>
                    <a:pt x="31750" y="939927"/>
                  </a:lnTo>
                  <a:close/>
                </a:path>
                <a:path w="76200" h="1016635">
                  <a:moveTo>
                    <a:pt x="44450" y="0"/>
                  </a:moveTo>
                  <a:lnTo>
                    <a:pt x="31750" y="0"/>
                  </a:lnTo>
                  <a:lnTo>
                    <a:pt x="31750" y="952627"/>
                  </a:lnTo>
                  <a:lnTo>
                    <a:pt x="44450" y="952627"/>
                  </a:lnTo>
                  <a:lnTo>
                    <a:pt x="44450" y="0"/>
                  </a:lnTo>
                  <a:close/>
                </a:path>
                <a:path w="76200" h="1016635">
                  <a:moveTo>
                    <a:pt x="76200" y="939927"/>
                  </a:moveTo>
                  <a:lnTo>
                    <a:pt x="44450" y="939927"/>
                  </a:lnTo>
                  <a:lnTo>
                    <a:pt x="44450" y="952627"/>
                  </a:lnTo>
                  <a:lnTo>
                    <a:pt x="69850" y="952627"/>
                  </a:lnTo>
                  <a:lnTo>
                    <a:pt x="76200" y="9399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2620" y="3384791"/>
              <a:ext cx="1043178" cy="813066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2068195" y="3455034"/>
            <a:ext cx="377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72%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869435" y="3845052"/>
            <a:ext cx="2405380" cy="1586230"/>
            <a:chOff x="3869435" y="3845052"/>
            <a:chExt cx="2405380" cy="1586230"/>
          </a:xfrm>
        </p:grpSpPr>
        <p:sp>
          <p:nvSpPr>
            <p:cNvPr id="30" name="object 30"/>
            <p:cNvSpPr/>
            <p:nvPr/>
          </p:nvSpPr>
          <p:spPr>
            <a:xfrm>
              <a:off x="6198107" y="3845052"/>
              <a:ext cx="76200" cy="1138555"/>
            </a:xfrm>
            <a:custGeom>
              <a:avLst/>
              <a:gdLst/>
              <a:ahLst/>
              <a:cxnLst/>
              <a:rect l="l" t="t" r="r" b="b"/>
              <a:pathLst>
                <a:path w="76200" h="1138554">
                  <a:moveTo>
                    <a:pt x="31750" y="1062355"/>
                  </a:moveTo>
                  <a:lnTo>
                    <a:pt x="0" y="1062355"/>
                  </a:lnTo>
                  <a:lnTo>
                    <a:pt x="38100" y="1138555"/>
                  </a:lnTo>
                  <a:lnTo>
                    <a:pt x="69850" y="1075055"/>
                  </a:lnTo>
                  <a:lnTo>
                    <a:pt x="31750" y="1075055"/>
                  </a:lnTo>
                  <a:lnTo>
                    <a:pt x="31750" y="1062355"/>
                  </a:lnTo>
                  <a:close/>
                </a:path>
                <a:path w="76200" h="1138554">
                  <a:moveTo>
                    <a:pt x="44450" y="0"/>
                  </a:moveTo>
                  <a:lnTo>
                    <a:pt x="31750" y="0"/>
                  </a:lnTo>
                  <a:lnTo>
                    <a:pt x="31750" y="1075055"/>
                  </a:lnTo>
                  <a:lnTo>
                    <a:pt x="44450" y="1075055"/>
                  </a:lnTo>
                  <a:lnTo>
                    <a:pt x="44450" y="0"/>
                  </a:lnTo>
                  <a:close/>
                </a:path>
                <a:path w="76200" h="1138554">
                  <a:moveTo>
                    <a:pt x="76200" y="1062355"/>
                  </a:moveTo>
                  <a:lnTo>
                    <a:pt x="44450" y="1062355"/>
                  </a:lnTo>
                  <a:lnTo>
                    <a:pt x="44450" y="1075055"/>
                  </a:lnTo>
                  <a:lnTo>
                    <a:pt x="69850" y="1075055"/>
                  </a:lnTo>
                  <a:lnTo>
                    <a:pt x="76200" y="1062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69435" y="4617707"/>
              <a:ext cx="1029462" cy="813066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84867" y="2921776"/>
            <a:ext cx="4483938" cy="3053827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7078717" y="2416612"/>
            <a:ext cx="44839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Papilobs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Spain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results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11929" y="4687900"/>
            <a:ext cx="377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34%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198620" y="3261347"/>
            <a:ext cx="2739390" cy="2028825"/>
            <a:chOff x="4198620" y="3261347"/>
            <a:chExt cx="2739390" cy="2028825"/>
          </a:xfrm>
        </p:grpSpPr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98620" y="5085588"/>
              <a:ext cx="76200" cy="20421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94832" y="3261347"/>
              <a:ext cx="1043178" cy="81306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051296" y="3330016"/>
            <a:ext cx="377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76%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5161" y="720090"/>
            <a:ext cx="836577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Primary</a:t>
            </a:r>
            <a:r>
              <a:rPr sz="2400" spc="-6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Calibri"/>
                <a:cs typeface="Calibri"/>
              </a:rPr>
              <a:t>Endpoint:</a:t>
            </a:r>
            <a:r>
              <a:rPr sz="240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Repair</a:t>
            </a:r>
            <a:r>
              <a:rPr sz="2400" spc="-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sz="240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Cervical</a:t>
            </a:r>
            <a:r>
              <a:rPr sz="2400"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chemeClr val="bg1"/>
                </a:solidFill>
                <a:latin typeface="Calibri"/>
                <a:cs typeface="Calibri"/>
              </a:rPr>
              <a:t>HPV- </a:t>
            </a:r>
            <a:r>
              <a:rPr sz="2400" spc="-10" dirty="0">
                <a:solidFill>
                  <a:schemeClr val="bg1"/>
                </a:solidFill>
                <a:latin typeface="Calibri"/>
                <a:cs typeface="Calibri"/>
              </a:rPr>
              <a:t>Dependent</a:t>
            </a:r>
            <a:r>
              <a:rPr sz="2400" spc="-7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Calibri"/>
                <a:cs typeface="Calibri"/>
              </a:rPr>
              <a:t>Lesions</a:t>
            </a:r>
            <a:endParaRPr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444500" y="177771"/>
            <a:ext cx="6940367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Study</a:t>
            </a:r>
            <a:r>
              <a:rPr spc="-60" dirty="0"/>
              <a:t> </a:t>
            </a:r>
            <a:r>
              <a:rPr dirty="0"/>
              <a:t>Results</a:t>
            </a:r>
            <a:r>
              <a:rPr spc="-50" dirty="0"/>
              <a:t> </a:t>
            </a:r>
            <a:r>
              <a:rPr dirty="0"/>
              <a:t>-</a:t>
            </a:r>
            <a:r>
              <a:rPr spc="185" dirty="0"/>
              <a:t> </a:t>
            </a:r>
            <a:r>
              <a:rPr spc="-50" dirty="0"/>
              <a:t>Total</a:t>
            </a:r>
            <a:r>
              <a:rPr spc="-55" dirty="0"/>
              <a:t> </a:t>
            </a:r>
            <a:r>
              <a:rPr spc="-10" dirty="0"/>
              <a:t>Population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1004125" y="3578352"/>
            <a:ext cx="5779770" cy="1916430"/>
            <a:chOff x="1004125" y="3578352"/>
            <a:chExt cx="5779770" cy="19164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236" y="3610356"/>
              <a:ext cx="485406" cy="187833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7088" y="4594860"/>
              <a:ext cx="485406" cy="893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8792" y="5231879"/>
              <a:ext cx="486943" cy="2568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8141" y="5352311"/>
              <a:ext cx="496041" cy="1424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52872" y="3578352"/>
              <a:ext cx="486943" cy="19103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3723" y="4683252"/>
              <a:ext cx="486943" cy="80543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08888" y="5486400"/>
              <a:ext cx="5770245" cy="0"/>
            </a:xfrm>
            <a:custGeom>
              <a:avLst/>
              <a:gdLst/>
              <a:ahLst/>
              <a:cxnLst/>
              <a:rect l="l" t="t" r="r" b="b"/>
              <a:pathLst>
                <a:path w="5770245">
                  <a:moveTo>
                    <a:pt x="0" y="0"/>
                  </a:moveTo>
                  <a:lnTo>
                    <a:pt x="5769864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22654" y="4420565"/>
            <a:ext cx="2965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232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44116" y="4913502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110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30651" y="5232272"/>
            <a:ext cx="206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84396" y="5301234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50534" y="4404436"/>
            <a:ext cx="29527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236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15836" y="4957952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99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8255" y="536613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1141" y="4962525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4027" y="4558360"/>
            <a:ext cx="2571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4027" y="3347973"/>
            <a:ext cx="25717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250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200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150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1895" y="5564225"/>
            <a:ext cx="1292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4530" algn="l"/>
              </a:tabLst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Baseline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	6</a:t>
            </a: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53282" y="5564225"/>
            <a:ext cx="1450975" cy="3949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6040" marR="5080" indent="-53975">
              <a:lnSpc>
                <a:spcPct val="101800"/>
              </a:lnSpc>
              <a:spcBef>
                <a:spcPts val="75"/>
              </a:spcBef>
            </a:pP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Baseline</a:t>
            </a:r>
            <a:r>
              <a:rPr sz="12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1200" b="1" spc="11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sz="12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months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19471" y="5564225"/>
            <a:ext cx="556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Baseline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46723" y="5564225"/>
            <a:ext cx="744855" cy="39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Total</a:t>
            </a:r>
            <a:r>
              <a:rPr sz="12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(6</a:t>
            </a:r>
            <a:r>
              <a:rPr sz="12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sz="12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months)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0199" y="4243772"/>
            <a:ext cx="177800" cy="5403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Patients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639823" y="3058655"/>
            <a:ext cx="4820920" cy="2254885"/>
            <a:chOff x="1639823" y="3058655"/>
            <a:chExt cx="4820920" cy="2254885"/>
          </a:xfrm>
        </p:grpSpPr>
        <p:sp>
          <p:nvSpPr>
            <p:cNvPr id="31" name="object 31"/>
            <p:cNvSpPr/>
            <p:nvPr/>
          </p:nvSpPr>
          <p:spPr>
            <a:xfrm>
              <a:off x="2042159" y="3617976"/>
              <a:ext cx="76200" cy="946150"/>
            </a:xfrm>
            <a:custGeom>
              <a:avLst/>
              <a:gdLst/>
              <a:ahLst/>
              <a:cxnLst/>
              <a:rect l="l" t="t" r="r" b="b"/>
              <a:pathLst>
                <a:path w="76200" h="946150">
                  <a:moveTo>
                    <a:pt x="31750" y="869569"/>
                  </a:moveTo>
                  <a:lnTo>
                    <a:pt x="0" y="869569"/>
                  </a:lnTo>
                  <a:lnTo>
                    <a:pt x="38100" y="945769"/>
                  </a:lnTo>
                  <a:lnTo>
                    <a:pt x="69850" y="882269"/>
                  </a:lnTo>
                  <a:lnTo>
                    <a:pt x="31750" y="882269"/>
                  </a:lnTo>
                  <a:lnTo>
                    <a:pt x="31750" y="869569"/>
                  </a:lnTo>
                  <a:close/>
                </a:path>
                <a:path w="76200" h="946150">
                  <a:moveTo>
                    <a:pt x="44450" y="0"/>
                  </a:moveTo>
                  <a:lnTo>
                    <a:pt x="31750" y="0"/>
                  </a:lnTo>
                  <a:lnTo>
                    <a:pt x="31750" y="882269"/>
                  </a:lnTo>
                  <a:lnTo>
                    <a:pt x="44450" y="882269"/>
                  </a:lnTo>
                  <a:lnTo>
                    <a:pt x="44450" y="0"/>
                  </a:lnTo>
                  <a:close/>
                </a:path>
                <a:path w="76200" h="946150">
                  <a:moveTo>
                    <a:pt x="76200" y="869569"/>
                  </a:moveTo>
                  <a:lnTo>
                    <a:pt x="44450" y="869569"/>
                  </a:lnTo>
                  <a:lnTo>
                    <a:pt x="44450" y="882269"/>
                  </a:lnTo>
                  <a:lnTo>
                    <a:pt x="69850" y="882269"/>
                  </a:lnTo>
                  <a:lnTo>
                    <a:pt x="76200" y="8695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26051" y="5059680"/>
              <a:ext cx="76200" cy="25323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384035" y="3561588"/>
              <a:ext cx="76200" cy="1059180"/>
            </a:xfrm>
            <a:custGeom>
              <a:avLst/>
              <a:gdLst/>
              <a:ahLst/>
              <a:cxnLst/>
              <a:rect l="l" t="t" r="r" b="b"/>
              <a:pathLst>
                <a:path w="76200" h="1059179">
                  <a:moveTo>
                    <a:pt x="31750" y="982599"/>
                  </a:moveTo>
                  <a:lnTo>
                    <a:pt x="0" y="982599"/>
                  </a:lnTo>
                  <a:lnTo>
                    <a:pt x="38100" y="1058799"/>
                  </a:lnTo>
                  <a:lnTo>
                    <a:pt x="69850" y="995299"/>
                  </a:lnTo>
                  <a:lnTo>
                    <a:pt x="31750" y="995299"/>
                  </a:lnTo>
                  <a:lnTo>
                    <a:pt x="31750" y="982599"/>
                  </a:lnTo>
                  <a:close/>
                </a:path>
                <a:path w="76200" h="1059179">
                  <a:moveTo>
                    <a:pt x="44450" y="0"/>
                  </a:moveTo>
                  <a:lnTo>
                    <a:pt x="31750" y="0"/>
                  </a:lnTo>
                  <a:lnTo>
                    <a:pt x="31750" y="995299"/>
                  </a:lnTo>
                  <a:lnTo>
                    <a:pt x="44450" y="995299"/>
                  </a:lnTo>
                  <a:lnTo>
                    <a:pt x="44450" y="0"/>
                  </a:lnTo>
                  <a:close/>
                </a:path>
                <a:path w="76200" h="1059179">
                  <a:moveTo>
                    <a:pt x="76200" y="982599"/>
                  </a:moveTo>
                  <a:lnTo>
                    <a:pt x="44450" y="982599"/>
                  </a:lnTo>
                  <a:lnTo>
                    <a:pt x="44450" y="995299"/>
                  </a:lnTo>
                  <a:lnTo>
                    <a:pt x="69850" y="995299"/>
                  </a:lnTo>
                  <a:lnTo>
                    <a:pt x="76200" y="9825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9823" y="3058655"/>
              <a:ext cx="1203210" cy="81306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900173" y="3128898"/>
            <a:ext cx="3600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53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41064" y="4643615"/>
            <a:ext cx="991374" cy="813066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4083811" y="4713223"/>
            <a:ext cx="3600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48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47232" y="3046463"/>
            <a:ext cx="1078230" cy="845070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6246114" y="3115767"/>
            <a:ext cx="3600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58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827874" y="2185533"/>
            <a:ext cx="2033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Papilobs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Spain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results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490459" y="2546604"/>
            <a:ext cx="4347972" cy="3261360"/>
          </a:xfrm>
          <a:prstGeom prst="rect">
            <a:avLst/>
          </a:prstGeom>
        </p:spPr>
      </p:pic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460266" y="573662"/>
            <a:ext cx="6755130" cy="8718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/>
              <a:t>Study</a:t>
            </a:r>
            <a:r>
              <a:rPr spc="-60" dirty="0"/>
              <a:t> </a:t>
            </a:r>
            <a:r>
              <a:rPr dirty="0"/>
              <a:t>Results</a:t>
            </a:r>
            <a:r>
              <a:rPr spc="-50" dirty="0"/>
              <a:t> </a:t>
            </a:r>
            <a:r>
              <a:rPr dirty="0"/>
              <a:t>-</a:t>
            </a:r>
            <a:r>
              <a:rPr spc="185" dirty="0"/>
              <a:t> </a:t>
            </a:r>
            <a:r>
              <a:rPr spc="-50" dirty="0"/>
              <a:t>Total</a:t>
            </a:r>
            <a:r>
              <a:rPr spc="-55" dirty="0"/>
              <a:t> </a:t>
            </a:r>
            <a:r>
              <a:rPr spc="-10" dirty="0"/>
              <a:t>Population</a:t>
            </a:r>
          </a:p>
          <a:p>
            <a:pPr marL="353695">
              <a:lnSpc>
                <a:spcPct val="100000"/>
              </a:lnSpc>
              <a:spcBef>
                <a:spcPts val="195"/>
              </a:spcBef>
            </a:pPr>
            <a:r>
              <a:rPr sz="2400" b="0" dirty="0">
                <a:latin typeface="Calibri"/>
                <a:cs typeface="Calibri"/>
              </a:rPr>
              <a:t>Additional</a:t>
            </a:r>
            <a:r>
              <a:rPr sz="2400" b="0" spc="-50" dirty="0">
                <a:latin typeface="Calibri"/>
                <a:cs typeface="Calibri"/>
              </a:rPr>
              <a:t> </a:t>
            </a:r>
            <a:r>
              <a:rPr sz="2400" b="0" spc="-10" dirty="0">
                <a:latin typeface="Calibri"/>
                <a:cs typeface="Calibri"/>
              </a:rPr>
              <a:t>Endpoints:</a:t>
            </a:r>
            <a:r>
              <a:rPr sz="2400" b="0" spc="-40" dirty="0">
                <a:latin typeface="Calibri"/>
                <a:cs typeface="Calibri"/>
              </a:rPr>
              <a:t> </a:t>
            </a:r>
            <a:r>
              <a:rPr sz="2400" b="0" spc="-10" dirty="0">
                <a:latin typeface="Calibri"/>
                <a:cs typeface="Calibri"/>
              </a:rPr>
              <a:t>Assessment</a:t>
            </a:r>
            <a:r>
              <a:rPr sz="2400" b="0" spc="-50" dirty="0">
                <a:latin typeface="Calibri"/>
                <a:cs typeface="Calibri"/>
              </a:rPr>
              <a:t> </a:t>
            </a:r>
            <a:r>
              <a:rPr sz="2400" b="0" dirty="0">
                <a:latin typeface="Calibri"/>
                <a:cs typeface="Calibri"/>
              </a:rPr>
              <a:t>of</a:t>
            </a:r>
            <a:r>
              <a:rPr sz="2400" b="0" spc="-40" dirty="0">
                <a:latin typeface="Calibri"/>
                <a:cs typeface="Calibri"/>
              </a:rPr>
              <a:t> </a:t>
            </a:r>
            <a:r>
              <a:rPr sz="2400" b="0" dirty="0">
                <a:latin typeface="Calibri"/>
                <a:cs typeface="Calibri"/>
              </a:rPr>
              <a:t>HPV</a:t>
            </a:r>
            <a:r>
              <a:rPr sz="2400" b="0" spc="-40" dirty="0">
                <a:latin typeface="Calibri"/>
                <a:cs typeface="Calibri"/>
              </a:rPr>
              <a:t> </a:t>
            </a:r>
            <a:r>
              <a:rPr sz="2400" b="0" spc="-10" dirty="0">
                <a:latin typeface="Calibri"/>
                <a:cs typeface="Calibri"/>
              </a:rPr>
              <a:t>Clearance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tr-TR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B6F15528-21DE-4FAA-801E-634DDDAF4B2B}" type="slidenum">
              <a:rPr lang="tr-TR" smtClean="0"/>
              <a:pPr marL="38100">
                <a:lnSpc>
                  <a:spcPts val="1240"/>
                </a:lnSpc>
              </a:pPr>
              <a:t>58</a:t>
            </a:fld>
            <a:endParaRPr spc="-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15161" y="967227"/>
            <a:ext cx="79099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Primary</a:t>
            </a:r>
            <a:r>
              <a:rPr sz="2400" spc="-6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Calibri"/>
                <a:cs typeface="Calibri"/>
              </a:rPr>
              <a:t>Endpoint:</a:t>
            </a:r>
            <a:r>
              <a:rPr sz="240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Repair</a:t>
            </a:r>
            <a:r>
              <a:rPr sz="2400" spc="-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sz="240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1"/>
                </a:solidFill>
                <a:latin typeface="Calibri"/>
                <a:cs typeface="Calibri"/>
              </a:rPr>
              <a:t>Cervical</a:t>
            </a:r>
            <a:r>
              <a:rPr sz="2400"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chemeClr val="bg1"/>
                </a:solidFill>
                <a:latin typeface="Calibri"/>
                <a:cs typeface="Calibri"/>
              </a:rPr>
              <a:t>HPV- </a:t>
            </a:r>
            <a:r>
              <a:rPr sz="2400" spc="-10" dirty="0">
                <a:solidFill>
                  <a:schemeClr val="bg1"/>
                </a:solidFill>
                <a:latin typeface="Calibri"/>
                <a:cs typeface="Calibri"/>
              </a:rPr>
              <a:t>Dependent</a:t>
            </a:r>
            <a:r>
              <a:rPr sz="2400" spc="-7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Calibri"/>
                <a:cs typeface="Calibri"/>
              </a:rPr>
              <a:t>Lesions</a:t>
            </a:r>
            <a:endParaRPr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348690"/>
            <a:ext cx="7102348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Study</a:t>
            </a:r>
            <a:r>
              <a:rPr spc="-65" dirty="0"/>
              <a:t> </a:t>
            </a:r>
            <a:r>
              <a:rPr dirty="0"/>
              <a:t>Results</a:t>
            </a:r>
            <a:r>
              <a:rPr spc="-50" dirty="0"/>
              <a:t> </a:t>
            </a:r>
            <a:r>
              <a:rPr dirty="0"/>
              <a:t>-</a:t>
            </a:r>
            <a:r>
              <a:rPr spc="180" dirty="0"/>
              <a:t> </a:t>
            </a:r>
            <a:r>
              <a:rPr dirty="0"/>
              <a:t>Subgroup</a:t>
            </a:r>
            <a:r>
              <a:rPr spc="-60" dirty="0"/>
              <a:t> </a:t>
            </a:r>
            <a:r>
              <a:rPr dirty="0"/>
              <a:t>Age</a:t>
            </a:r>
            <a:r>
              <a:rPr spc="-50" dirty="0"/>
              <a:t> </a:t>
            </a:r>
            <a:r>
              <a:rPr dirty="0"/>
              <a:t>&gt;</a:t>
            </a:r>
            <a:r>
              <a:rPr spc="-55" dirty="0"/>
              <a:t> </a:t>
            </a:r>
            <a:r>
              <a:rPr spc="-25" dirty="0"/>
              <a:t>40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17219" y="3029711"/>
            <a:ext cx="8869680" cy="3324225"/>
            <a:chOff x="617219" y="3029711"/>
            <a:chExt cx="8869680" cy="3324225"/>
          </a:xfrm>
        </p:grpSpPr>
        <p:sp>
          <p:nvSpPr>
            <p:cNvPr id="9" name="object 9"/>
            <p:cNvSpPr/>
            <p:nvPr/>
          </p:nvSpPr>
          <p:spPr>
            <a:xfrm>
              <a:off x="617219" y="3029711"/>
              <a:ext cx="8869680" cy="3324225"/>
            </a:xfrm>
            <a:custGeom>
              <a:avLst/>
              <a:gdLst/>
              <a:ahLst/>
              <a:cxnLst/>
              <a:rect l="l" t="t" r="r" b="b"/>
              <a:pathLst>
                <a:path w="8869680" h="3324225">
                  <a:moveTo>
                    <a:pt x="8869680" y="0"/>
                  </a:moveTo>
                  <a:lnTo>
                    <a:pt x="0" y="0"/>
                  </a:lnTo>
                  <a:lnTo>
                    <a:pt x="0" y="3323844"/>
                  </a:lnTo>
                  <a:lnTo>
                    <a:pt x="8869680" y="3323844"/>
                  </a:lnTo>
                  <a:lnTo>
                    <a:pt x="8869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9191" y="5010911"/>
              <a:ext cx="561606" cy="590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9219" y="5420867"/>
              <a:ext cx="563118" cy="1821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0772" y="5141976"/>
              <a:ext cx="561606" cy="4595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4039" y="3538727"/>
              <a:ext cx="5581650" cy="206273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05355" y="5594604"/>
              <a:ext cx="6695440" cy="0"/>
            </a:xfrm>
            <a:custGeom>
              <a:avLst/>
              <a:gdLst/>
              <a:ahLst/>
              <a:cxnLst/>
              <a:rect l="l" t="t" r="r" b="b"/>
              <a:pathLst>
                <a:path w="6695440">
                  <a:moveTo>
                    <a:pt x="0" y="0"/>
                  </a:moveTo>
                  <a:lnTo>
                    <a:pt x="669493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976373" y="4442586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125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58770" y="5178933"/>
            <a:ext cx="206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32757" y="5299709"/>
            <a:ext cx="206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65750" y="5388355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98334" y="4442586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125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80731" y="5244465"/>
            <a:ext cx="206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74724" y="547400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7635" y="5146675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7635" y="4819269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97635" y="4491990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60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7635" y="416483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20164" y="3837558"/>
            <a:ext cx="257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20164" y="3510153"/>
            <a:ext cx="257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120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5959" y="2699969"/>
            <a:ext cx="3402965" cy="691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r>
              <a:rPr sz="1200" b="1" dirty="0">
                <a:latin typeface="Calibri"/>
                <a:cs typeface="Calibri"/>
              </a:rPr>
              <a:t>Cytology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Normalization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with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concordant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colposcopy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1200">
              <a:latin typeface="Calibri"/>
              <a:cs typeface="Calibri"/>
            </a:endParaRPr>
          </a:p>
          <a:p>
            <a:pPr marL="636905">
              <a:lnSpc>
                <a:spcPct val="100000"/>
              </a:lnSpc>
            </a:pPr>
            <a:r>
              <a:rPr sz="1200" b="1" spc="-25" dirty="0">
                <a:solidFill>
                  <a:srgbClr val="585858"/>
                </a:solidFill>
                <a:latin typeface="Calibri"/>
                <a:cs typeface="Calibri"/>
              </a:rPr>
              <a:t>140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68170" y="5664200"/>
            <a:ext cx="5130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Baseline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60395" y="5664200"/>
            <a:ext cx="5708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sz="11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34383" y="5664200"/>
            <a:ext cx="5708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sz="11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51882" y="5664200"/>
            <a:ext cx="6419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sz="11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months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90131" y="5664200"/>
            <a:ext cx="5130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Baseline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62850" y="5664200"/>
            <a:ext cx="842010" cy="5353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74295" marR="26670" indent="-40640">
              <a:lnSpc>
                <a:spcPct val="101600"/>
              </a:lnSpc>
              <a:spcBef>
                <a:spcPts val="80"/>
              </a:spcBef>
            </a:pP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100" b="1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1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end</a:t>
            </a: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spc="-25" dirty="0">
                <a:solidFill>
                  <a:srgbClr val="585858"/>
                </a:solidFill>
                <a:latin typeface="Calibri"/>
                <a:cs typeface="Calibri"/>
              </a:rPr>
              <a:t>of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the</a:t>
            </a:r>
            <a:r>
              <a:rPr sz="11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study</a:t>
            </a:r>
            <a:r>
              <a:rPr sz="11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spc="-25" dirty="0">
                <a:solidFill>
                  <a:srgbClr val="585858"/>
                </a:solidFill>
                <a:latin typeface="Calibri"/>
                <a:cs typeface="Calibri"/>
              </a:rPr>
              <a:t>(6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or</a:t>
            </a:r>
            <a:r>
              <a:rPr sz="11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sz="11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months)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20597" y="4371112"/>
            <a:ext cx="177800" cy="5384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Patients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580132" y="3666731"/>
            <a:ext cx="1078230" cy="1313180"/>
            <a:chOff x="2580132" y="3666731"/>
            <a:chExt cx="1078230" cy="1313180"/>
          </a:xfrm>
        </p:grpSpPr>
        <p:sp>
          <p:nvSpPr>
            <p:cNvPr id="37" name="object 37"/>
            <p:cNvSpPr/>
            <p:nvPr/>
          </p:nvSpPr>
          <p:spPr>
            <a:xfrm>
              <a:off x="2919984" y="4056887"/>
              <a:ext cx="76200" cy="923290"/>
            </a:xfrm>
            <a:custGeom>
              <a:avLst/>
              <a:gdLst/>
              <a:ahLst/>
              <a:cxnLst/>
              <a:rect l="l" t="t" r="r" b="b"/>
              <a:pathLst>
                <a:path w="76200" h="923289">
                  <a:moveTo>
                    <a:pt x="31750" y="846709"/>
                  </a:moveTo>
                  <a:lnTo>
                    <a:pt x="0" y="846709"/>
                  </a:lnTo>
                  <a:lnTo>
                    <a:pt x="38100" y="922909"/>
                  </a:lnTo>
                  <a:lnTo>
                    <a:pt x="69850" y="859409"/>
                  </a:lnTo>
                  <a:lnTo>
                    <a:pt x="31750" y="859409"/>
                  </a:lnTo>
                  <a:lnTo>
                    <a:pt x="31750" y="846709"/>
                  </a:lnTo>
                  <a:close/>
                </a:path>
                <a:path w="76200" h="923289">
                  <a:moveTo>
                    <a:pt x="44450" y="0"/>
                  </a:moveTo>
                  <a:lnTo>
                    <a:pt x="31750" y="0"/>
                  </a:lnTo>
                  <a:lnTo>
                    <a:pt x="31750" y="859409"/>
                  </a:lnTo>
                  <a:lnTo>
                    <a:pt x="44450" y="859409"/>
                  </a:lnTo>
                  <a:lnTo>
                    <a:pt x="44450" y="0"/>
                  </a:lnTo>
                  <a:close/>
                </a:path>
                <a:path w="76200" h="923289">
                  <a:moveTo>
                    <a:pt x="76200" y="846709"/>
                  </a:moveTo>
                  <a:lnTo>
                    <a:pt x="44450" y="846709"/>
                  </a:lnTo>
                  <a:lnTo>
                    <a:pt x="44450" y="859409"/>
                  </a:lnTo>
                  <a:lnTo>
                    <a:pt x="69850" y="859409"/>
                  </a:lnTo>
                  <a:lnTo>
                    <a:pt x="76200" y="8467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0132" y="3666731"/>
              <a:ext cx="1078230" cy="81306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770123" y="3736594"/>
            <a:ext cx="377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72%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37403" y="4905755"/>
            <a:ext cx="1029474" cy="813066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5279516" y="4975605"/>
            <a:ext cx="377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44%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454396" y="3326879"/>
            <a:ext cx="3171190" cy="2065655"/>
            <a:chOff x="5454396" y="3326879"/>
            <a:chExt cx="3171190" cy="2065655"/>
          </a:xfrm>
        </p:grpSpPr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54396" y="5262372"/>
              <a:ext cx="76200" cy="12992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886700" y="3793236"/>
              <a:ext cx="76200" cy="1304290"/>
            </a:xfrm>
            <a:custGeom>
              <a:avLst/>
              <a:gdLst/>
              <a:ahLst/>
              <a:cxnLst/>
              <a:rect l="l" t="t" r="r" b="b"/>
              <a:pathLst>
                <a:path w="76200" h="1304289">
                  <a:moveTo>
                    <a:pt x="31750" y="1227963"/>
                  </a:moveTo>
                  <a:lnTo>
                    <a:pt x="0" y="1227963"/>
                  </a:lnTo>
                  <a:lnTo>
                    <a:pt x="38100" y="1304163"/>
                  </a:lnTo>
                  <a:lnTo>
                    <a:pt x="69850" y="1240663"/>
                  </a:lnTo>
                  <a:lnTo>
                    <a:pt x="31750" y="1240663"/>
                  </a:lnTo>
                  <a:lnTo>
                    <a:pt x="31750" y="1227963"/>
                  </a:lnTo>
                  <a:close/>
                </a:path>
                <a:path w="76200" h="1304289">
                  <a:moveTo>
                    <a:pt x="44450" y="0"/>
                  </a:moveTo>
                  <a:lnTo>
                    <a:pt x="31750" y="0"/>
                  </a:lnTo>
                  <a:lnTo>
                    <a:pt x="31750" y="1240663"/>
                  </a:lnTo>
                  <a:lnTo>
                    <a:pt x="44450" y="1240663"/>
                  </a:lnTo>
                  <a:lnTo>
                    <a:pt x="44450" y="0"/>
                  </a:lnTo>
                  <a:close/>
                </a:path>
                <a:path w="76200" h="1304289">
                  <a:moveTo>
                    <a:pt x="76200" y="1227963"/>
                  </a:moveTo>
                  <a:lnTo>
                    <a:pt x="44450" y="1227963"/>
                  </a:lnTo>
                  <a:lnTo>
                    <a:pt x="44450" y="1240663"/>
                  </a:lnTo>
                  <a:lnTo>
                    <a:pt x="69850" y="1240663"/>
                  </a:lnTo>
                  <a:lnTo>
                    <a:pt x="76200" y="12279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6848" y="3326879"/>
              <a:ext cx="1078229" cy="813066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7736840" y="3396741"/>
            <a:ext cx="3778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78%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645" y="6300370"/>
            <a:ext cx="63201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-5" dirty="0">
                <a:latin typeface="Calibri"/>
                <a:cs typeface="Calibri"/>
              </a:rPr>
              <a:t>Lei,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Jiayao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et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al.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“HPV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Vaccination</a:t>
            </a:r>
            <a:r>
              <a:rPr sz="700" i="1" spc="5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and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the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Risk of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Invasive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Cervical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Cancer.”</a:t>
            </a:r>
            <a:r>
              <a:rPr sz="700" i="1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The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New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England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journal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of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medicine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vol.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383,14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(2020):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1340-1348.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doi:10.1056/NEJMoa1917338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4297" y="449300"/>
            <a:ext cx="12192000" cy="926540"/>
            <a:chOff x="0" y="435230"/>
            <a:chExt cx="12192000" cy="9265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866" y="910999"/>
              <a:ext cx="638075" cy="4507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4100" y="926592"/>
              <a:ext cx="301751" cy="3779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4996" y="899160"/>
              <a:ext cx="301751" cy="4099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60147" y="929639"/>
              <a:ext cx="292924" cy="3779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435230"/>
              <a:ext cx="12192000" cy="368935"/>
            </a:xfrm>
            <a:custGeom>
              <a:avLst/>
              <a:gdLst/>
              <a:ahLst/>
              <a:cxnLst/>
              <a:rect l="l" t="t" r="r" b="b"/>
              <a:pathLst>
                <a:path w="12192000" h="368934">
                  <a:moveTo>
                    <a:pt x="1219200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12192000" y="3688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776" y="1676400"/>
            <a:ext cx="5820156" cy="45171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337809" y="3027933"/>
            <a:ext cx="9518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54:100,000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92903" y="1668739"/>
            <a:ext cx="7330440" cy="4097020"/>
            <a:chOff x="4692903" y="1668739"/>
            <a:chExt cx="7330440" cy="4097020"/>
          </a:xfrm>
        </p:grpSpPr>
        <p:sp>
          <p:nvSpPr>
            <p:cNvPr id="13" name="object 13"/>
            <p:cNvSpPr/>
            <p:nvPr/>
          </p:nvSpPr>
          <p:spPr>
            <a:xfrm>
              <a:off x="4692904" y="3892803"/>
              <a:ext cx="803910" cy="1602105"/>
            </a:xfrm>
            <a:custGeom>
              <a:avLst/>
              <a:gdLst/>
              <a:ahLst/>
              <a:cxnLst/>
              <a:rect l="l" t="t" r="r" b="b"/>
              <a:pathLst>
                <a:path w="803910" h="1602104">
                  <a:moveTo>
                    <a:pt x="85725" y="1367282"/>
                  </a:moveTo>
                  <a:lnTo>
                    <a:pt x="82359" y="1350619"/>
                  </a:lnTo>
                  <a:lnTo>
                    <a:pt x="73177" y="1336967"/>
                  </a:lnTo>
                  <a:lnTo>
                    <a:pt x="59575" y="1327746"/>
                  </a:lnTo>
                  <a:lnTo>
                    <a:pt x="42926" y="1324368"/>
                  </a:lnTo>
                  <a:lnTo>
                    <a:pt x="26250" y="1327746"/>
                  </a:lnTo>
                  <a:lnTo>
                    <a:pt x="12598" y="1336967"/>
                  </a:lnTo>
                  <a:lnTo>
                    <a:pt x="3378" y="1350619"/>
                  </a:lnTo>
                  <a:lnTo>
                    <a:pt x="0" y="1367282"/>
                  </a:lnTo>
                  <a:lnTo>
                    <a:pt x="3378" y="1383944"/>
                  </a:lnTo>
                  <a:lnTo>
                    <a:pt x="12598" y="1397546"/>
                  </a:lnTo>
                  <a:lnTo>
                    <a:pt x="26250" y="1406715"/>
                  </a:lnTo>
                  <a:lnTo>
                    <a:pt x="28575" y="1407185"/>
                  </a:lnTo>
                  <a:lnTo>
                    <a:pt x="28575" y="1367282"/>
                  </a:lnTo>
                  <a:lnTo>
                    <a:pt x="28663" y="1407210"/>
                  </a:lnTo>
                  <a:lnTo>
                    <a:pt x="28575" y="1515872"/>
                  </a:lnTo>
                  <a:lnTo>
                    <a:pt x="0" y="1515872"/>
                  </a:lnTo>
                  <a:lnTo>
                    <a:pt x="42926" y="1601597"/>
                  </a:lnTo>
                  <a:lnTo>
                    <a:pt x="78613" y="1530096"/>
                  </a:lnTo>
                  <a:lnTo>
                    <a:pt x="85725" y="1515872"/>
                  </a:lnTo>
                  <a:lnTo>
                    <a:pt x="57150" y="1515872"/>
                  </a:lnTo>
                  <a:lnTo>
                    <a:pt x="57150" y="1410081"/>
                  </a:lnTo>
                  <a:lnTo>
                    <a:pt x="57150" y="1407210"/>
                  </a:lnTo>
                  <a:lnTo>
                    <a:pt x="59575" y="1406715"/>
                  </a:lnTo>
                  <a:lnTo>
                    <a:pt x="73177" y="1397546"/>
                  </a:lnTo>
                  <a:lnTo>
                    <a:pt x="82359" y="1383944"/>
                  </a:lnTo>
                  <a:lnTo>
                    <a:pt x="85725" y="1367282"/>
                  </a:lnTo>
                  <a:close/>
                </a:path>
                <a:path w="803910" h="1602104">
                  <a:moveTo>
                    <a:pt x="803529" y="42926"/>
                  </a:moveTo>
                  <a:lnTo>
                    <a:pt x="800163" y="26263"/>
                  </a:lnTo>
                  <a:lnTo>
                    <a:pt x="790981" y="12611"/>
                  </a:lnTo>
                  <a:lnTo>
                    <a:pt x="777379" y="3390"/>
                  </a:lnTo>
                  <a:lnTo>
                    <a:pt x="760730" y="0"/>
                  </a:lnTo>
                  <a:lnTo>
                    <a:pt x="744054" y="3390"/>
                  </a:lnTo>
                  <a:lnTo>
                    <a:pt x="730402" y="12611"/>
                  </a:lnTo>
                  <a:lnTo>
                    <a:pt x="721182" y="26263"/>
                  </a:lnTo>
                  <a:lnTo>
                    <a:pt x="717804" y="42926"/>
                  </a:lnTo>
                  <a:lnTo>
                    <a:pt x="721182" y="59588"/>
                  </a:lnTo>
                  <a:lnTo>
                    <a:pt x="730402" y="73190"/>
                  </a:lnTo>
                  <a:lnTo>
                    <a:pt x="744054" y="82359"/>
                  </a:lnTo>
                  <a:lnTo>
                    <a:pt x="746379" y="82829"/>
                  </a:lnTo>
                  <a:lnTo>
                    <a:pt x="746379" y="42926"/>
                  </a:lnTo>
                  <a:lnTo>
                    <a:pt x="746467" y="82854"/>
                  </a:lnTo>
                  <a:lnTo>
                    <a:pt x="746379" y="1499108"/>
                  </a:lnTo>
                  <a:lnTo>
                    <a:pt x="717804" y="1499108"/>
                  </a:lnTo>
                  <a:lnTo>
                    <a:pt x="760730" y="1584833"/>
                  </a:lnTo>
                  <a:lnTo>
                    <a:pt x="796417" y="1513332"/>
                  </a:lnTo>
                  <a:lnTo>
                    <a:pt x="803529" y="1499108"/>
                  </a:lnTo>
                  <a:lnTo>
                    <a:pt x="774954" y="1499108"/>
                  </a:lnTo>
                  <a:lnTo>
                    <a:pt x="774954" y="85725"/>
                  </a:lnTo>
                  <a:lnTo>
                    <a:pt x="774954" y="82854"/>
                  </a:lnTo>
                  <a:lnTo>
                    <a:pt x="777379" y="82359"/>
                  </a:lnTo>
                  <a:lnTo>
                    <a:pt x="790981" y="73190"/>
                  </a:lnTo>
                  <a:lnTo>
                    <a:pt x="800163" y="59588"/>
                  </a:lnTo>
                  <a:lnTo>
                    <a:pt x="803529" y="42926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7685" y="1668739"/>
              <a:ext cx="5375153" cy="409657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664451" y="1676400"/>
              <a:ext cx="5291455" cy="4022090"/>
            </a:xfrm>
            <a:custGeom>
              <a:avLst/>
              <a:gdLst/>
              <a:ahLst/>
              <a:cxnLst/>
              <a:rect l="l" t="t" r="r" b="b"/>
              <a:pathLst>
                <a:path w="5291455" h="4022090">
                  <a:moveTo>
                    <a:pt x="4621022" y="0"/>
                  </a:moveTo>
                  <a:lnTo>
                    <a:pt x="670305" y="0"/>
                  </a:lnTo>
                  <a:lnTo>
                    <a:pt x="622434" y="1682"/>
                  </a:lnTo>
                  <a:lnTo>
                    <a:pt x="575472" y="6656"/>
                  </a:lnTo>
                  <a:lnTo>
                    <a:pt x="529531" y="14806"/>
                  </a:lnTo>
                  <a:lnTo>
                    <a:pt x="484726" y="26020"/>
                  </a:lnTo>
                  <a:lnTo>
                    <a:pt x="441170" y="40184"/>
                  </a:lnTo>
                  <a:lnTo>
                    <a:pt x="398975" y="57185"/>
                  </a:lnTo>
                  <a:lnTo>
                    <a:pt x="358257" y="76909"/>
                  </a:lnTo>
                  <a:lnTo>
                    <a:pt x="319127" y="99242"/>
                  </a:lnTo>
                  <a:lnTo>
                    <a:pt x="281700" y="124073"/>
                  </a:lnTo>
                  <a:lnTo>
                    <a:pt x="246089" y="151286"/>
                  </a:lnTo>
                  <a:lnTo>
                    <a:pt x="212408" y="180769"/>
                  </a:lnTo>
                  <a:lnTo>
                    <a:pt x="180769" y="212408"/>
                  </a:lnTo>
                  <a:lnTo>
                    <a:pt x="151286" y="246089"/>
                  </a:lnTo>
                  <a:lnTo>
                    <a:pt x="124073" y="281700"/>
                  </a:lnTo>
                  <a:lnTo>
                    <a:pt x="99242" y="319127"/>
                  </a:lnTo>
                  <a:lnTo>
                    <a:pt x="76909" y="358257"/>
                  </a:lnTo>
                  <a:lnTo>
                    <a:pt x="57185" y="398975"/>
                  </a:lnTo>
                  <a:lnTo>
                    <a:pt x="40184" y="441170"/>
                  </a:lnTo>
                  <a:lnTo>
                    <a:pt x="26020" y="484726"/>
                  </a:lnTo>
                  <a:lnTo>
                    <a:pt x="14806" y="529531"/>
                  </a:lnTo>
                  <a:lnTo>
                    <a:pt x="6656" y="575472"/>
                  </a:lnTo>
                  <a:lnTo>
                    <a:pt x="1682" y="622434"/>
                  </a:lnTo>
                  <a:lnTo>
                    <a:pt x="0" y="670305"/>
                  </a:lnTo>
                  <a:lnTo>
                    <a:pt x="0" y="3351529"/>
                  </a:lnTo>
                  <a:lnTo>
                    <a:pt x="1682" y="3399401"/>
                  </a:lnTo>
                  <a:lnTo>
                    <a:pt x="6656" y="3446363"/>
                  </a:lnTo>
                  <a:lnTo>
                    <a:pt x="14806" y="3492304"/>
                  </a:lnTo>
                  <a:lnTo>
                    <a:pt x="26020" y="3537109"/>
                  </a:lnTo>
                  <a:lnTo>
                    <a:pt x="40184" y="3580665"/>
                  </a:lnTo>
                  <a:lnTo>
                    <a:pt x="57185" y="3622860"/>
                  </a:lnTo>
                  <a:lnTo>
                    <a:pt x="76909" y="3663578"/>
                  </a:lnTo>
                  <a:lnTo>
                    <a:pt x="99242" y="3702708"/>
                  </a:lnTo>
                  <a:lnTo>
                    <a:pt x="124073" y="3740135"/>
                  </a:lnTo>
                  <a:lnTo>
                    <a:pt x="151286" y="3775746"/>
                  </a:lnTo>
                  <a:lnTo>
                    <a:pt x="180769" y="3809427"/>
                  </a:lnTo>
                  <a:lnTo>
                    <a:pt x="212408" y="3841066"/>
                  </a:lnTo>
                  <a:lnTo>
                    <a:pt x="246089" y="3870549"/>
                  </a:lnTo>
                  <a:lnTo>
                    <a:pt x="281700" y="3897762"/>
                  </a:lnTo>
                  <a:lnTo>
                    <a:pt x="319127" y="3922593"/>
                  </a:lnTo>
                  <a:lnTo>
                    <a:pt x="358257" y="3944926"/>
                  </a:lnTo>
                  <a:lnTo>
                    <a:pt x="398975" y="3964650"/>
                  </a:lnTo>
                  <a:lnTo>
                    <a:pt x="441170" y="3981651"/>
                  </a:lnTo>
                  <a:lnTo>
                    <a:pt x="484726" y="3995815"/>
                  </a:lnTo>
                  <a:lnTo>
                    <a:pt x="529531" y="4007029"/>
                  </a:lnTo>
                  <a:lnTo>
                    <a:pt x="575472" y="4015179"/>
                  </a:lnTo>
                  <a:lnTo>
                    <a:pt x="622434" y="4020153"/>
                  </a:lnTo>
                  <a:lnTo>
                    <a:pt x="670305" y="4021836"/>
                  </a:lnTo>
                  <a:lnTo>
                    <a:pt x="4621022" y="4021836"/>
                  </a:lnTo>
                  <a:lnTo>
                    <a:pt x="4668893" y="4020153"/>
                  </a:lnTo>
                  <a:lnTo>
                    <a:pt x="4715855" y="4015179"/>
                  </a:lnTo>
                  <a:lnTo>
                    <a:pt x="4761796" y="4007029"/>
                  </a:lnTo>
                  <a:lnTo>
                    <a:pt x="4806601" y="3995815"/>
                  </a:lnTo>
                  <a:lnTo>
                    <a:pt x="4850157" y="3981651"/>
                  </a:lnTo>
                  <a:lnTo>
                    <a:pt x="4892352" y="3964650"/>
                  </a:lnTo>
                  <a:lnTo>
                    <a:pt x="4933070" y="3944926"/>
                  </a:lnTo>
                  <a:lnTo>
                    <a:pt x="4972200" y="3922593"/>
                  </a:lnTo>
                  <a:lnTo>
                    <a:pt x="5009627" y="3897762"/>
                  </a:lnTo>
                  <a:lnTo>
                    <a:pt x="5045238" y="3870549"/>
                  </a:lnTo>
                  <a:lnTo>
                    <a:pt x="5078919" y="3841066"/>
                  </a:lnTo>
                  <a:lnTo>
                    <a:pt x="5110558" y="3809427"/>
                  </a:lnTo>
                  <a:lnTo>
                    <a:pt x="5140041" y="3775746"/>
                  </a:lnTo>
                  <a:lnTo>
                    <a:pt x="5167254" y="3740135"/>
                  </a:lnTo>
                  <a:lnTo>
                    <a:pt x="5192085" y="3702708"/>
                  </a:lnTo>
                  <a:lnTo>
                    <a:pt x="5214418" y="3663578"/>
                  </a:lnTo>
                  <a:lnTo>
                    <a:pt x="5234142" y="3622860"/>
                  </a:lnTo>
                  <a:lnTo>
                    <a:pt x="5251143" y="3580665"/>
                  </a:lnTo>
                  <a:lnTo>
                    <a:pt x="5265307" y="3537109"/>
                  </a:lnTo>
                  <a:lnTo>
                    <a:pt x="5276521" y="3492304"/>
                  </a:lnTo>
                  <a:lnTo>
                    <a:pt x="5284671" y="3446363"/>
                  </a:lnTo>
                  <a:lnTo>
                    <a:pt x="5289645" y="3399401"/>
                  </a:lnTo>
                  <a:lnTo>
                    <a:pt x="5291328" y="3351529"/>
                  </a:lnTo>
                  <a:lnTo>
                    <a:pt x="5291328" y="670305"/>
                  </a:lnTo>
                  <a:lnTo>
                    <a:pt x="5289645" y="622434"/>
                  </a:lnTo>
                  <a:lnTo>
                    <a:pt x="5284671" y="575472"/>
                  </a:lnTo>
                  <a:lnTo>
                    <a:pt x="5276521" y="529531"/>
                  </a:lnTo>
                  <a:lnTo>
                    <a:pt x="5265307" y="484726"/>
                  </a:lnTo>
                  <a:lnTo>
                    <a:pt x="5251143" y="441170"/>
                  </a:lnTo>
                  <a:lnTo>
                    <a:pt x="5234142" y="398975"/>
                  </a:lnTo>
                  <a:lnTo>
                    <a:pt x="5214418" y="358257"/>
                  </a:lnTo>
                  <a:lnTo>
                    <a:pt x="5192085" y="319127"/>
                  </a:lnTo>
                  <a:lnTo>
                    <a:pt x="5167254" y="281700"/>
                  </a:lnTo>
                  <a:lnTo>
                    <a:pt x="5140041" y="246089"/>
                  </a:lnTo>
                  <a:lnTo>
                    <a:pt x="5110558" y="212408"/>
                  </a:lnTo>
                  <a:lnTo>
                    <a:pt x="5078919" y="180769"/>
                  </a:lnTo>
                  <a:lnTo>
                    <a:pt x="5045238" y="151286"/>
                  </a:lnTo>
                  <a:lnTo>
                    <a:pt x="5009627" y="124073"/>
                  </a:lnTo>
                  <a:lnTo>
                    <a:pt x="4972200" y="99242"/>
                  </a:lnTo>
                  <a:lnTo>
                    <a:pt x="4933070" y="76909"/>
                  </a:lnTo>
                  <a:lnTo>
                    <a:pt x="4892352" y="57185"/>
                  </a:lnTo>
                  <a:lnTo>
                    <a:pt x="4850157" y="40184"/>
                  </a:lnTo>
                  <a:lnTo>
                    <a:pt x="4806601" y="26020"/>
                  </a:lnTo>
                  <a:lnTo>
                    <a:pt x="4761796" y="14806"/>
                  </a:lnTo>
                  <a:lnTo>
                    <a:pt x="4715855" y="6656"/>
                  </a:lnTo>
                  <a:lnTo>
                    <a:pt x="4668893" y="1682"/>
                  </a:lnTo>
                  <a:lnTo>
                    <a:pt x="462102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311522" y="4713478"/>
            <a:ext cx="8496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4:100,000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16558" y="431038"/>
            <a:ext cx="9754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1800" spc="-5" dirty="0"/>
              <a:t>PREVENTION: HPV </a:t>
            </a:r>
            <a:r>
              <a:rPr lang="tr-TR" sz="1800" spc="-5" dirty="0" err="1"/>
              <a:t>Vaccines</a:t>
            </a:r>
            <a:r>
              <a:rPr lang="tr-TR" sz="1800" spc="-5" dirty="0"/>
              <a:t> Can </a:t>
            </a:r>
            <a:r>
              <a:rPr lang="tr-TR" sz="1800" spc="-5" dirty="0" err="1"/>
              <a:t>Prevent</a:t>
            </a:r>
            <a:r>
              <a:rPr lang="tr-TR" sz="1800" spc="-5" dirty="0"/>
              <a:t> a Great </a:t>
            </a:r>
            <a:r>
              <a:rPr lang="tr-TR" sz="1800" spc="-5" dirty="0" err="1"/>
              <a:t>Majority</a:t>
            </a:r>
            <a:r>
              <a:rPr lang="tr-TR" sz="1800" spc="-5" dirty="0"/>
              <a:t> of </a:t>
            </a:r>
            <a:r>
              <a:rPr lang="tr-TR" sz="1800" spc="-5" dirty="0" err="1"/>
              <a:t>Cervical</a:t>
            </a:r>
            <a:r>
              <a:rPr lang="tr-TR" sz="1800" spc="-5" dirty="0"/>
              <a:t> </a:t>
            </a:r>
            <a:r>
              <a:rPr lang="tr-TR" sz="1800" spc="-5" dirty="0" err="1"/>
              <a:t>Cancers</a:t>
            </a:r>
            <a:endParaRPr sz="1800" dirty="0"/>
          </a:p>
        </p:txBody>
      </p:sp>
      <p:sp>
        <p:nvSpPr>
          <p:cNvPr id="18" name="object 18"/>
          <p:cNvSpPr txBox="1"/>
          <p:nvPr/>
        </p:nvSpPr>
        <p:spPr>
          <a:xfrm>
            <a:off x="6802373" y="1966976"/>
            <a:ext cx="50152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tr-TR" sz="1800" dirty="0" err="1">
                <a:latin typeface="Calibri"/>
                <a:cs typeface="Calibri"/>
              </a:rPr>
              <a:t>Altough</a:t>
            </a:r>
            <a:r>
              <a:rPr lang="tr-TR" sz="1800" dirty="0">
                <a:latin typeface="Calibri"/>
                <a:cs typeface="Calibri"/>
              </a:rPr>
              <a:t> </a:t>
            </a:r>
            <a:r>
              <a:rPr lang="tr-TR" sz="1800" dirty="0" err="1">
                <a:latin typeface="Calibri"/>
                <a:cs typeface="Calibri"/>
              </a:rPr>
              <a:t>vaccination</a:t>
            </a:r>
            <a:r>
              <a:rPr lang="tr-TR" sz="1800" dirty="0">
                <a:latin typeface="Calibri"/>
                <a:cs typeface="Calibri"/>
              </a:rPr>
              <a:t> is </a:t>
            </a:r>
            <a:r>
              <a:rPr lang="tr-TR" sz="1800" dirty="0" err="1">
                <a:latin typeface="Calibri"/>
                <a:cs typeface="Calibri"/>
              </a:rPr>
              <a:t>extremely</a:t>
            </a:r>
            <a:r>
              <a:rPr lang="tr-TR" sz="1800" dirty="0">
                <a:latin typeface="Calibri"/>
                <a:cs typeface="Calibri"/>
              </a:rPr>
              <a:t> </a:t>
            </a:r>
            <a:r>
              <a:rPr lang="tr-TR" sz="1800" dirty="0" err="1">
                <a:latin typeface="Calibri"/>
                <a:cs typeface="Calibri"/>
              </a:rPr>
              <a:t>effective</a:t>
            </a:r>
            <a:r>
              <a:rPr lang="tr-TR" sz="1800" dirty="0">
                <a:latin typeface="Calibri"/>
                <a:cs typeface="Calibri"/>
              </a:rPr>
              <a:t>, </a:t>
            </a:r>
            <a:r>
              <a:rPr lang="tr-TR" sz="1800" dirty="0" err="1">
                <a:latin typeface="Calibri"/>
                <a:cs typeface="Calibri"/>
              </a:rPr>
              <a:t>we</a:t>
            </a:r>
            <a:r>
              <a:rPr lang="tr-TR" sz="1800" dirty="0">
                <a:latin typeface="Calibri"/>
                <a:cs typeface="Calibri"/>
              </a:rPr>
              <a:t> </a:t>
            </a:r>
            <a:r>
              <a:rPr lang="tr-TR" sz="1800" dirty="0" err="1">
                <a:latin typeface="Calibri"/>
                <a:cs typeface="Calibri"/>
              </a:rPr>
              <a:t>still</a:t>
            </a:r>
            <a:r>
              <a:rPr lang="tr-TR" sz="1800" dirty="0">
                <a:latin typeface="Calibri"/>
                <a:cs typeface="Calibri"/>
              </a:rPr>
              <a:t> </a:t>
            </a:r>
            <a:r>
              <a:rPr lang="tr-TR" sz="1800" dirty="0" err="1">
                <a:latin typeface="Calibri"/>
                <a:cs typeface="Calibri"/>
              </a:rPr>
              <a:t>have</a:t>
            </a:r>
            <a:r>
              <a:rPr lang="tr-TR" sz="1800" dirty="0">
                <a:latin typeface="Calibri"/>
                <a:cs typeface="Calibri"/>
              </a:rPr>
              <a:t> </a:t>
            </a:r>
            <a:r>
              <a:rPr lang="tr-TR" sz="1800" dirty="0" err="1">
                <a:latin typeface="Calibri"/>
                <a:cs typeface="Calibri"/>
              </a:rPr>
              <a:t>some</a:t>
            </a:r>
            <a:r>
              <a:rPr lang="tr-TR" sz="1800" dirty="0">
                <a:latin typeface="Calibri"/>
                <a:cs typeface="Calibri"/>
              </a:rPr>
              <a:t> </a:t>
            </a:r>
            <a:r>
              <a:rPr lang="tr-TR" sz="1800" dirty="0" err="1">
                <a:latin typeface="Calibri"/>
                <a:cs typeface="Calibri"/>
              </a:rPr>
              <a:t>limitations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859523" y="2942844"/>
            <a:ext cx="364490" cy="2239010"/>
            <a:chOff x="6859523" y="2942844"/>
            <a:chExt cx="364490" cy="2239010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8667" y="3910583"/>
              <a:ext cx="342900" cy="3520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82383" y="4829555"/>
              <a:ext cx="341375" cy="3520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9523" y="2942844"/>
              <a:ext cx="342900" cy="35204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340345" y="2885313"/>
            <a:ext cx="418655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7535" marR="5080" indent="-585470">
              <a:lnSpc>
                <a:spcPct val="100000"/>
              </a:lnSpc>
              <a:spcBef>
                <a:spcPts val="100"/>
              </a:spcBef>
            </a:pPr>
            <a:r>
              <a:rPr lang="tr-TR" sz="1800" spc="-5" dirty="0" err="1">
                <a:latin typeface="Calibri"/>
                <a:cs typeface="Calibri"/>
              </a:rPr>
              <a:t>Less</a:t>
            </a:r>
            <a:r>
              <a:rPr lang="tr-TR" sz="1800" spc="-5" dirty="0">
                <a:latin typeface="Calibri"/>
                <a:cs typeface="Calibri"/>
              </a:rPr>
              <a:t> </a:t>
            </a:r>
            <a:r>
              <a:rPr lang="tr-TR" sz="1800" spc="-5" dirty="0" err="1">
                <a:latin typeface="Calibri"/>
                <a:cs typeface="Calibri"/>
              </a:rPr>
              <a:t>effect</a:t>
            </a:r>
            <a:r>
              <a:rPr lang="tr-TR" spc="-5" dirty="0" err="1">
                <a:latin typeface="Calibri"/>
                <a:cs typeface="Calibri"/>
              </a:rPr>
              <a:t>ive</a:t>
            </a:r>
            <a:r>
              <a:rPr lang="tr-TR" spc="-5" dirty="0">
                <a:latin typeface="Calibri"/>
                <a:cs typeface="Calibri"/>
              </a:rPr>
              <a:t> </a:t>
            </a:r>
            <a:r>
              <a:rPr lang="tr-TR" spc="-5" dirty="0" err="1">
                <a:latin typeface="Calibri"/>
                <a:cs typeface="Calibri"/>
              </a:rPr>
              <a:t>when</a:t>
            </a:r>
            <a:r>
              <a:rPr lang="tr-TR" spc="-5" dirty="0">
                <a:latin typeface="Calibri"/>
                <a:cs typeface="Calibri"/>
              </a:rPr>
              <a:t> </a:t>
            </a:r>
            <a:r>
              <a:rPr lang="tr-TR" spc="-5" dirty="0" err="1">
                <a:latin typeface="Calibri"/>
                <a:cs typeface="Calibri"/>
              </a:rPr>
              <a:t>we</a:t>
            </a:r>
            <a:r>
              <a:rPr lang="tr-TR" spc="-5" dirty="0">
                <a:latin typeface="Calibri"/>
                <a:cs typeface="Calibri"/>
              </a:rPr>
              <a:t> </a:t>
            </a:r>
            <a:r>
              <a:rPr lang="tr-TR" spc="-5" dirty="0" err="1">
                <a:latin typeface="Calibri"/>
                <a:cs typeface="Calibri"/>
              </a:rPr>
              <a:t>vaccinate</a:t>
            </a:r>
            <a:r>
              <a:rPr lang="tr-TR" spc="-5" dirty="0">
                <a:latin typeface="Calibri"/>
                <a:cs typeface="Calibri"/>
              </a:rPr>
              <a:t> </a:t>
            </a:r>
            <a:r>
              <a:rPr lang="tr-TR" spc="-5" dirty="0" err="1">
                <a:latin typeface="Calibri"/>
                <a:cs typeface="Calibri"/>
              </a:rPr>
              <a:t>over</a:t>
            </a:r>
            <a:r>
              <a:rPr lang="tr-TR" spc="-5" dirty="0">
                <a:latin typeface="Calibri"/>
                <a:cs typeface="Calibri"/>
              </a:rPr>
              <a:t> </a:t>
            </a:r>
            <a:r>
              <a:rPr lang="tr-TR" spc="-5" dirty="0" err="1">
                <a:latin typeface="Calibri"/>
                <a:cs typeface="Calibri"/>
              </a:rPr>
              <a:t>age</a:t>
            </a:r>
            <a:r>
              <a:rPr lang="tr-TR" spc="-5" dirty="0">
                <a:latin typeface="Calibri"/>
                <a:cs typeface="Calibri"/>
              </a:rPr>
              <a:t> 17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72857" y="3855466"/>
            <a:ext cx="42792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800" spc="-15" dirty="0" err="1">
                <a:latin typeface="Calibri"/>
                <a:cs typeface="Calibri"/>
              </a:rPr>
              <a:t>Vaccination</a:t>
            </a:r>
            <a:r>
              <a:rPr lang="tr-TR" sz="1800" spc="-15" dirty="0">
                <a:latin typeface="Calibri"/>
                <a:cs typeface="Calibri"/>
              </a:rPr>
              <a:t> </a:t>
            </a:r>
            <a:r>
              <a:rPr lang="tr-TR" sz="1800" spc="-15" dirty="0" err="1">
                <a:latin typeface="Calibri"/>
                <a:cs typeface="Calibri"/>
              </a:rPr>
              <a:t>coverage</a:t>
            </a:r>
            <a:r>
              <a:rPr lang="tr-TR" sz="1800" spc="-15" dirty="0">
                <a:latin typeface="Calibri"/>
                <a:cs typeface="Calibri"/>
              </a:rPr>
              <a:t> </a:t>
            </a:r>
            <a:r>
              <a:rPr lang="tr-TR" sz="1800" spc="-15" dirty="0" err="1">
                <a:latin typeface="Calibri"/>
                <a:cs typeface="Calibri"/>
              </a:rPr>
              <a:t>over</a:t>
            </a:r>
            <a:r>
              <a:rPr lang="tr-TR" sz="1800" spc="-15" dirty="0">
                <a:latin typeface="Calibri"/>
                <a:cs typeface="Calibri"/>
              </a:rPr>
              <a:t> </a:t>
            </a:r>
            <a:r>
              <a:rPr lang="tr-TR" sz="1800" spc="-15" dirty="0" err="1">
                <a:latin typeface="Calibri"/>
                <a:cs typeface="Calibri"/>
              </a:rPr>
              <a:t>age</a:t>
            </a:r>
            <a:r>
              <a:rPr lang="tr-TR" sz="1800" spc="-15" dirty="0">
                <a:latin typeface="Calibri"/>
                <a:cs typeface="Calibri"/>
              </a:rPr>
              <a:t> 35 is </a:t>
            </a:r>
            <a:r>
              <a:rPr lang="tr-TR" sz="1800" spc="-15" dirty="0" err="1">
                <a:latin typeface="Calibri"/>
                <a:cs typeface="Calibri"/>
              </a:rPr>
              <a:t>very</a:t>
            </a:r>
            <a:r>
              <a:rPr lang="tr-TR" sz="1800" spc="-15" dirty="0">
                <a:latin typeface="Calibri"/>
                <a:cs typeface="Calibri"/>
              </a:rPr>
              <a:t> </a:t>
            </a:r>
            <a:r>
              <a:rPr lang="tr-TR" sz="1800" spc="-15" dirty="0" err="1">
                <a:latin typeface="Calibri"/>
                <a:cs typeface="Calibri"/>
              </a:rPr>
              <a:t>low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08416" y="1016378"/>
            <a:ext cx="45053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tr-TR" sz="1600" spc="-5" dirty="0" err="1">
                <a:latin typeface="Calibri"/>
                <a:cs typeface="Calibri"/>
              </a:rPr>
              <a:t>Sweden</a:t>
            </a:r>
            <a:r>
              <a:rPr lang="tr-TR" sz="1600" spc="-5" dirty="0">
                <a:latin typeface="Calibri"/>
                <a:cs typeface="Calibri"/>
              </a:rPr>
              <a:t> : </a:t>
            </a:r>
            <a:r>
              <a:rPr lang="tr-TR" sz="1600" spc="-5" dirty="0" err="1">
                <a:latin typeface="Calibri"/>
                <a:cs typeface="Calibri"/>
              </a:rPr>
              <a:t>National</a:t>
            </a:r>
            <a:r>
              <a:rPr lang="tr-TR" sz="1600" spc="-5" dirty="0">
                <a:latin typeface="Calibri"/>
                <a:cs typeface="Calibri"/>
              </a:rPr>
              <a:t> </a:t>
            </a:r>
            <a:r>
              <a:rPr lang="tr-TR" sz="1600" spc="-5" dirty="0" err="1">
                <a:latin typeface="Calibri"/>
                <a:cs typeface="Calibri"/>
              </a:rPr>
              <a:t>Cancer</a:t>
            </a:r>
            <a:r>
              <a:rPr lang="tr-TR" sz="1600" spc="-5" dirty="0">
                <a:latin typeface="Calibri"/>
                <a:cs typeface="Calibri"/>
              </a:rPr>
              <a:t> </a:t>
            </a:r>
            <a:r>
              <a:rPr lang="tr-TR" sz="1600" spc="-5" dirty="0" err="1">
                <a:latin typeface="Calibri"/>
                <a:cs typeface="Calibri"/>
              </a:rPr>
              <a:t>Registry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41793" y="955624"/>
            <a:ext cx="45758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1,672,983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lang="tr-TR" sz="1600" spc="45" dirty="0" err="1">
                <a:latin typeface="Calibri"/>
                <a:cs typeface="Calibri"/>
              </a:rPr>
              <a:t>girls</a:t>
            </a:r>
            <a:r>
              <a:rPr lang="tr-TR" sz="1600" spc="45" dirty="0">
                <a:latin typeface="Calibri"/>
                <a:cs typeface="Calibri"/>
              </a:rPr>
              <a:t> </a:t>
            </a:r>
            <a:r>
              <a:rPr lang="tr-TR" sz="1600" spc="45" dirty="0" err="1">
                <a:latin typeface="Calibri"/>
                <a:cs typeface="Calibri"/>
              </a:rPr>
              <a:t>and</a:t>
            </a:r>
            <a:r>
              <a:rPr lang="tr-TR" sz="1600" spc="45" dirty="0">
                <a:latin typeface="Calibri"/>
                <a:cs typeface="Calibri"/>
              </a:rPr>
              <a:t> </a:t>
            </a:r>
            <a:r>
              <a:rPr lang="tr-TR" sz="1600" spc="45" dirty="0" err="1">
                <a:latin typeface="Calibri"/>
                <a:cs typeface="Calibri"/>
              </a:rPr>
              <a:t>young</a:t>
            </a:r>
            <a:r>
              <a:rPr lang="tr-TR" sz="1600" spc="45" dirty="0">
                <a:latin typeface="Calibri"/>
                <a:cs typeface="Calibri"/>
              </a:rPr>
              <a:t> </a:t>
            </a:r>
            <a:r>
              <a:rPr lang="tr-TR" sz="1600" spc="45" dirty="0" err="1">
                <a:latin typeface="Calibri"/>
                <a:cs typeface="Calibri"/>
              </a:rPr>
              <a:t>females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AA41122-ABF1-1FC3-B83C-3A0F7131A0F0}"/>
              </a:ext>
            </a:extLst>
          </p:cNvPr>
          <p:cNvSpPr txBox="1"/>
          <p:nvPr/>
        </p:nvSpPr>
        <p:spPr>
          <a:xfrm>
            <a:off x="7372857" y="4818400"/>
            <a:ext cx="4279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8350" marR="5080" indent="-756285">
              <a:spcBef>
                <a:spcPts val="100"/>
              </a:spcBef>
            </a:pPr>
            <a:r>
              <a:rPr lang="tr-TR" dirty="0" err="1">
                <a:latin typeface="Calibri"/>
                <a:cs typeface="Calibri"/>
              </a:rPr>
              <a:t>Vaccines</a:t>
            </a:r>
            <a:r>
              <a:rPr lang="tr-TR" dirty="0">
                <a:latin typeface="Calibri"/>
                <a:cs typeface="Calibri"/>
              </a:rPr>
              <a:t> </a:t>
            </a:r>
            <a:r>
              <a:rPr lang="tr-TR" dirty="0" err="1">
                <a:latin typeface="Calibri"/>
                <a:cs typeface="Calibri"/>
              </a:rPr>
              <a:t>are</a:t>
            </a:r>
            <a:r>
              <a:rPr lang="tr-TR" dirty="0">
                <a:latin typeface="Calibri"/>
                <a:cs typeface="Calibri"/>
              </a:rPr>
              <a:t> not </a:t>
            </a:r>
            <a:r>
              <a:rPr lang="tr-TR" dirty="0" err="1">
                <a:latin typeface="Calibri"/>
                <a:cs typeface="Calibri"/>
              </a:rPr>
              <a:t>effective</a:t>
            </a:r>
            <a:r>
              <a:rPr lang="tr-TR" dirty="0">
                <a:latin typeface="Calibri"/>
                <a:cs typeface="Calibri"/>
              </a:rPr>
              <a:t> in </a:t>
            </a:r>
            <a:r>
              <a:rPr lang="tr-TR" dirty="0" err="1">
                <a:latin typeface="Calibri"/>
                <a:cs typeface="Calibri"/>
              </a:rPr>
              <a:t>all</a:t>
            </a:r>
            <a:r>
              <a:rPr lang="tr-TR" dirty="0">
                <a:latin typeface="Calibri"/>
                <a:cs typeface="Calibri"/>
              </a:rPr>
              <a:t> HPV </a:t>
            </a:r>
            <a:r>
              <a:rPr lang="tr-TR" dirty="0" err="1">
                <a:latin typeface="Calibri"/>
                <a:cs typeface="Calibri"/>
              </a:rPr>
              <a:t>types</a:t>
            </a:r>
            <a:endParaRPr lang="tr-TR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057" y="-470932"/>
            <a:ext cx="10596615" cy="2022092"/>
          </a:xfrm>
          <a:prstGeom prst="rect">
            <a:avLst/>
          </a:prstGeom>
        </p:spPr>
        <p:txBody>
          <a:bodyPr vert="horz" wrap="square" lIns="0" tIns="1149096" rIns="0" bIns="0" rtlCol="0">
            <a:spAutoFit/>
          </a:bodyPr>
          <a:lstStyle/>
          <a:p>
            <a:pPr marL="596265">
              <a:lnSpc>
                <a:spcPct val="100000"/>
              </a:lnSpc>
              <a:spcBef>
                <a:spcPts val="100"/>
              </a:spcBef>
            </a:pPr>
            <a:r>
              <a:rPr sz="2800" b="1" spc="-45" dirty="0">
                <a:latin typeface="Microsoft Sans Serif"/>
                <a:cs typeface="Microsoft Sans Serif"/>
              </a:rPr>
              <a:t>Consistent</a:t>
            </a:r>
            <a:r>
              <a:rPr sz="2800" b="1" spc="-75" dirty="0">
                <a:latin typeface="Microsoft Sans Serif"/>
                <a:cs typeface="Microsoft Sans Serif"/>
              </a:rPr>
              <a:t> </a:t>
            </a:r>
            <a:r>
              <a:rPr sz="2800" b="1" spc="-20" dirty="0">
                <a:latin typeface="Microsoft Sans Serif"/>
                <a:cs typeface="Microsoft Sans Serif"/>
              </a:rPr>
              <a:t>results</a:t>
            </a:r>
            <a:r>
              <a:rPr sz="2800" b="1" spc="-45" dirty="0">
                <a:latin typeface="Microsoft Sans Serif"/>
                <a:cs typeface="Microsoft Sans Serif"/>
              </a:rPr>
              <a:t> </a:t>
            </a:r>
            <a:r>
              <a:rPr sz="2800" b="1" spc="-65" dirty="0">
                <a:latin typeface="Microsoft Sans Serif"/>
                <a:cs typeface="Microsoft Sans Serif"/>
              </a:rPr>
              <a:t>across</a:t>
            </a:r>
            <a:r>
              <a:rPr sz="2800" b="1" spc="-5" dirty="0">
                <a:latin typeface="Microsoft Sans Serif"/>
                <a:cs typeface="Microsoft Sans Serif"/>
              </a:rPr>
              <a:t> </a:t>
            </a:r>
            <a:r>
              <a:rPr sz="2800" b="1" spc="80" dirty="0">
                <a:latin typeface="Microsoft Sans Serif"/>
                <a:cs typeface="Microsoft Sans Serif"/>
              </a:rPr>
              <a:t>4</a:t>
            </a:r>
            <a:r>
              <a:rPr sz="2800" b="1" spc="20" dirty="0">
                <a:latin typeface="Microsoft Sans Serif"/>
                <a:cs typeface="Microsoft Sans Serif"/>
              </a:rPr>
              <a:t> </a:t>
            </a:r>
            <a:r>
              <a:rPr sz="2800" b="1" spc="-25" dirty="0">
                <a:latin typeface="Microsoft Sans Serif"/>
                <a:cs typeface="Microsoft Sans Serif"/>
              </a:rPr>
              <a:t>independent</a:t>
            </a:r>
            <a:r>
              <a:rPr sz="2800" b="1" spc="5" dirty="0">
                <a:latin typeface="Microsoft Sans Serif"/>
                <a:cs typeface="Microsoft Sans Serif"/>
              </a:rPr>
              <a:t> </a:t>
            </a:r>
            <a:r>
              <a:rPr sz="2800" b="1" spc="-30" dirty="0">
                <a:latin typeface="Microsoft Sans Serif"/>
                <a:cs typeface="Microsoft Sans Serif"/>
              </a:rPr>
              <a:t>studies:</a:t>
            </a:r>
            <a:r>
              <a:rPr sz="2800" b="1" spc="25" dirty="0">
                <a:latin typeface="Microsoft Sans Serif"/>
                <a:cs typeface="Microsoft Sans Serif"/>
              </a:rPr>
              <a:t> </a:t>
            </a:r>
            <a:r>
              <a:rPr sz="2800" b="1" spc="-160" dirty="0">
                <a:latin typeface="Arial"/>
                <a:cs typeface="Arial"/>
              </a:rPr>
              <a:t>Regression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spc="-75" dirty="0">
                <a:latin typeface="Arial"/>
                <a:cs typeface="Arial"/>
              </a:rPr>
              <a:t>of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spc="-150" dirty="0">
                <a:latin typeface="Arial"/>
                <a:cs typeface="Arial"/>
              </a:rPr>
              <a:t>lesions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dirty="0">
                <a:latin typeface="Microsoft Sans Serif"/>
                <a:cs typeface="Microsoft Sans Serif"/>
              </a:rPr>
              <a:t>in</a:t>
            </a:r>
            <a:r>
              <a:rPr sz="2800" b="1" spc="10" dirty="0">
                <a:latin typeface="Microsoft Sans Serif"/>
                <a:cs typeface="Microsoft Sans Serif"/>
              </a:rPr>
              <a:t> </a:t>
            </a:r>
            <a:r>
              <a:rPr sz="2800" b="1" spc="-140" dirty="0">
                <a:latin typeface="Arial"/>
                <a:cs typeface="Arial"/>
              </a:rPr>
              <a:t>HR-</a:t>
            </a:r>
            <a:r>
              <a:rPr sz="2800" b="1" spc="-155" dirty="0">
                <a:latin typeface="Arial"/>
                <a:cs typeface="Arial"/>
              </a:rPr>
              <a:t>HPV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dirty="0">
                <a:latin typeface="Microsoft Sans Serif"/>
                <a:cs typeface="Microsoft Sans Serif"/>
              </a:rPr>
              <a:t>population</a:t>
            </a:r>
            <a:r>
              <a:rPr sz="2800" b="1" spc="20" dirty="0">
                <a:latin typeface="Microsoft Sans Serif"/>
                <a:cs typeface="Microsoft Sans Serif"/>
              </a:rPr>
              <a:t> </a:t>
            </a:r>
            <a:r>
              <a:rPr sz="2800" b="1" dirty="0">
                <a:latin typeface="Microsoft Sans Serif"/>
                <a:cs typeface="Microsoft Sans Serif"/>
              </a:rPr>
              <a:t>at</a:t>
            </a:r>
            <a:r>
              <a:rPr sz="2800" b="1" spc="10" dirty="0">
                <a:latin typeface="Microsoft Sans Serif"/>
                <a:cs typeface="Microsoft Sans Serif"/>
              </a:rPr>
              <a:t> </a:t>
            </a:r>
            <a:r>
              <a:rPr sz="2800" b="1" spc="80" dirty="0">
                <a:latin typeface="Arial"/>
                <a:cs typeface="Arial"/>
              </a:rPr>
              <a:t>6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months</a:t>
            </a:r>
            <a:r>
              <a:rPr sz="2800" b="1" spc="-15" baseline="25462" dirty="0">
                <a:latin typeface="Microsoft Sans Serif"/>
                <a:cs typeface="Microsoft Sans Serif"/>
              </a:rPr>
              <a:t>1,2,3</a:t>
            </a:r>
            <a:endParaRPr sz="2800" b="1" baseline="25462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28888" y="3733800"/>
            <a:ext cx="3351529" cy="1740535"/>
          </a:xfrm>
          <a:custGeom>
            <a:avLst/>
            <a:gdLst/>
            <a:ahLst/>
            <a:cxnLst/>
            <a:rect l="l" t="t" r="r" b="b"/>
            <a:pathLst>
              <a:path w="3351529" h="1740535">
                <a:moveTo>
                  <a:pt x="3157981" y="0"/>
                </a:moveTo>
                <a:lnTo>
                  <a:pt x="193293" y="0"/>
                </a:lnTo>
                <a:lnTo>
                  <a:pt x="148956" y="5102"/>
                </a:lnTo>
                <a:lnTo>
                  <a:pt x="108264" y="19637"/>
                </a:lnTo>
                <a:lnTo>
                  <a:pt x="72375" y="42447"/>
                </a:lnTo>
                <a:lnTo>
                  <a:pt x="42447" y="72375"/>
                </a:lnTo>
                <a:lnTo>
                  <a:pt x="19637" y="108264"/>
                </a:lnTo>
                <a:lnTo>
                  <a:pt x="5102" y="148956"/>
                </a:lnTo>
                <a:lnTo>
                  <a:pt x="0" y="193294"/>
                </a:lnTo>
                <a:lnTo>
                  <a:pt x="0" y="1547114"/>
                </a:lnTo>
                <a:lnTo>
                  <a:pt x="5102" y="1591451"/>
                </a:lnTo>
                <a:lnTo>
                  <a:pt x="19637" y="1632143"/>
                </a:lnTo>
                <a:lnTo>
                  <a:pt x="42447" y="1668032"/>
                </a:lnTo>
                <a:lnTo>
                  <a:pt x="72375" y="1697960"/>
                </a:lnTo>
                <a:lnTo>
                  <a:pt x="108264" y="1720770"/>
                </a:lnTo>
                <a:lnTo>
                  <a:pt x="148956" y="1735305"/>
                </a:lnTo>
                <a:lnTo>
                  <a:pt x="193293" y="1740408"/>
                </a:lnTo>
                <a:lnTo>
                  <a:pt x="3157981" y="1740408"/>
                </a:lnTo>
                <a:lnTo>
                  <a:pt x="3202319" y="1735305"/>
                </a:lnTo>
                <a:lnTo>
                  <a:pt x="3243011" y="1720770"/>
                </a:lnTo>
                <a:lnTo>
                  <a:pt x="3278900" y="1697960"/>
                </a:lnTo>
                <a:lnTo>
                  <a:pt x="3308828" y="1668032"/>
                </a:lnTo>
                <a:lnTo>
                  <a:pt x="3331638" y="1632143"/>
                </a:lnTo>
                <a:lnTo>
                  <a:pt x="3346173" y="1591451"/>
                </a:lnTo>
                <a:lnTo>
                  <a:pt x="3351276" y="1547114"/>
                </a:lnTo>
                <a:lnTo>
                  <a:pt x="3351276" y="193294"/>
                </a:lnTo>
                <a:lnTo>
                  <a:pt x="3346173" y="148956"/>
                </a:lnTo>
                <a:lnTo>
                  <a:pt x="3331638" y="108264"/>
                </a:lnTo>
                <a:lnTo>
                  <a:pt x="3308828" y="72375"/>
                </a:lnTo>
                <a:lnTo>
                  <a:pt x="3278900" y="42447"/>
                </a:lnTo>
                <a:lnTo>
                  <a:pt x="3243011" y="19637"/>
                </a:lnTo>
                <a:lnTo>
                  <a:pt x="3202319" y="5102"/>
                </a:lnTo>
                <a:lnTo>
                  <a:pt x="3157981" y="0"/>
                </a:lnTo>
                <a:close/>
              </a:path>
            </a:pathLst>
          </a:custGeom>
          <a:solidFill>
            <a:srgbClr val="D2D2D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79891" y="4175505"/>
            <a:ext cx="29864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Microsoft Sans Serif"/>
                <a:cs typeface="Microsoft Sans Serif"/>
              </a:rPr>
              <a:t>Lesion</a:t>
            </a:r>
            <a:r>
              <a:rPr sz="1800" spc="-35" dirty="0">
                <a:latin typeface="Microsoft Sans Serif"/>
                <a:cs typeface="Microsoft Sans Serif"/>
              </a:rPr>
              <a:t> regression</a:t>
            </a:r>
            <a:r>
              <a:rPr sz="1800" spc="-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in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45" dirty="0">
                <a:latin typeface="Microsoft Sans Serif"/>
                <a:cs typeface="Microsoft Sans Serif"/>
              </a:rPr>
              <a:t>HR-</a:t>
            </a:r>
            <a:r>
              <a:rPr sz="1800" spc="-25" dirty="0">
                <a:latin typeface="Microsoft Sans Serif"/>
                <a:cs typeface="Microsoft Sans Serif"/>
              </a:rPr>
              <a:t>HPV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Microsoft Sans Serif"/>
                <a:cs typeface="Microsoft Sans Serif"/>
              </a:rPr>
              <a:t>population</a:t>
            </a:r>
            <a:endParaRPr sz="18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Microsoft Sans Serif"/>
                <a:cs typeface="Microsoft Sans Serif"/>
              </a:rPr>
              <a:t>(4</a:t>
            </a:r>
            <a:r>
              <a:rPr sz="1800" spc="-15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different</a:t>
            </a:r>
            <a:r>
              <a:rPr sz="1800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studies</a:t>
            </a:r>
            <a:r>
              <a:rPr sz="1800" spc="-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with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75" dirty="0">
                <a:solidFill>
                  <a:srgbClr val="941783"/>
                </a:solidFill>
                <a:latin typeface="Microsoft Sans Serif"/>
                <a:cs typeface="Microsoft Sans Serif"/>
              </a:rPr>
              <a:t>&gt;600 </a:t>
            </a:r>
            <a:r>
              <a:rPr sz="1800" spc="-10" dirty="0">
                <a:latin typeface="Microsoft Sans Serif"/>
                <a:cs typeface="Microsoft Sans Serif"/>
              </a:rPr>
              <a:t>patients)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30540" y="2631948"/>
            <a:ext cx="2066925" cy="1499870"/>
            <a:chOff x="8130540" y="2631948"/>
            <a:chExt cx="2066925" cy="149987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63189" y="2961340"/>
              <a:ext cx="178606" cy="17860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05514" y="3162267"/>
              <a:ext cx="492125" cy="803910"/>
            </a:xfrm>
            <a:custGeom>
              <a:avLst/>
              <a:gdLst/>
              <a:ahLst/>
              <a:cxnLst/>
              <a:rect l="l" t="t" r="r" b="b"/>
              <a:pathLst>
                <a:path w="492125" h="803910">
                  <a:moveTo>
                    <a:pt x="246978" y="0"/>
                  </a:moveTo>
                  <a:lnTo>
                    <a:pt x="195629" y="4464"/>
                  </a:lnTo>
                  <a:lnTo>
                    <a:pt x="145396" y="19251"/>
                  </a:lnTo>
                  <a:lnTo>
                    <a:pt x="101861" y="42409"/>
                  </a:lnTo>
                  <a:lnTo>
                    <a:pt x="1395" y="343744"/>
                  </a:lnTo>
                  <a:lnTo>
                    <a:pt x="0" y="361880"/>
                  </a:lnTo>
                  <a:lnTo>
                    <a:pt x="5302" y="378341"/>
                  </a:lnTo>
                  <a:lnTo>
                    <a:pt x="16465" y="391455"/>
                  </a:lnTo>
                  <a:lnTo>
                    <a:pt x="37116" y="401779"/>
                  </a:lnTo>
                  <a:lnTo>
                    <a:pt x="46046" y="401779"/>
                  </a:lnTo>
                  <a:lnTo>
                    <a:pt x="60523" y="399407"/>
                  </a:lnTo>
                  <a:lnTo>
                    <a:pt x="73116" y="392850"/>
                  </a:lnTo>
                  <a:lnTo>
                    <a:pt x="82779" y="382945"/>
                  </a:lnTo>
                  <a:lnTo>
                    <a:pt x="88465" y="370529"/>
                  </a:lnTo>
                  <a:lnTo>
                    <a:pt x="157675" y="136158"/>
                  </a:lnTo>
                  <a:lnTo>
                    <a:pt x="157675" y="214282"/>
                  </a:lnTo>
                  <a:lnTo>
                    <a:pt x="75070" y="491063"/>
                  </a:lnTo>
                  <a:lnTo>
                    <a:pt x="135349" y="491063"/>
                  </a:lnTo>
                  <a:lnTo>
                    <a:pt x="135350" y="803554"/>
                  </a:lnTo>
                  <a:lnTo>
                    <a:pt x="224653" y="803554"/>
                  </a:lnTo>
                  <a:lnTo>
                    <a:pt x="224652" y="491063"/>
                  </a:lnTo>
                  <a:lnTo>
                    <a:pt x="269304" y="491063"/>
                  </a:lnTo>
                  <a:lnTo>
                    <a:pt x="269304" y="803554"/>
                  </a:lnTo>
                  <a:lnTo>
                    <a:pt x="358607" y="803554"/>
                  </a:lnTo>
                  <a:lnTo>
                    <a:pt x="358607" y="491063"/>
                  </a:lnTo>
                  <a:lnTo>
                    <a:pt x="418887" y="491063"/>
                  </a:lnTo>
                  <a:lnTo>
                    <a:pt x="336281" y="214282"/>
                  </a:lnTo>
                  <a:lnTo>
                    <a:pt x="336281" y="136158"/>
                  </a:lnTo>
                  <a:lnTo>
                    <a:pt x="405491" y="370529"/>
                  </a:lnTo>
                  <a:lnTo>
                    <a:pt x="412433" y="383887"/>
                  </a:lnTo>
                  <a:lnTo>
                    <a:pt x="422514" y="393687"/>
                  </a:lnTo>
                  <a:lnTo>
                    <a:pt x="434689" y="399721"/>
                  </a:lnTo>
                  <a:lnTo>
                    <a:pt x="456840" y="401779"/>
                  </a:lnTo>
                  <a:lnTo>
                    <a:pt x="476201" y="391455"/>
                  </a:lnTo>
                  <a:lnTo>
                    <a:pt x="486701" y="378341"/>
                  </a:lnTo>
                  <a:lnTo>
                    <a:pt x="491759" y="361880"/>
                  </a:lnTo>
                  <a:lnTo>
                    <a:pt x="490329" y="343744"/>
                  </a:lnTo>
                  <a:lnTo>
                    <a:pt x="407479" y="59046"/>
                  </a:lnTo>
                  <a:lnTo>
                    <a:pt x="371165" y="30203"/>
                  </a:lnTo>
                  <a:lnTo>
                    <a:pt x="324281" y="11648"/>
                  </a:lnTo>
                  <a:lnTo>
                    <a:pt x="298327" y="4464"/>
                  </a:lnTo>
                  <a:lnTo>
                    <a:pt x="246978" y="0"/>
                  </a:lnTo>
                  <a:close/>
                </a:path>
              </a:pathLst>
            </a:custGeom>
            <a:solidFill>
              <a:srgbClr val="8D4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0540" y="2631948"/>
              <a:ext cx="1495044" cy="149961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385809" y="2994101"/>
            <a:ext cx="10001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5" dirty="0">
                <a:solidFill>
                  <a:srgbClr val="171717"/>
                </a:solidFill>
                <a:latin typeface="Calibri"/>
                <a:cs typeface="Calibri"/>
              </a:rPr>
              <a:t>71%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9475" y="2371344"/>
            <a:ext cx="7859395" cy="3444240"/>
            <a:chOff x="379475" y="2371344"/>
            <a:chExt cx="7859395" cy="3444240"/>
          </a:xfrm>
        </p:grpSpPr>
        <p:sp>
          <p:nvSpPr>
            <p:cNvPr id="11" name="object 11"/>
            <p:cNvSpPr/>
            <p:nvPr/>
          </p:nvSpPr>
          <p:spPr>
            <a:xfrm>
              <a:off x="771905" y="3161538"/>
              <a:ext cx="7360284" cy="0"/>
            </a:xfrm>
            <a:custGeom>
              <a:avLst/>
              <a:gdLst/>
              <a:ahLst/>
              <a:cxnLst/>
              <a:rect l="l" t="t" r="r" b="b"/>
              <a:pathLst>
                <a:path w="7360284">
                  <a:moveTo>
                    <a:pt x="0" y="0"/>
                  </a:moveTo>
                  <a:lnTo>
                    <a:pt x="7360031" y="0"/>
                  </a:lnTo>
                </a:path>
              </a:pathLst>
            </a:custGeom>
            <a:ln w="28575">
              <a:solidFill>
                <a:srgbClr val="EC7C3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475" y="2371344"/>
              <a:ext cx="7859268" cy="344424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83793" y="6287668"/>
            <a:ext cx="1132014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i="1" dirty="0">
                <a:latin typeface="Calibri"/>
                <a:cs typeface="Calibri"/>
              </a:rPr>
              <a:t>(1)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Serrano,</a:t>
            </a:r>
            <a:r>
              <a:rPr sz="700" spc="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Luis et</a:t>
            </a:r>
            <a:r>
              <a:rPr sz="700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al.</a:t>
            </a:r>
            <a:r>
              <a:rPr sz="700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J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Low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Genit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Tract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Dis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2021;25:</a:t>
            </a:r>
            <a:r>
              <a:rPr sz="700" spc="-10" dirty="0">
                <a:latin typeface="Calibri"/>
                <a:cs typeface="Calibri"/>
              </a:rPr>
              <a:t> 130-</a:t>
            </a:r>
            <a:r>
              <a:rPr sz="700" dirty="0">
                <a:latin typeface="Calibri"/>
                <a:cs typeface="Calibri"/>
              </a:rPr>
              <a:t>136.</a:t>
            </a:r>
            <a:r>
              <a:rPr sz="700" spc="-10" dirty="0">
                <a:latin typeface="Calibri"/>
                <a:cs typeface="Calibri"/>
              </a:rPr>
              <a:t> </a:t>
            </a:r>
            <a:r>
              <a:rPr sz="700" dirty="0">
                <a:latin typeface="Calibri"/>
                <a:cs typeface="Calibri"/>
              </a:rPr>
              <a:t>DOI: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10.1097/LGT.0000000000000596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700" i="1" dirty="0">
                <a:latin typeface="Calibri"/>
                <a:cs typeface="Calibri"/>
              </a:rPr>
              <a:t>(2)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Cortés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Bordoy,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J.;</a:t>
            </a:r>
            <a:r>
              <a:rPr sz="700" i="1" spc="-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de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Santiago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García,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J.; Agenjo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González,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M.;</a:t>
            </a:r>
            <a:r>
              <a:rPr sz="700" i="1" spc="-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Dexeus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Carter,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D.;</a:t>
            </a:r>
            <a:r>
              <a:rPr sz="700" i="1" spc="-2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Fiol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Ruiz,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G.;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García</a:t>
            </a:r>
            <a:r>
              <a:rPr sz="700" i="1" spc="-10" dirty="0">
                <a:latin typeface="Calibri"/>
                <a:cs typeface="Calibri"/>
              </a:rPr>
              <a:t> Ferreiro,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C.;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González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Rodríguez,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S.P.;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Gurrea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Soteras,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M.;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Martínez Lamela,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E.;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Palacios</a:t>
            </a:r>
            <a:r>
              <a:rPr sz="700" i="1" spc="4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Gil-</a:t>
            </a:r>
            <a:r>
              <a:rPr sz="700" i="1" dirty="0">
                <a:latin typeface="Calibri"/>
                <a:cs typeface="Calibri"/>
              </a:rPr>
              <a:t>Antuñano,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S.;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et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al.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Effect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of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 </a:t>
            </a:r>
            <a:r>
              <a:rPr sz="700" i="1" spc="-10" dirty="0">
                <a:latin typeface="Calibri"/>
                <a:cs typeface="Calibri"/>
              </a:rPr>
              <a:t>Multi-</a:t>
            </a:r>
            <a:r>
              <a:rPr sz="700" i="1" dirty="0">
                <a:latin typeface="Calibri"/>
                <a:cs typeface="Calibri"/>
              </a:rPr>
              <a:t>Ingredient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Coriolusversicolor-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Based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Vaginal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Gel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in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Women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with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HPV–Dependent</a:t>
            </a:r>
            <a:r>
              <a:rPr sz="700" i="1" spc="50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Cervical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Lesions: The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Papilobs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Real-</a:t>
            </a:r>
            <a:r>
              <a:rPr sz="700" i="1" dirty="0">
                <a:latin typeface="Calibri"/>
                <a:cs typeface="Calibri"/>
              </a:rPr>
              <a:t>Life</a:t>
            </a:r>
            <a:r>
              <a:rPr sz="700" i="1" spc="-10" dirty="0">
                <a:latin typeface="Calibri"/>
                <a:cs typeface="Calibri"/>
              </a:rPr>
              <a:t> Prospective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Study.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Cancers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2023,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15,</a:t>
            </a:r>
            <a:r>
              <a:rPr sz="700" i="1" spc="-2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3863.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i="1" dirty="0">
                <a:latin typeface="Calibri"/>
                <a:cs typeface="Calibri"/>
              </a:rPr>
              <a:t>(3)Criscuolo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AA,</a:t>
            </a:r>
            <a:r>
              <a:rPr sz="700" i="1" spc="-3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et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al.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Therapeutic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Efficacy </a:t>
            </a:r>
            <a:r>
              <a:rPr sz="700" i="1" dirty="0">
                <a:latin typeface="Calibri"/>
                <a:cs typeface="Calibri"/>
              </a:rPr>
              <a:t>of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Coriolus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versicolor-</a:t>
            </a:r>
            <a:r>
              <a:rPr sz="700" i="1" dirty="0">
                <a:latin typeface="Calibri"/>
                <a:cs typeface="Calibri"/>
              </a:rPr>
              <a:t>Based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Vaginal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Gel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in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Women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with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Cervical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Uterine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High-</a:t>
            </a:r>
            <a:r>
              <a:rPr sz="700" i="1" dirty="0">
                <a:latin typeface="Calibri"/>
                <a:cs typeface="Calibri"/>
              </a:rPr>
              <a:t>Risk HPV</a:t>
            </a:r>
            <a:r>
              <a:rPr sz="700" i="1" spc="1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Infection: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</a:t>
            </a:r>
            <a:r>
              <a:rPr sz="700" i="1" spc="-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Retrospective</a:t>
            </a:r>
            <a:r>
              <a:rPr sz="700" i="1" spc="4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Observational</a:t>
            </a:r>
            <a:r>
              <a:rPr sz="700" i="1" spc="4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Study.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Adv Ther.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2021 </a:t>
            </a:r>
            <a:r>
              <a:rPr sz="700" i="1" spc="-10" dirty="0">
                <a:latin typeface="Calibri"/>
                <a:cs typeface="Calibri"/>
              </a:rPr>
              <a:t>Feb;38(2):1202-</a:t>
            </a:r>
            <a:r>
              <a:rPr sz="700" i="1" dirty="0">
                <a:latin typeface="Calibri"/>
                <a:cs typeface="Calibri"/>
              </a:rPr>
              <a:t>1211.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doi: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10.1007/s12325-020-01594-</a:t>
            </a:r>
            <a:r>
              <a:rPr sz="700" i="1" dirty="0">
                <a:latin typeface="Calibri"/>
                <a:cs typeface="Calibri"/>
              </a:rPr>
              <a:t>6.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Epub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2020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Dec</a:t>
            </a:r>
            <a:r>
              <a:rPr sz="700" i="1" spc="-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26.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PMID:</a:t>
            </a:r>
            <a:r>
              <a:rPr sz="700" i="1" spc="-1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33367986.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953" y="2498369"/>
            <a:ext cx="3382628" cy="2866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8268" y="2386075"/>
            <a:ext cx="34086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91489D"/>
                </a:solidFill>
                <a:effectLst/>
                <a:uLnTx/>
                <a:uFillTx/>
                <a:latin typeface="Segoe UI Black"/>
                <a:ea typeface="+mn-ea"/>
                <a:cs typeface="Segoe UI Black"/>
              </a:rPr>
              <a:t>PUBLIC</a:t>
            </a:r>
            <a:r>
              <a:rPr kumimoji="0" sz="2800" b="0" i="0" u="none" strike="noStrike" kern="1200" cap="none" spc="-50" normalizeH="0" baseline="0" noProof="0" dirty="0">
                <a:ln>
                  <a:noFill/>
                </a:ln>
                <a:solidFill>
                  <a:srgbClr val="91489D"/>
                </a:solidFill>
                <a:effectLst/>
                <a:uLnTx/>
                <a:uFillTx/>
                <a:latin typeface="Segoe UI Black"/>
                <a:ea typeface="+mn-ea"/>
                <a:cs typeface="Segoe UI Black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91489D"/>
                </a:solidFill>
                <a:effectLst/>
                <a:uLnTx/>
                <a:uFillTx/>
                <a:latin typeface="Segoe UI Black"/>
                <a:ea typeface="+mn-ea"/>
                <a:cs typeface="Segoe UI Black"/>
              </a:rPr>
              <a:t>HOSPITALS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/>
              <a:ea typeface="+mn-ea"/>
              <a:cs typeface="Segoe UI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6672" y="1138427"/>
            <a:ext cx="1631441" cy="15049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77898" y="1325371"/>
            <a:ext cx="7696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0" i="0" u="none" strike="noStrike" kern="1200" cap="none" spc="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Black"/>
                <a:ea typeface="+mn-ea"/>
                <a:cs typeface="Segoe UI Black"/>
              </a:rPr>
              <a:t>19</a:t>
            </a:r>
            <a:endParaRPr kumimoji="0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/>
              <a:ea typeface="+mn-ea"/>
              <a:cs typeface="Segoe UI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13660" y="316991"/>
            <a:ext cx="9525000" cy="6541134"/>
            <a:chOff x="2613660" y="316991"/>
            <a:chExt cx="9525000" cy="654113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3660" y="316991"/>
              <a:ext cx="9525000" cy="65410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6710" y="3440937"/>
              <a:ext cx="120904" cy="1193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76006" y="5202682"/>
              <a:ext cx="120903" cy="1209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64910" y="4839970"/>
              <a:ext cx="120903" cy="1209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98810" y="3297681"/>
              <a:ext cx="120904" cy="1209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47222" y="3259581"/>
              <a:ext cx="120903" cy="1209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98410" y="4948174"/>
              <a:ext cx="120904" cy="1209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9354" y="4192270"/>
              <a:ext cx="120903" cy="1209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18422" y="4148074"/>
              <a:ext cx="120903" cy="1209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02954" y="4669282"/>
              <a:ext cx="120903" cy="1209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1854" y="6260338"/>
              <a:ext cx="120904" cy="1193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6969" y="2794762"/>
              <a:ext cx="120903" cy="1193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03110" y="5310886"/>
              <a:ext cx="120904" cy="1193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4666" y="1468881"/>
              <a:ext cx="120904" cy="1209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3210" y="906525"/>
              <a:ext cx="120904" cy="1209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04022" y="915669"/>
              <a:ext cx="120903" cy="1209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75722" y="2049525"/>
              <a:ext cx="120903" cy="12090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26408" y="966215"/>
              <a:ext cx="928115" cy="74066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043934" y="1687829"/>
            <a:ext cx="1170940" cy="399415"/>
          </a:xfrm>
          <a:prstGeom prst="rect">
            <a:avLst/>
          </a:prstGeom>
          <a:solidFill>
            <a:srgbClr val="FFFFFF"/>
          </a:solidFill>
          <a:ln w="28575">
            <a:solidFill>
              <a:srgbClr val="91489D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149225" marR="142875" lvl="0" indent="43815" algn="l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Hospital Álvaro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iro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(Vi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go)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75347" y="987552"/>
            <a:ext cx="1072896" cy="428244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390894" y="1437894"/>
            <a:ext cx="1438910" cy="401320"/>
          </a:xfrm>
          <a:prstGeom prst="rect">
            <a:avLst/>
          </a:prstGeom>
          <a:solidFill>
            <a:srgbClr val="FFFFFF"/>
          </a:solidFill>
          <a:ln w="28575">
            <a:solidFill>
              <a:srgbClr val="91489D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306070" marR="155575" lvl="0" indent="-143510" algn="l" defTabSz="914400" rtl="0" eaLnBrk="1" fontAlgn="auto" latinLnBrk="0" hangingPunct="1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pital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U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itario  Basurto</a:t>
            </a:r>
            <a:r>
              <a:rPr kumimoji="0" sz="1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(Bilbao)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85988" y="1046988"/>
            <a:ext cx="894588" cy="35813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8618981" y="1421130"/>
            <a:ext cx="1777364" cy="231775"/>
          </a:xfrm>
          <a:prstGeom prst="rect">
            <a:avLst/>
          </a:prstGeom>
          <a:solidFill>
            <a:srgbClr val="FFFFFF"/>
          </a:solidFill>
          <a:ln w="28575">
            <a:solidFill>
              <a:srgbClr val="91489D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64465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Hospital Universitario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Donostia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963911" y="2357627"/>
            <a:ext cx="1056131" cy="46177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1074145" y="2413254"/>
            <a:ext cx="1056640" cy="462280"/>
          </a:xfrm>
          <a:prstGeom prst="rect">
            <a:avLst/>
          </a:prstGeom>
          <a:ln w="28575">
            <a:solidFill>
              <a:srgbClr val="91489D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68910" marR="159385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ASSIR</a:t>
            </a:r>
            <a:r>
              <a:rPr kumimoji="0" sz="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ssa  (L’Hospitalet de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Llobregat)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33088" y="1568196"/>
            <a:ext cx="8059420" cy="4837430"/>
            <a:chOff x="4133088" y="1568196"/>
            <a:chExt cx="8059420" cy="4837430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14659" y="1568196"/>
              <a:ext cx="1181100" cy="3733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72571" y="2002536"/>
              <a:ext cx="1402079" cy="37490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86984" y="3875531"/>
              <a:ext cx="1083564" cy="4312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34355" y="4547616"/>
              <a:ext cx="1063752" cy="5989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30767" y="3151632"/>
              <a:ext cx="742187" cy="5196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37220" y="5366004"/>
              <a:ext cx="1205483" cy="2301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38688" y="3630168"/>
              <a:ext cx="1353311" cy="43281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805416" y="3066288"/>
              <a:ext cx="824483" cy="46482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66432" y="4535424"/>
              <a:ext cx="716279" cy="37795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68667" y="5535167"/>
              <a:ext cx="1504187" cy="3505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147047" y="4629912"/>
              <a:ext cx="1208531" cy="63093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33088" y="5532119"/>
              <a:ext cx="990600" cy="87325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85732" y="4023360"/>
              <a:ext cx="1632203" cy="5334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79435" y="2615184"/>
              <a:ext cx="1595627" cy="35204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74436" y="2646311"/>
              <a:ext cx="1653539" cy="302628"/>
            </a:xfrm>
            <a:prstGeom prst="rect">
              <a:avLst/>
            </a:prstGeom>
          </p:spPr>
        </p:pic>
      </p:grpSp>
      <p:sp>
        <p:nvSpPr>
          <p:cNvPr id="48" name="object 13">
            <a:extLst>
              <a:ext uri="{FF2B5EF4-FFF2-40B4-BE49-F238E27FC236}">
                <a16:creationId xmlns:a16="http://schemas.microsoft.com/office/drawing/2014/main" id="{0BF901D7-5F33-D390-B593-FF6D8598C9A0}"/>
              </a:ext>
            </a:extLst>
          </p:cNvPr>
          <p:cNvSpPr txBox="1">
            <a:spLocks/>
          </p:cNvSpPr>
          <p:nvPr/>
        </p:nvSpPr>
        <p:spPr>
          <a:xfrm>
            <a:off x="889508" y="382015"/>
            <a:ext cx="2176780" cy="524510"/>
          </a:xfrm>
          <a:prstGeom prst="rect">
            <a:avLst/>
          </a:prstGeom>
          <a:ln w="28575">
            <a:solidFill>
              <a:srgbClr val="92278F"/>
            </a:solidFill>
          </a:ln>
        </p:spPr>
        <p:txBody>
          <a:bodyPr vert="horz" wrap="square" lIns="0" tIns="2413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0825" marR="0" lvl="0" indent="0" algn="l" defTabSz="914400" rtl="0" eaLnBrk="1" fontAlgn="auto" latinLnBrk="0" hangingPunct="1">
              <a:lnSpc>
                <a:spcPct val="100000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-17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PALOMA</a:t>
            </a:r>
            <a:r>
              <a:rPr kumimoji="0" lang="tr-TR" sz="2800" b="0" i="0" u="none" strike="noStrike" kern="1200" cap="none" spc="6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 </a:t>
            </a:r>
            <a:r>
              <a:rPr kumimoji="0" lang="tr-TR" sz="2800" b="0" i="0" u="none" strike="noStrike" kern="1200" cap="none" spc="1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Microsoft Sans Serif"/>
              </a:rPr>
              <a:t>2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j-ea"/>
              <a:cs typeface="Microsoft Sans Serif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0329" y="2610611"/>
            <a:ext cx="11842115" cy="4247515"/>
            <a:chOff x="350329" y="2610611"/>
            <a:chExt cx="11842115" cy="4247515"/>
          </a:xfrm>
        </p:grpSpPr>
        <p:sp>
          <p:nvSpPr>
            <p:cNvPr id="3" name="object 3"/>
            <p:cNvSpPr/>
            <p:nvPr/>
          </p:nvSpPr>
          <p:spPr>
            <a:xfrm>
              <a:off x="355091" y="4312919"/>
              <a:ext cx="4387850" cy="2204085"/>
            </a:xfrm>
            <a:custGeom>
              <a:avLst/>
              <a:gdLst/>
              <a:ahLst/>
              <a:cxnLst/>
              <a:rect l="l" t="t" r="r" b="b"/>
              <a:pathLst>
                <a:path w="4387850" h="2204084">
                  <a:moveTo>
                    <a:pt x="0" y="91566"/>
                  </a:moveTo>
                  <a:lnTo>
                    <a:pt x="7191" y="55935"/>
                  </a:lnTo>
                  <a:lnTo>
                    <a:pt x="26803" y="26828"/>
                  </a:lnTo>
                  <a:lnTo>
                    <a:pt x="55892" y="7199"/>
                  </a:lnTo>
                  <a:lnTo>
                    <a:pt x="91516" y="0"/>
                  </a:lnTo>
                  <a:lnTo>
                    <a:pt x="4296029" y="0"/>
                  </a:lnTo>
                  <a:lnTo>
                    <a:pt x="4331660" y="7199"/>
                  </a:lnTo>
                  <a:lnTo>
                    <a:pt x="4360767" y="26828"/>
                  </a:lnTo>
                  <a:lnTo>
                    <a:pt x="4380396" y="55935"/>
                  </a:lnTo>
                  <a:lnTo>
                    <a:pt x="4387596" y="91566"/>
                  </a:lnTo>
                  <a:lnTo>
                    <a:pt x="4387596" y="2112187"/>
                  </a:lnTo>
                  <a:lnTo>
                    <a:pt x="4380396" y="2147811"/>
                  </a:lnTo>
                  <a:lnTo>
                    <a:pt x="4360767" y="2176900"/>
                  </a:lnTo>
                  <a:lnTo>
                    <a:pt x="4331660" y="2196512"/>
                  </a:lnTo>
                  <a:lnTo>
                    <a:pt x="4296029" y="2203704"/>
                  </a:lnTo>
                  <a:lnTo>
                    <a:pt x="91516" y="2203704"/>
                  </a:lnTo>
                  <a:lnTo>
                    <a:pt x="55892" y="2196512"/>
                  </a:lnTo>
                  <a:lnTo>
                    <a:pt x="26803" y="2176900"/>
                  </a:lnTo>
                  <a:lnTo>
                    <a:pt x="7191" y="2147811"/>
                  </a:lnTo>
                  <a:lnTo>
                    <a:pt x="0" y="2112187"/>
                  </a:lnTo>
                  <a:lnTo>
                    <a:pt x="0" y="91566"/>
                  </a:lnTo>
                  <a:close/>
                </a:path>
              </a:pathLst>
            </a:custGeom>
            <a:ln w="9525">
              <a:solidFill>
                <a:srgbClr val="CFB5D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119" y="4388188"/>
              <a:ext cx="496884" cy="4921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7280" y="2610611"/>
              <a:ext cx="7142988" cy="39060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68695" y="3820667"/>
              <a:ext cx="763905" cy="341630"/>
            </a:xfrm>
            <a:custGeom>
              <a:avLst/>
              <a:gdLst/>
              <a:ahLst/>
              <a:cxnLst/>
              <a:rect l="l" t="t" r="r" b="b"/>
              <a:pathLst>
                <a:path w="763904" h="341629">
                  <a:moveTo>
                    <a:pt x="0" y="56895"/>
                  </a:moveTo>
                  <a:lnTo>
                    <a:pt x="4478" y="34772"/>
                  </a:lnTo>
                  <a:lnTo>
                    <a:pt x="16684" y="16684"/>
                  </a:lnTo>
                  <a:lnTo>
                    <a:pt x="34772" y="4478"/>
                  </a:lnTo>
                  <a:lnTo>
                    <a:pt x="56895" y="0"/>
                  </a:lnTo>
                  <a:lnTo>
                    <a:pt x="706627" y="0"/>
                  </a:lnTo>
                  <a:lnTo>
                    <a:pt x="728751" y="4478"/>
                  </a:lnTo>
                  <a:lnTo>
                    <a:pt x="746839" y="16684"/>
                  </a:lnTo>
                  <a:lnTo>
                    <a:pt x="759045" y="34772"/>
                  </a:lnTo>
                  <a:lnTo>
                    <a:pt x="763524" y="56895"/>
                  </a:lnTo>
                  <a:lnTo>
                    <a:pt x="763524" y="284479"/>
                  </a:lnTo>
                  <a:lnTo>
                    <a:pt x="759045" y="306603"/>
                  </a:lnTo>
                  <a:lnTo>
                    <a:pt x="746839" y="324691"/>
                  </a:lnTo>
                  <a:lnTo>
                    <a:pt x="728751" y="336897"/>
                  </a:lnTo>
                  <a:lnTo>
                    <a:pt x="706627" y="341375"/>
                  </a:lnTo>
                  <a:lnTo>
                    <a:pt x="56895" y="341375"/>
                  </a:lnTo>
                  <a:lnTo>
                    <a:pt x="34772" y="336897"/>
                  </a:lnTo>
                  <a:lnTo>
                    <a:pt x="16684" y="324691"/>
                  </a:lnTo>
                  <a:lnTo>
                    <a:pt x="4478" y="306603"/>
                  </a:lnTo>
                  <a:lnTo>
                    <a:pt x="0" y="284479"/>
                  </a:lnTo>
                  <a:lnTo>
                    <a:pt x="0" y="56895"/>
                  </a:lnTo>
                  <a:close/>
                </a:path>
              </a:pathLst>
            </a:custGeom>
            <a:ln w="12700">
              <a:solidFill>
                <a:srgbClr val="F0C6E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36804" y="2413825"/>
            <a:ext cx="4410710" cy="1655445"/>
            <a:chOff x="336804" y="2413825"/>
            <a:chExt cx="4410710" cy="1655445"/>
          </a:xfrm>
        </p:grpSpPr>
        <p:sp>
          <p:nvSpPr>
            <p:cNvPr id="8" name="object 8"/>
            <p:cNvSpPr/>
            <p:nvPr/>
          </p:nvSpPr>
          <p:spPr>
            <a:xfrm>
              <a:off x="355092" y="2418588"/>
              <a:ext cx="4387850" cy="1645920"/>
            </a:xfrm>
            <a:custGeom>
              <a:avLst/>
              <a:gdLst/>
              <a:ahLst/>
              <a:cxnLst/>
              <a:rect l="l" t="t" r="r" b="b"/>
              <a:pathLst>
                <a:path w="4387850" h="1645920">
                  <a:moveTo>
                    <a:pt x="0" y="85598"/>
                  </a:moveTo>
                  <a:lnTo>
                    <a:pt x="6727" y="52292"/>
                  </a:lnTo>
                  <a:lnTo>
                    <a:pt x="25076" y="25082"/>
                  </a:lnTo>
                  <a:lnTo>
                    <a:pt x="52292" y="6731"/>
                  </a:lnTo>
                  <a:lnTo>
                    <a:pt x="85623" y="0"/>
                  </a:lnTo>
                  <a:lnTo>
                    <a:pt x="4301998" y="0"/>
                  </a:lnTo>
                  <a:lnTo>
                    <a:pt x="4335303" y="6730"/>
                  </a:lnTo>
                  <a:lnTo>
                    <a:pt x="4362513" y="25082"/>
                  </a:lnTo>
                  <a:lnTo>
                    <a:pt x="4380865" y="52292"/>
                  </a:lnTo>
                  <a:lnTo>
                    <a:pt x="4387596" y="85598"/>
                  </a:lnTo>
                  <a:lnTo>
                    <a:pt x="4387596" y="1560322"/>
                  </a:lnTo>
                  <a:lnTo>
                    <a:pt x="4380865" y="1593627"/>
                  </a:lnTo>
                  <a:lnTo>
                    <a:pt x="4362513" y="1620837"/>
                  </a:lnTo>
                  <a:lnTo>
                    <a:pt x="4335303" y="1639189"/>
                  </a:lnTo>
                  <a:lnTo>
                    <a:pt x="4301998" y="1645920"/>
                  </a:lnTo>
                  <a:lnTo>
                    <a:pt x="85623" y="1645920"/>
                  </a:lnTo>
                  <a:lnTo>
                    <a:pt x="52292" y="1639189"/>
                  </a:lnTo>
                  <a:lnTo>
                    <a:pt x="25076" y="1620837"/>
                  </a:lnTo>
                  <a:lnTo>
                    <a:pt x="6727" y="1593627"/>
                  </a:lnTo>
                  <a:lnTo>
                    <a:pt x="0" y="1560322"/>
                  </a:lnTo>
                  <a:lnTo>
                    <a:pt x="0" y="85598"/>
                  </a:lnTo>
                  <a:close/>
                </a:path>
              </a:pathLst>
            </a:custGeom>
            <a:ln w="9525">
              <a:solidFill>
                <a:srgbClr val="CFB5D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804" y="2426208"/>
              <a:ext cx="615696" cy="61569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16153" y="1160526"/>
            <a:ext cx="9390380" cy="52809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Randomised,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multicentre,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open-label,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prospective,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prospective,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controlled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1" i="0" u="none" strike="noStrike" kern="1200" cap="none" spc="-2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clinical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trial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routine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304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ni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prac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tic</a:t>
            </a:r>
            <a:r>
              <a:rPr kumimoji="0" sz="1800" b="0" i="0" u="none" strike="noStrike" kern="1200" cap="none" spc="-1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95"/>
              </a:spcBef>
              <a:spcAft>
                <a:spcPts val="0"/>
              </a:spcAft>
              <a:buClrTx/>
              <a:buSzTx/>
              <a:buFontTx/>
              <a:buNone/>
              <a:tabLst>
                <a:tab pos="4810125" algn="l"/>
              </a:tabLst>
              <a:defRPr/>
            </a:pPr>
            <a:r>
              <a:rPr kumimoji="0" sz="18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Study</a:t>
            </a:r>
            <a:r>
              <a:rPr kumimoji="0" sz="18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aims	</a:t>
            </a:r>
            <a:r>
              <a:rPr kumimoji="0" sz="18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Design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58877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</a:t>
            </a:r>
            <a:r>
              <a:rPr kumimoji="0" sz="1600" b="1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0209" marR="5145405" lvl="0" indent="0" algn="just" defTabSz="914400" rtl="0" eaLnBrk="1" fontAlgn="auto" latinLnBrk="0" hangingPunct="1">
              <a:lnSpc>
                <a:spcPct val="100000"/>
              </a:lnSpc>
              <a:spcBef>
                <a:spcPts val="7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To</a:t>
            </a:r>
            <a:r>
              <a:rPr kumimoji="0" sz="14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assess 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the 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degree 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of </a:t>
            </a:r>
            <a:r>
              <a:rPr kumimoji="0" sz="14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cervical</a:t>
            </a:r>
            <a:r>
              <a:rPr kumimoji="0" sz="14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mucosal</a:t>
            </a:r>
            <a:r>
              <a:rPr kumimoji="0" sz="14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repair 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in </a:t>
            </a:r>
            <a:r>
              <a:rPr kumimoji="0" sz="14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HR- </a:t>
            </a:r>
            <a:r>
              <a:rPr kumimoji="0" sz="1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HPV-positive</a:t>
            </a:r>
            <a:r>
              <a:rPr kumimoji="0" sz="14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women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1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ASCUS/LSIL</a:t>
            </a:r>
            <a:r>
              <a:rPr kumimoji="0" sz="14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cytology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 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onco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dan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lp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sc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y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400" b="1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1685" marR="0" lvl="0" indent="0" algn="l" defTabSz="914400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Normal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cytology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and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concordant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colposcopy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696720" marR="0" lvl="0" indent="0" algn="ctr" defTabSz="914400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N=155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4584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600" b="1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600" b="1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6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63955" marR="0" lvl="0" indent="-287020" algn="l" defTabSz="914400" rtl="0" eaLnBrk="1" fontAlgn="auto" latinLnBrk="0" hangingPunct="1">
              <a:lnSpc>
                <a:spcPct val="100000"/>
              </a:lnSpc>
              <a:spcBef>
                <a:spcPts val="1470"/>
              </a:spcBef>
              <a:spcAft>
                <a:spcPts val="0"/>
              </a:spcAft>
              <a:buClrTx/>
              <a:buSzTx/>
              <a:buFont typeface="Arial MT"/>
              <a:buChar char="-"/>
              <a:tabLst>
                <a:tab pos="1163955" algn="l"/>
                <a:tab pos="1164590" algn="l"/>
              </a:tabLst>
              <a:defRPr/>
            </a:pPr>
            <a:r>
              <a:rPr kumimoji="0" sz="1400" b="1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1400" b="1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1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400" b="1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4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400" b="1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1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4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4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1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1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1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1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6395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163955" algn="l"/>
                <a:tab pos="1164590" algn="l"/>
              </a:tabLst>
              <a:defRPr/>
            </a:pP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</a:t>
            </a:r>
            <a:r>
              <a:rPr kumimoji="0" sz="14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-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itheliali</a:t>
            </a:r>
            <a:r>
              <a:rPr kumimoji="0" sz="1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</a:t>
            </a:r>
            <a:r>
              <a:rPr kumimoji="0" sz="1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ti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16395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163955" algn="l"/>
                <a:tab pos="1164590" algn="l"/>
              </a:tabLst>
              <a:defRPr/>
            </a:pPr>
            <a:r>
              <a:rPr kumimoji="0" sz="14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V</a:t>
            </a:r>
            <a:r>
              <a:rPr kumimoji="0" sz="14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gi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</a:t>
            </a:r>
            <a:r>
              <a:rPr kumimoji="0" sz="1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healt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h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st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tu</a:t>
            </a:r>
            <a:r>
              <a:rPr kumimoji="0" sz="14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16395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163955" algn="l"/>
                <a:tab pos="1164590" algn="l"/>
              </a:tabLst>
              <a:defRPr/>
            </a:pPr>
            <a:r>
              <a:rPr kumimoji="0" sz="14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</a:t>
            </a:r>
            <a:r>
              <a:rPr kumimoji="0" sz="1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tient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-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erce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</a:t>
            </a:r>
            <a:r>
              <a:rPr kumimoji="0" sz="1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v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st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es</a:t>
            </a:r>
            <a:r>
              <a:rPr kumimoji="0" sz="14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16395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163955" algn="l"/>
                <a:tab pos="1164590" algn="l"/>
              </a:tabLst>
              <a:defRPr/>
            </a:pPr>
            <a:r>
              <a:rPr kumimoji="0" sz="1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Sa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et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y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lera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b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ili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1400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y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16395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163955" algn="l"/>
                <a:tab pos="1164590" algn="l"/>
              </a:tabLst>
              <a:defRPr/>
            </a:pP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D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g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f</a:t>
            </a:r>
            <a:r>
              <a:rPr kumimoji="0" sz="14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s</a:t>
            </a:r>
            <a:r>
              <a:rPr kumimoji="0" sz="1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tisfa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ct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16395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163955" algn="l"/>
                <a:tab pos="1164590" algn="l"/>
              </a:tabLst>
              <a:defRPr/>
            </a:pPr>
            <a:r>
              <a:rPr kumimoji="0" sz="1400" b="0" i="0" u="none" strike="noStrike" kern="1200" cap="none" spc="-2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</a:t>
            </a:r>
            <a:r>
              <a:rPr kumimoji="0" sz="1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4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men</a:t>
            </a:r>
            <a:r>
              <a:rPr kumimoji="0" sz="14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</a:t>
            </a:r>
            <a:r>
              <a:rPr kumimoji="0" sz="1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plia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nce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47488" y="3689603"/>
            <a:ext cx="579120" cy="57911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22561" y="406823"/>
            <a:ext cx="2011679" cy="893063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362994" y="229645"/>
            <a:ext cx="2822412" cy="639919"/>
          </a:xfrm>
          <a:prstGeom prst="rect">
            <a:avLst/>
          </a:prstGeom>
          <a:ln w="28575">
            <a:noFill/>
          </a:ln>
        </p:spPr>
        <p:txBody>
          <a:bodyPr vert="horz" wrap="square" lIns="0" tIns="24130" rIns="0" bIns="0" rtlCol="0">
            <a:spAutoFit/>
          </a:bodyPr>
          <a:lstStyle/>
          <a:p>
            <a:pPr marL="250825">
              <a:lnSpc>
                <a:spcPct val="100000"/>
              </a:lnSpc>
              <a:spcBef>
                <a:spcPts val="190"/>
              </a:spcBef>
            </a:pPr>
            <a:r>
              <a:rPr sz="4000" b="0" spc="-175" dirty="0">
                <a:latin typeface="Microsoft Sans Serif"/>
                <a:cs typeface="Microsoft Sans Serif"/>
              </a:rPr>
              <a:t>PALOMA</a:t>
            </a:r>
            <a:r>
              <a:rPr sz="4000" b="0" spc="60" dirty="0">
                <a:latin typeface="Microsoft Sans Serif"/>
                <a:cs typeface="Microsoft Sans Serif"/>
              </a:rPr>
              <a:t> </a:t>
            </a:r>
            <a:r>
              <a:rPr sz="4000" b="0" spc="130" dirty="0">
                <a:latin typeface="Microsoft Sans Serif"/>
                <a:cs typeface="Microsoft Sans Serif"/>
              </a:rPr>
              <a:t>2</a:t>
            </a:r>
            <a:endParaRPr sz="40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7012" y="1956817"/>
            <a:ext cx="11715115" cy="4287230"/>
            <a:chOff x="477012" y="1956816"/>
            <a:chExt cx="11715115" cy="4901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012" y="2183889"/>
              <a:ext cx="3535679" cy="45506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35239" y="2183891"/>
              <a:ext cx="2479675" cy="2376170"/>
            </a:xfrm>
            <a:custGeom>
              <a:avLst/>
              <a:gdLst/>
              <a:ahLst/>
              <a:cxnLst/>
              <a:rect l="l" t="t" r="r" b="b"/>
              <a:pathLst>
                <a:path w="2479675" h="2376170">
                  <a:moveTo>
                    <a:pt x="2479560" y="132600"/>
                  </a:moveTo>
                  <a:lnTo>
                    <a:pt x="239280" y="132600"/>
                  </a:lnTo>
                  <a:lnTo>
                    <a:pt x="239280" y="0"/>
                  </a:lnTo>
                  <a:lnTo>
                    <a:pt x="0" y="0"/>
                  </a:lnTo>
                  <a:lnTo>
                    <a:pt x="0" y="2375916"/>
                  </a:lnTo>
                  <a:lnTo>
                    <a:pt x="239280" y="2375916"/>
                  </a:lnTo>
                  <a:lnTo>
                    <a:pt x="239280" y="373380"/>
                  </a:lnTo>
                  <a:lnTo>
                    <a:pt x="2479560" y="373380"/>
                  </a:lnTo>
                  <a:lnTo>
                    <a:pt x="2479560" y="132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144773" y="3015233"/>
              <a:ext cx="812800" cy="3644265"/>
            </a:xfrm>
            <a:custGeom>
              <a:avLst/>
              <a:gdLst/>
              <a:ahLst/>
              <a:cxnLst/>
              <a:rect l="l" t="t" r="r" b="b"/>
              <a:pathLst>
                <a:path w="812800" h="3644265">
                  <a:moveTo>
                    <a:pt x="0" y="135381"/>
                  </a:moveTo>
                  <a:lnTo>
                    <a:pt x="6898" y="92577"/>
                  </a:lnTo>
                  <a:lnTo>
                    <a:pt x="26111" y="55412"/>
                  </a:lnTo>
                  <a:lnTo>
                    <a:pt x="55412" y="26111"/>
                  </a:lnTo>
                  <a:lnTo>
                    <a:pt x="92577" y="6898"/>
                  </a:lnTo>
                  <a:lnTo>
                    <a:pt x="135381" y="0"/>
                  </a:lnTo>
                  <a:lnTo>
                    <a:pt x="676910" y="0"/>
                  </a:lnTo>
                  <a:lnTo>
                    <a:pt x="719714" y="6898"/>
                  </a:lnTo>
                  <a:lnTo>
                    <a:pt x="756879" y="26111"/>
                  </a:lnTo>
                  <a:lnTo>
                    <a:pt x="786180" y="55412"/>
                  </a:lnTo>
                  <a:lnTo>
                    <a:pt x="805393" y="92577"/>
                  </a:lnTo>
                  <a:lnTo>
                    <a:pt x="812291" y="135381"/>
                  </a:lnTo>
                  <a:lnTo>
                    <a:pt x="812291" y="3508502"/>
                  </a:lnTo>
                  <a:lnTo>
                    <a:pt x="805393" y="3551291"/>
                  </a:lnTo>
                  <a:lnTo>
                    <a:pt x="786180" y="3588454"/>
                  </a:lnTo>
                  <a:lnTo>
                    <a:pt x="756879" y="3617761"/>
                  </a:lnTo>
                  <a:lnTo>
                    <a:pt x="719714" y="3636981"/>
                  </a:lnTo>
                  <a:lnTo>
                    <a:pt x="676910" y="3643883"/>
                  </a:lnTo>
                  <a:lnTo>
                    <a:pt x="135381" y="3643883"/>
                  </a:lnTo>
                  <a:lnTo>
                    <a:pt x="92577" y="3636981"/>
                  </a:lnTo>
                  <a:lnTo>
                    <a:pt x="55412" y="3617761"/>
                  </a:lnTo>
                  <a:lnTo>
                    <a:pt x="26111" y="3588454"/>
                  </a:lnTo>
                  <a:lnTo>
                    <a:pt x="6898" y="3551291"/>
                  </a:lnTo>
                  <a:lnTo>
                    <a:pt x="0" y="3508502"/>
                  </a:lnTo>
                  <a:lnTo>
                    <a:pt x="0" y="135381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43712" y="1956816"/>
              <a:ext cx="3789045" cy="585470"/>
            </a:xfrm>
            <a:custGeom>
              <a:avLst/>
              <a:gdLst/>
              <a:ahLst/>
              <a:cxnLst/>
              <a:rect l="l" t="t" r="r" b="b"/>
              <a:pathLst>
                <a:path w="3789045" h="585469">
                  <a:moveTo>
                    <a:pt x="3788664" y="0"/>
                  </a:moveTo>
                  <a:lnTo>
                    <a:pt x="0" y="0"/>
                  </a:lnTo>
                  <a:lnTo>
                    <a:pt x="0" y="585215"/>
                  </a:lnTo>
                  <a:lnTo>
                    <a:pt x="3788664" y="585215"/>
                  </a:lnTo>
                  <a:lnTo>
                    <a:pt x="3788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654290" y="2676220"/>
            <a:ext cx="3935729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We</a:t>
            </a:r>
            <a:r>
              <a:rPr kumimoji="0" sz="16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see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</a:t>
            </a:r>
            <a:r>
              <a:rPr kumimoji="0" sz="16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600" b="1" i="0" u="none" strike="noStrike" kern="1200" cap="none" spc="-14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600" b="1" i="0" u="none" strike="noStrike" kern="1200" cap="none" spc="-16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6F2F9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,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b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cause</a:t>
            </a:r>
            <a:r>
              <a:rPr kumimoji="0" sz="1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</a:t>
            </a: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h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higher</a:t>
            </a:r>
            <a:r>
              <a:rPr kumimoji="0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the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dose</a:t>
            </a:r>
            <a:r>
              <a:rPr kumimoji="0" sz="16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is,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the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greater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the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effect.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24393" y="3408426"/>
            <a:ext cx="37947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23950" marR="5080" lvl="0" indent="-111125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Intensive</a:t>
            </a:r>
            <a:r>
              <a:rPr kumimoji="0" sz="16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posology</a:t>
            </a:r>
            <a:r>
              <a:rPr kumimoji="0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&gt;&gt;</a:t>
            </a:r>
            <a:r>
              <a:rPr kumimoji="0" sz="16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standard</a:t>
            </a:r>
            <a:r>
              <a:rPr kumimoji="0" sz="16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posology&gt; </a:t>
            </a:r>
            <a:r>
              <a:rPr kumimoji="0" sz="1600" b="0" i="0" u="none" strike="noStrike" kern="1200" cap="none" spc="-4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without</a:t>
            </a:r>
            <a:r>
              <a:rPr kumimoji="0" sz="16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treatment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7158" y="4482465"/>
            <a:ext cx="598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88,5%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93706" y="4477639"/>
            <a:ext cx="598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57,7%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97208" y="4477639"/>
            <a:ext cx="600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46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4%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17635" y="4828032"/>
            <a:ext cx="2984500" cy="240029"/>
          </a:xfrm>
          <a:custGeom>
            <a:avLst/>
            <a:gdLst/>
            <a:ahLst/>
            <a:cxnLst/>
            <a:rect l="l" t="t" r="r" b="b"/>
            <a:pathLst>
              <a:path w="2984500" h="240029">
                <a:moveTo>
                  <a:pt x="44450" y="68199"/>
                </a:moveTo>
                <a:lnTo>
                  <a:pt x="31750" y="68199"/>
                </a:lnTo>
                <a:lnTo>
                  <a:pt x="31750" y="239649"/>
                </a:lnTo>
                <a:lnTo>
                  <a:pt x="2984246" y="239649"/>
                </a:lnTo>
                <a:lnTo>
                  <a:pt x="2984246" y="233299"/>
                </a:lnTo>
                <a:lnTo>
                  <a:pt x="44450" y="233299"/>
                </a:lnTo>
                <a:lnTo>
                  <a:pt x="38100" y="226949"/>
                </a:lnTo>
                <a:lnTo>
                  <a:pt x="44450" y="226949"/>
                </a:lnTo>
                <a:lnTo>
                  <a:pt x="44450" y="68199"/>
                </a:lnTo>
                <a:close/>
              </a:path>
              <a:path w="2984500" h="240029">
                <a:moveTo>
                  <a:pt x="44450" y="226949"/>
                </a:moveTo>
                <a:lnTo>
                  <a:pt x="38100" y="226949"/>
                </a:lnTo>
                <a:lnTo>
                  <a:pt x="44450" y="233299"/>
                </a:lnTo>
                <a:lnTo>
                  <a:pt x="44450" y="226949"/>
                </a:lnTo>
                <a:close/>
              </a:path>
              <a:path w="2984500" h="240029">
                <a:moveTo>
                  <a:pt x="2971546" y="226949"/>
                </a:moveTo>
                <a:lnTo>
                  <a:pt x="44450" y="226949"/>
                </a:lnTo>
                <a:lnTo>
                  <a:pt x="44450" y="233299"/>
                </a:lnTo>
                <a:lnTo>
                  <a:pt x="2971546" y="233299"/>
                </a:lnTo>
                <a:lnTo>
                  <a:pt x="2971546" y="226949"/>
                </a:lnTo>
                <a:close/>
              </a:path>
              <a:path w="2984500" h="240029">
                <a:moveTo>
                  <a:pt x="2984246" y="0"/>
                </a:moveTo>
                <a:lnTo>
                  <a:pt x="2971546" y="0"/>
                </a:lnTo>
                <a:lnTo>
                  <a:pt x="2971546" y="233299"/>
                </a:lnTo>
                <a:lnTo>
                  <a:pt x="2977896" y="226949"/>
                </a:lnTo>
                <a:lnTo>
                  <a:pt x="2984246" y="226949"/>
                </a:lnTo>
                <a:lnTo>
                  <a:pt x="2984246" y="0"/>
                </a:lnTo>
                <a:close/>
              </a:path>
              <a:path w="2984500" h="240029">
                <a:moveTo>
                  <a:pt x="2984246" y="226949"/>
                </a:moveTo>
                <a:lnTo>
                  <a:pt x="2977896" y="226949"/>
                </a:lnTo>
                <a:lnTo>
                  <a:pt x="2971546" y="233299"/>
                </a:lnTo>
                <a:lnTo>
                  <a:pt x="2984246" y="233299"/>
                </a:lnTo>
                <a:lnTo>
                  <a:pt x="2984246" y="226949"/>
                </a:lnTo>
                <a:close/>
              </a:path>
              <a:path w="2984500" h="240029">
                <a:moveTo>
                  <a:pt x="38100" y="4699"/>
                </a:moveTo>
                <a:lnTo>
                  <a:pt x="0" y="80899"/>
                </a:lnTo>
                <a:lnTo>
                  <a:pt x="31750" y="80899"/>
                </a:lnTo>
                <a:lnTo>
                  <a:pt x="31750" y="68199"/>
                </a:lnTo>
                <a:lnTo>
                  <a:pt x="69850" y="68199"/>
                </a:lnTo>
                <a:lnTo>
                  <a:pt x="38100" y="4699"/>
                </a:lnTo>
                <a:close/>
              </a:path>
              <a:path w="2984500" h="240029">
                <a:moveTo>
                  <a:pt x="69850" y="68199"/>
                </a:moveTo>
                <a:lnTo>
                  <a:pt x="44450" y="68199"/>
                </a:lnTo>
                <a:lnTo>
                  <a:pt x="44450" y="80899"/>
                </a:lnTo>
                <a:lnTo>
                  <a:pt x="76200" y="80899"/>
                </a:lnTo>
                <a:lnTo>
                  <a:pt x="69850" y="68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03640" y="5055870"/>
            <a:ext cx="298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60280" y="4821935"/>
            <a:ext cx="1647825" cy="234950"/>
          </a:xfrm>
          <a:custGeom>
            <a:avLst/>
            <a:gdLst/>
            <a:ahLst/>
            <a:cxnLst/>
            <a:rect l="l" t="t" r="r" b="b"/>
            <a:pathLst>
              <a:path w="1647825" h="234950">
                <a:moveTo>
                  <a:pt x="44450" y="76200"/>
                </a:moveTo>
                <a:lnTo>
                  <a:pt x="31750" y="76200"/>
                </a:lnTo>
                <a:lnTo>
                  <a:pt x="31750" y="234950"/>
                </a:lnTo>
                <a:lnTo>
                  <a:pt x="1647825" y="234950"/>
                </a:lnTo>
                <a:lnTo>
                  <a:pt x="1647825" y="228600"/>
                </a:lnTo>
                <a:lnTo>
                  <a:pt x="44450" y="228600"/>
                </a:lnTo>
                <a:lnTo>
                  <a:pt x="38100" y="222250"/>
                </a:lnTo>
                <a:lnTo>
                  <a:pt x="44450" y="222250"/>
                </a:lnTo>
                <a:lnTo>
                  <a:pt x="44450" y="76200"/>
                </a:lnTo>
                <a:close/>
              </a:path>
              <a:path w="1647825" h="234950">
                <a:moveTo>
                  <a:pt x="44450" y="222250"/>
                </a:moveTo>
                <a:lnTo>
                  <a:pt x="38100" y="222250"/>
                </a:lnTo>
                <a:lnTo>
                  <a:pt x="44450" y="228600"/>
                </a:lnTo>
                <a:lnTo>
                  <a:pt x="44450" y="222250"/>
                </a:lnTo>
                <a:close/>
              </a:path>
              <a:path w="1647825" h="234950">
                <a:moveTo>
                  <a:pt x="1635125" y="222250"/>
                </a:moveTo>
                <a:lnTo>
                  <a:pt x="44450" y="222250"/>
                </a:lnTo>
                <a:lnTo>
                  <a:pt x="44450" y="228600"/>
                </a:lnTo>
                <a:lnTo>
                  <a:pt x="1635125" y="228600"/>
                </a:lnTo>
                <a:lnTo>
                  <a:pt x="1635125" y="222250"/>
                </a:lnTo>
                <a:close/>
              </a:path>
              <a:path w="1647825" h="234950">
                <a:moveTo>
                  <a:pt x="1647825" y="0"/>
                </a:moveTo>
                <a:lnTo>
                  <a:pt x="1635125" y="0"/>
                </a:lnTo>
                <a:lnTo>
                  <a:pt x="1635125" y="228600"/>
                </a:lnTo>
                <a:lnTo>
                  <a:pt x="1641475" y="222250"/>
                </a:lnTo>
                <a:lnTo>
                  <a:pt x="1647825" y="222250"/>
                </a:lnTo>
                <a:lnTo>
                  <a:pt x="1647825" y="0"/>
                </a:lnTo>
                <a:close/>
              </a:path>
              <a:path w="1647825" h="234950">
                <a:moveTo>
                  <a:pt x="1647825" y="222250"/>
                </a:moveTo>
                <a:lnTo>
                  <a:pt x="1641475" y="222250"/>
                </a:lnTo>
                <a:lnTo>
                  <a:pt x="1635125" y="228600"/>
                </a:lnTo>
                <a:lnTo>
                  <a:pt x="1647825" y="228600"/>
                </a:lnTo>
                <a:lnTo>
                  <a:pt x="1647825" y="222250"/>
                </a:lnTo>
                <a:close/>
              </a:path>
              <a:path w="1647825" h="234950">
                <a:moveTo>
                  <a:pt x="38100" y="12700"/>
                </a:moveTo>
                <a:lnTo>
                  <a:pt x="0" y="88900"/>
                </a:lnTo>
                <a:lnTo>
                  <a:pt x="31750" y="88900"/>
                </a:lnTo>
                <a:lnTo>
                  <a:pt x="31750" y="76200"/>
                </a:lnTo>
                <a:lnTo>
                  <a:pt x="69850" y="76200"/>
                </a:lnTo>
                <a:lnTo>
                  <a:pt x="38100" y="12700"/>
                </a:lnTo>
                <a:close/>
              </a:path>
              <a:path w="1647825" h="234950">
                <a:moveTo>
                  <a:pt x="69850" y="76200"/>
                </a:moveTo>
                <a:lnTo>
                  <a:pt x="44450" y="76200"/>
                </a:lnTo>
                <a:lnTo>
                  <a:pt x="44450" y="88900"/>
                </a:lnTo>
                <a:lnTo>
                  <a:pt x="76200" y="88900"/>
                </a:lnTo>
                <a:lnTo>
                  <a:pt x="6985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61829" y="5055870"/>
            <a:ext cx="473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1,2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80319" y="844296"/>
            <a:ext cx="2011679" cy="8930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940046" y="5546852"/>
            <a:ext cx="1926589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p(AvsC)=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0,4078;</a:t>
            </a:r>
            <a:r>
              <a:rPr kumimoji="0" sz="1000" b="0" i="0" u="none" strike="noStrike" kern="1200" cap="none" spc="3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p(BvsC)=</a:t>
            </a:r>
            <a:r>
              <a:rPr kumimoji="0" sz="1000" b="0" i="0" u="none" strike="noStrike" kern="1200" cap="none" spc="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0,0011;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p(A+BvsC)=</a:t>
            </a:r>
            <a:r>
              <a:rPr kumimoji="0" sz="1000" b="0" i="0" u="none" strike="noStrike" kern="1200" cap="none" spc="3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0,0180</a:t>
            </a:r>
            <a:r>
              <a:rPr kumimoji="0" sz="1000" b="0" i="0" u="none" strike="noStrike" kern="1200" cap="none" spc="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;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p(AvsB)=</a:t>
            </a:r>
            <a:r>
              <a:rPr kumimoji="0" sz="1000" b="0" i="0" u="none" strike="noStrike" kern="1200" cap="none" spc="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0,0124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78196" y="3046476"/>
            <a:ext cx="763905" cy="341630"/>
          </a:xfrm>
          <a:custGeom>
            <a:avLst/>
            <a:gdLst/>
            <a:ahLst/>
            <a:cxnLst/>
            <a:rect l="l" t="t" r="r" b="b"/>
            <a:pathLst>
              <a:path w="763904" h="341629">
                <a:moveTo>
                  <a:pt x="0" y="56896"/>
                </a:moveTo>
                <a:lnTo>
                  <a:pt x="4478" y="34772"/>
                </a:lnTo>
                <a:lnTo>
                  <a:pt x="16684" y="16684"/>
                </a:lnTo>
                <a:lnTo>
                  <a:pt x="34772" y="4478"/>
                </a:lnTo>
                <a:lnTo>
                  <a:pt x="56895" y="0"/>
                </a:lnTo>
                <a:lnTo>
                  <a:pt x="706627" y="0"/>
                </a:lnTo>
                <a:lnTo>
                  <a:pt x="728751" y="4478"/>
                </a:lnTo>
                <a:lnTo>
                  <a:pt x="746839" y="16684"/>
                </a:lnTo>
                <a:lnTo>
                  <a:pt x="759045" y="34772"/>
                </a:lnTo>
                <a:lnTo>
                  <a:pt x="763524" y="56896"/>
                </a:lnTo>
                <a:lnTo>
                  <a:pt x="763524" y="284479"/>
                </a:lnTo>
                <a:lnTo>
                  <a:pt x="759045" y="306603"/>
                </a:lnTo>
                <a:lnTo>
                  <a:pt x="746839" y="324691"/>
                </a:lnTo>
                <a:lnTo>
                  <a:pt x="728751" y="336897"/>
                </a:lnTo>
                <a:lnTo>
                  <a:pt x="706627" y="341375"/>
                </a:lnTo>
                <a:lnTo>
                  <a:pt x="56895" y="341375"/>
                </a:lnTo>
                <a:lnTo>
                  <a:pt x="34772" y="336897"/>
                </a:lnTo>
                <a:lnTo>
                  <a:pt x="16684" y="324691"/>
                </a:lnTo>
                <a:lnTo>
                  <a:pt x="4478" y="306603"/>
                </a:lnTo>
                <a:lnTo>
                  <a:pt x="0" y="284479"/>
                </a:lnTo>
                <a:lnTo>
                  <a:pt x="0" y="56896"/>
                </a:lnTo>
                <a:close/>
              </a:path>
            </a:pathLst>
          </a:custGeom>
          <a:ln w="12700">
            <a:solidFill>
              <a:srgbClr val="F0C6E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92877" y="3088005"/>
            <a:ext cx="5543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81371" y="2929127"/>
            <a:ext cx="580644" cy="579120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4881371" y="3678935"/>
            <a:ext cx="1932939" cy="306705"/>
          </a:xfrm>
          <a:custGeom>
            <a:avLst/>
            <a:gdLst/>
            <a:ahLst/>
            <a:cxnLst/>
            <a:rect l="l" t="t" r="r" b="b"/>
            <a:pathLst>
              <a:path w="1932940" h="306704">
                <a:moveTo>
                  <a:pt x="0" y="51053"/>
                </a:moveTo>
                <a:lnTo>
                  <a:pt x="4012" y="31182"/>
                </a:lnTo>
                <a:lnTo>
                  <a:pt x="14954" y="14954"/>
                </a:lnTo>
                <a:lnTo>
                  <a:pt x="31182" y="4012"/>
                </a:lnTo>
                <a:lnTo>
                  <a:pt x="51053" y="0"/>
                </a:lnTo>
                <a:lnTo>
                  <a:pt x="1881377" y="0"/>
                </a:lnTo>
                <a:lnTo>
                  <a:pt x="1901249" y="4012"/>
                </a:lnTo>
                <a:lnTo>
                  <a:pt x="1917477" y="14954"/>
                </a:lnTo>
                <a:lnTo>
                  <a:pt x="1928419" y="31182"/>
                </a:lnTo>
                <a:lnTo>
                  <a:pt x="1932431" y="51053"/>
                </a:lnTo>
                <a:lnTo>
                  <a:pt x="1932431" y="255269"/>
                </a:lnTo>
                <a:lnTo>
                  <a:pt x="1928419" y="275141"/>
                </a:lnTo>
                <a:lnTo>
                  <a:pt x="1917477" y="291369"/>
                </a:lnTo>
                <a:lnTo>
                  <a:pt x="1901249" y="302311"/>
                </a:lnTo>
                <a:lnTo>
                  <a:pt x="1881377" y="306324"/>
                </a:lnTo>
                <a:lnTo>
                  <a:pt x="51053" y="306324"/>
                </a:lnTo>
                <a:lnTo>
                  <a:pt x="31182" y="302311"/>
                </a:lnTo>
                <a:lnTo>
                  <a:pt x="14954" y="291369"/>
                </a:lnTo>
                <a:lnTo>
                  <a:pt x="4012" y="275141"/>
                </a:lnTo>
                <a:lnTo>
                  <a:pt x="0" y="255269"/>
                </a:lnTo>
                <a:lnTo>
                  <a:pt x="0" y="51053"/>
                </a:lnTo>
                <a:close/>
              </a:path>
            </a:pathLst>
          </a:custGeom>
          <a:ln w="12700">
            <a:solidFill>
              <a:srgbClr val="F0C6E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76240" y="3720210"/>
            <a:ext cx="1609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200" b="1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2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200" b="1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2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2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2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2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200" b="1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2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2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1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12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</a:t>
            </a:r>
            <a:r>
              <a:rPr kumimoji="0" sz="12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2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200" b="1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3133" y="4169570"/>
            <a:ext cx="1880670" cy="1117365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34440" y="1160526"/>
            <a:ext cx="10100463" cy="13490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Randomised,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multicentre,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open-label,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prospective,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prospective,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controlled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1" i="0" u="none" strike="noStrike" kern="1200" cap="none" spc="-2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clinical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trial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with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routine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l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i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ni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c</a:t>
            </a:r>
            <a:r>
              <a:rPr kumimoji="0" sz="1800" b="0" i="0" u="none" strike="noStrike" kern="12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al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 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prac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tic</a:t>
            </a:r>
            <a:r>
              <a:rPr kumimoji="0" sz="1800" b="0" i="0" u="none" strike="noStrike" kern="1200" cap="none" spc="-1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e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678939" marR="5447030" lvl="0" indent="-11880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Pr</a:t>
            </a: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limi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ary</a:t>
            </a:r>
            <a:r>
              <a:rPr kumimoji="0" sz="1600" b="1" i="0" u="none" strike="noStrike" kern="1200" cap="none" spc="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r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e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sults</a:t>
            </a:r>
            <a:r>
              <a:rPr kumimoji="0" sz="1600" b="1" i="0" u="none" strike="noStrike" kern="1200" cap="none" spc="6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i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n</a:t>
            </a:r>
            <a:r>
              <a:rPr kumimoji="0" sz="1600" b="1" i="0" u="none" strike="noStrike" kern="1200" cap="none" spc="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-1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600" b="1" i="0" u="none" strike="noStrike" kern="1200" cap="none" spc="-1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clear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ance 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at</a:t>
            </a:r>
            <a:r>
              <a:rPr kumimoji="0" sz="1600" b="1" i="0" u="none" strike="noStrike" kern="1200" cap="none" spc="5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6</a:t>
            </a:r>
            <a:r>
              <a:rPr kumimoji="0" sz="1600" b="1" i="0" u="none" strike="noStrike" kern="1200" cap="none" spc="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months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008625" y="264947"/>
            <a:ext cx="3509009" cy="637995"/>
          </a:xfrm>
          <a:prstGeom prst="rect">
            <a:avLst/>
          </a:prstGeom>
          <a:ln w="28575">
            <a:noFill/>
          </a:ln>
        </p:spPr>
        <p:txBody>
          <a:bodyPr vert="horz" wrap="square" lIns="0" tIns="22225" rIns="0" bIns="0" rtlCol="0">
            <a:spAutoFit/>
          </a:bodyPr>
          <a:lstStyle/>
          <a:p>
            <a:pPr marL="250825">
              <a:lnSpc>
                <a:spcPct val="100000"/>
              </a:lnSpc>
              <a:spcBef>
                <a:spcPts val="175"/>
              </a:spcBef>
            </a:pPr>
            <a:r>
              <a:rPr sz="4000" b="1" spc="-175" dirty="0">
                <a:latin typeface="Microsoft Sans Serif"/>
                <a:cs typeface="Microsoft Sans Serif"/>
              </a:rPr>
              <a:t>PALOMA</a:t>
            </a:r>
            <a:r>
              <a:rPr sz="4000" b="1" spc="60" dirty="0">
                <a:latin typeface="Microsoft Sans Serif"/>
                <a:cs typeface="Microsoft Sans Serif"/>
              </a:rPr>
              <a:t> </a:t>
            </a:r>
            <a:r>
              <a:rPr sz="4000" b="1" spc="130" dirty="0">
                <a:latin typeface="Microsoft Sans Serif"/>
                <a:cs typeface="Microsoft Sans Serif"/>
              </a:rPr>
              <a:t>2</a:t>
            </a:r>
            <a:endParaRPr sz="4000" b="1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7865" y="2019046"/>
            <a:ext cx="11994515" cy="4284216"/>
            <a:chOff x="197865" y="2019045"/>
            <a:chExt cx="11994515" cy="4839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883" y="2066543"/>
              <a:ext cx="3526536" cy="44226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2463" y="2025395"/>
              <a:ext cx="3526535" cy="45095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4215" y="2025395"/>
              <a:ext cx="1181100" cy="512445"/>
            </a:xfrm>
            <a:custGeom>
              <a:avLst/>
              <a:gdLst/>
              <a:ahLst/>
              <a:cxnLst/>
              <a:rect l="l" t="t" r="r" b="b"/>
              <a:pathLst>
                <a:path w="1181100" h="512444">
                  <a:moveTo>
                    <a:pt x="0" y="85343"/>
                  </a:moveTo>
                  <a:lnTo>
                    <a:pt x="6707" y="52131"/>
                  </a:lnTo>
                  <a:lnTo>
                    <a:pt x="24998" y="25003"/>
                  </a:lnTo>
                  <a:lnTo>
                    <a:pt x="52126" y="6709"/>
                  </a:lnTo>
                  <a:lnTo>
                    <a:pt x="85344" y="0"/>
                  </a:lnTo>
                  <a:lnTo>
                    <a:pt x="1095756" y="0"/>
                  </a:lnTo>
                  <a:lnTo>
                    <a:pt x="1128968" y="6709"/>
                  </a:lnTo>
                  <a:lnTo>
                    <a:pt x="1156096" y="25003"/>
                  </a:lnTo>
                  <a:lnTo>
                    <a:pt x="1174390" y="52131"/>
                  </a:lnTo>
                  <a:lnTo>
                    <a:pt x="1181100" y="85343"/>
                  </a:lnTo>
                  <a:lnTo>
                    <a:pt x="1181100" y="426719"/>
                  </a:lnTo>
                  <a:lnTo>
                    <a:pt x="1174390" y="459932"/>
                  </a:lnTo>
                  <a:lnTo>
                    <a:pt x="1156096" y="487060"/>
                  </a:lnTo>
                  <a:lnTo>
                    <a:pt x="1128968" y="505354"/>
                  </a:lnTo>
                  <a:lnTo>
                    <a:pt x="1095756" y="512063"/>
                  </a:lnTo>
                  <a:lnTo>
                    <a:pt x="85344" y="512063"/>
                  </a:lnTo>
                  <a:lnTo>
                    <a:pt x="52126" y="505354"/>
                  </a:lnTo>
                  <a:lnTo>
                    <a:pt x="24998" y="487060"/>
                  </a:lnTo>
                  <a:lnTo>
                    <a:pt x="6707" y="459932"/>
                  </a:lnTo>
                  <a:lnTo>
                    <a:pt x="0" y="426719"/>
                  </a:lnTo>
                  <a:lnTo>
                    <a:pt x="0" y="85343"/>
                  </a:lnTo>
                  <a:close/>
                </a:path>
              </a:pathLst>
            </a:custGeom>
            <a:ln w="12700">
              <a:solidFill>
                <a:srgbClr val="F0C6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08626" y="259841"/>
            <a:ext cx="2176780" cy="524510"/>
          </a:xfrm>
          <a:prstGeom prst="rect">
            <a:avLst/>
          </a:prstGeom>
          <a:ln w="28575">
            <a:solidFill>
              <a:srgbClr val="7A428A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250825">
              <a:lnSpc>
                <a:spcPct val="100000"/>
              </a:lnSpc>
              <a:spcBef>
                <a:spcPts val="185"/>
              </a:spcBef>
            </a:pPr>
            <a:r>
              <a:rPr sz="2800" b="0" spc="-175" dirty="0">
                <a:solidFill>
                  <a:srgbClr val="000000"/>
                </a:solidFill>
                <a:latin typeface="Microsoft Sans Serif"/>
                <a:cs typeface="Microsoft Sans Serif"/>
              </a:rPr>
              <a:t>PALOMA</a:t>
            </a:r>
            <a:r>
              <a:rPr sz="2800" b="0" spc="1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2800" b="0" spc="130" dirty="0">
                <a:solidFill>
                  <a:srgbClr val="000000"/>
                </a:solidFill>
                <a:latin typeface="Microsoft Sans Serif"/>
                <a:cs typeface="Microsoft Sans Serif"/>
              </a:rPr>
              <a:t>2</a:t>
            </a:r>
            <a:endParaRPr sz="28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1168" y="1147064"/>
            <a:ext cx="4776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4D1261"/>
                </a:solidFill>
                <a:latin typeface="Calibri"/>
                <a:cs typeface="Calibri"/>
              </a:rPr>
              <a:t>Regression</a:t>
            </a:r>
            <a:r>
              <a:rPr sz="1800" b="1" spc="-50" dirty="0">
                <a:solidFill>
                  <a:srgbClr val="4D126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cervical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lesions</a:t>
            </a:r>
            <a:r>
              <a:rPr sz="1800" dirty="0">
                <a:latin typeface="Calibri"/>
                <a:cs typeface="Calibri"/>
              </a:rPr>
              <a:t> and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4D1261"/>
                </a:solidFill>
                <a:latin typeface="Calibri"/>
                <a:cs typeface="Calibri"/>
              </a:rPr>
              <a:t>viral</a:t>
            </a:r>
            <a:r>
              <a:rPr sz="1800" b="1" spc="-30" dirty="0">
                <a:solidFill>
                  <a:srgbClr val="4D126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D1261"/>
                </a:solidFill>
                <a:latin typeface="Calibri"/>
                <a:cs typeface="Calibri"/>
              </a:rPr>
              <a:t>clearance</a:t>
            </a:r>
            <a:r>
              <a:rPr sz="1800" b="1" spc="-40" dirty="0">
                <a:solidFill>
                  <a:srgbClr val="4D126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HR-HPV</a:t>
            </a:r>
            <a:r>
              <a:rPr sz="1800" b="1" spc="-15" dirty="0">
                <a:solidFill>
                  <a:srgbClr val="F5AF13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positive population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D1261"/>
                </a:solidFill>
                <a:latin typeface="Calibri"/>
                <a:cs typeface="Calibri"/>
              </a:rPr>
              <a:t>6</a:t>
            </a:r>
            <a:r>
              <a:rPr sz="1800" b="1" spc="-10" dirty="0">
                <a:solidFill>
                  <a:srgbClr val="4D126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D1261"/>
                </a:solidFill>
                <a:latin typeface="Calibri"/>
                <a:cs typeface="Calibri"/>
              </a:rPr>
              <a:t>months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96503" y="121920"/>
            <a:ext cx="1456055" cy="687705"/>
            <a:chOff x="196503" y="121920"/>
            <a:chExt cx="1456055" cy="68770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503" y="141143"/>
              <a:ext cx="1455605" cy="6683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16" y="121920"/>
              <a:ext cx="1389888" cy="62941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674369" y="1902714"/>
            <a:ext cx="5422900" cy="0"/>
          </a:xfrm>
          <a:custGeom>
            <a:avLst/>
            <a:gdLst/>
            <a:ahLst/>
            <a:cxnLst/>
            <a:rect l="l" t="t" r="r" b="b"/>
            <a:pathLst>
              <a:path w="5422900">
                <a:moveTo>
                  <a:pt x="0" y="0"/>
                </a:moveTo>
                <a:lnTo>
                  <a:pt x="5422519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30517" y="1902714"/>
            <a:ext cx="5422900" cy="0"/>
          </a:xfrm>
          <a:custGeom>
            <a:avLst/>
            <a:gdLst/>
            <a:ahLst/>
            <a:cxnLst/>
            <a:rect l="l" t="t" r="r" b="b"/>
            <a:pathLst>
              <a:path w="5422900">
                <a:moveTo>
                  <a:pt x="0" y="0"/>
                </a:moveTo>
                <a:lnTo>
                  <a:pt x="5422519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7949" y="2076958"/>
            <a:ext cx="849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225" dirty="0">
                <a:latin typeface="Arial"/>
                <a:cs typeface="Arial"/>
              </a:rPr>
              <a:t>A</a:t>
            </a:r>
            <a:r>
              <a:rPr sz="1200" b="1" spc="-195" dirty="0">
                <a:latin typeface="Arial"/>
                <a:cs typeface="Arial"/>
              </a:rPr>
              <a:t>v</a:t>
            </a:r>
            <a:r>
              <a:rPr sz="1200" b="1" spc="-120" dirty="0">
                <a:latin typeface="Arial"/>
                <a:cs typeface="Arial"/>
              </a:rPr>
              <a:t>e</a:t>
            </a:r>
            <a:r>
              <a:rPr sz="1200" b="1" spc="-100" dirty="0">
                <a:latin typeface="Arial"/>
                <a:cs typeface="Arial"/>
              </a:rPr>
              <a:t>r</a:t>
            </a:r>
            <a:r>
              <a:rPr sz="1200" b="1" spc="-165" dirty="0">
                <a:latin typeface="Arial"/>
                <a:cs typeface="Arial"/>
              </a:rPr>
              <a:t>a</a:t>
            </a:r>
            <a:r>
              <a:rPr sz="1200" b="1" spc="-140" dirty="0">
                <a:latin typeface="Arial"/>
                <a:cs typeface="Arial"/>
              </a:rPr>
              <a:t>g</a:t>
            </a:r>
            <a:r>
              <a:rPr sz="1200" b="1" spc="-120" dirty="0">
                <a:latin typeface="Arial"/>
                <a:cs typeface="Arial"/>
              </a:rPr>
              <a:t>e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a</a:t>
            </a:r>
            <a:r>
              <a:rPr sz="1200" b="1" spc="-125" dirty="0">
                <a:latin typeface="Arial"/>
                <a:cs typeface="Arial"/>
              </a:rPr>
              <a:t>g</a:t>
            </a:r>
            <a:r>
              <a:rPr sz="1200" b="1" spc="-114" dirty="0">
                <a:latin typeface="Arial"/>
                <a:cs typeface="Arial"/>
              </a:rPr>
              <a:t>e</a:t>
            </a:r>
            <a:r>
              <a:rPr sz="1200" b="1" spc="60" dirty="0">
                <a:latin typeface="Arial"/>
                <a:cs typeface="Arial"/>
              </a:rPr>
              <a:t>=  </a:t>
            </a:r>
            <a:r>
              <a:rPr sz="1200" b="1" spc="-15" dirty="0">
                <a:latin typeface="Arial"/>
                <a:cs typeface="Arial"/>
              </a:rPr>
              <a:t>40,89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40" dirty="0">
                <a:latin typeface="Arial"/>
                <a:cs typeface="Arial"/>
              </a:rPr>
              <a:t>years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86144" y="2161032"/>
            <a:ext cx="1140460" cy="512445"/>
          </a:xfrm>
          <a:custGeom>
            <a:avLst/>
            <a:gdLst/>
            <a:ahLst/>
            <a:cxnLst/>
            <a:rect l="l" t="t" r="r" b="b"/>
            <a:pathLst>
              <a:path w="1140459" h="512444">
                <a:moveTo>
                  <a:pt x="0" y="85343"/>
                </a:moveTo>
                <a:lnTo>
                  <a:pt x="6709" y="52131"/>
                </a:lnTo>
                <a:lnTo>
                  <a:pt x="25003" y="25003"/>
                </a:lnTo>
                <a:lnTo>
                  <a:pt x="52131" y="6709"/>
                </a:lnTo>
                <a:lnTo>
                  <a:pt x="85344" y="0"/>
                </a:lnTo>
                <a:lnTo>
                  <a:pt x="1054607" y="0"/>
                </a:lnTo>
                <a:lnTo>
                  <a:pt x="1087820" y="6709"/>
                </a:lnTo>
                <a:lnTo>
                  <a:pt x="1114948" y="25003"/>
                </a:lnTo>
                <a:lnTo>
                  <a:pt x="1133242" y="52131"/>
                </a:lnTo>
                <a:lnTo>
                  <a:pt x="1139952" y="85343"/>
                </a:lnTo>
                <a:lnTo>
                  <a:pt x="1139952" y="426719"/>
                </a:lnTo>
                <a:lnTo>
                  <a:pt x="1133242" y="459932"/>
                </a:lnTo>
                <a:lnTo>
                  <a:pt x="1114948" y="487060"/>
                </a:lnTo>
                <a:lnTo>
                  <a:pt x="1087820" y="505354"/>
                </a:lnTo>
                <a:lnTo>
                  <a:pt x="1054607" y="512063"/>
                </a:lnTo>
                <a:lnTo>
                  <a:pt x="85344" y="512063"/>
                </a:lnTo>
                <a:lnTo>
                  <a:pt x="52131" y="505354"/>
                </a:lnTo>
                <a:lnTo>
                  <a:pt x="25003" y="487060"/>
                </a:lnTo>
                <a:lnTo>
                  <a:pt x="6709" y="459932"/>
                </a:lnTo>
                <a:lnTo>
                  <a:pt x="0" y="426719"/>
                </a:lnTo>
                <a:lnTo>
                  <a:pt x="0" y="85343"/>
                </a:lnTo>
                <a:close/>
              </a:path>
            </a:pathLst>
          </a:custGeom>
          <a:ln w="12700">
            <a:solidFill>
              <a:srgbClr val="F0C6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90538" y="2212594"/>
            <a:ext cx="849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225" dirty="0">
                <a:latin typeface="Arial"/>
                <a:cs typeface="Arial"/>
              </a:rPr>
              <a:t>A</a:t>
            </a:r>
            <a:r>
              <a:rPr sz="1200" b="1" spc="-195" dirty="0">
                <a:latin typeface="Arial"/>
                <a:cs typeface="Arial"/>
              </a:rPr>
              <a:t>v</a:t>
            </a:r>
            <a:r>
              <a:rPr sz="1200" b="1" spc="-120" dirty="0">
                <a:latin typeface="Arial"/>
                <a:cs typeface="Arial"/>
              </a:rPr>
              <a:t>e</a:t>
            </a:r>
            <a:r>
              <a:rPr sz="1200" b="1" spc="-100" dirty="0">
                <a:latin typeface="Arial"/>
                <a:cs typeface="Arial"/>
              </a:rPr>
              <a:t>r</a:t>
            </a:r>
            <a:r>
              <a:rPr sz="1200" b="1" spc="-165" dirty="0">
                <a:latin typeface="Arial"/>
                <a:cs typeface="Arial"/>
              </a:rPr>
              <a:t>a</a:t>
            </a:r>
            <a:r>
              <a:rPr sz="1200" b="1" spc="-140" dirty="0">
                <a:latin typeface="Arial"/>
                <a:cs typeface="Arial"/>
              </a:rPr>
              <a:t>g</a:t>
            </a:r>
            <a:r>
              <a:rPr sz="1200" b="1" spc="-120" dirty="0">
                <a:latin typeface="Arial"/>
                <a:cs typeface="Arial"/>
              </a:rPr>
              <a:t>e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a</a:t>
            </a:r>
            <a:r>
              <a:rPr sz="1200" b="1" spc="-125" dirty="0">
                <a:latin typeface="Arial"/>
                <a:cs typeface="Arial"/>
              </a:rPr>
              <a:t>g</a:t>
            </a:r>
            <a:r>
              <a:rPr sz="1200" b="1" spc="-114" dirty="0">
                <a:latin typeface="Arial"/>
                <a:cs typeface="Arial"/>
              </a:rPr>
              <a:t>e</a:t>
            </a:r>
            <a:r>
              <a:rPr sz="1200" b="1" spc="60" dirty="0">
                <a:latin typeface="Arial"/>
                <a:cs typeface="Arial"/>
              </a:rPr>
              <a:t>=  </a:t>
            </a:r>
            <a:r>
              <a:rPr sz="1200" b="1" spc="-15" dirty="0">
                <a:latin typeface="Arial"/>
                <a:cs typeface="Arial"/>
              </a:rPr>
              <a:t>42,52</a:t>
            </a:r>
            <a:r>
              <a:rPr sz="1200" b="1" spc="260" dirty="0">
                <a:latin typeface="Arial"/>
                <a:cs typeface="Arial"/>
              </a:rPr>
              <a:t> </a:t>
            </a:r>
            <a:r>
              <a:rPr sz="1200" b="1" spc="-145" dirty="0">
                <a:latin typeface="Arial"/>
                <a:cs typeface="Arial"/>
              </a:rPr>
              <a:t>years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5640" y="5253050"/>
            <a:ext cx="10318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n=109 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7E7E7E"/>
                </a:solidFill>
                <a:latin typeface="Calibri"/>
                <a:cs typeface="Calibri"/>
              </a:rPr>
              <a:t>p</a:t>
            </a: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(</a:t>
            </a:r>
            <a:r>
              <a:rPr sz="1200" spc="-2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vs</a:t>
            </a:r>
            <a:r>
              <a:rPr sz="1200" spc="-10" dirty="0">
                <a:solidFill>
                  <a:srgbClr val="7E7E7E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)=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0</a:t>
            </a:r>
            <a:r>
              <a:rPr sz="12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,</a:t>
            </a:r>
            <a:r>
              <a:rPr sz="1200" spc="5" dirty="0">
                <a:solidFill>
                  <a:srgbClr val="7E7E7E"/>
                </a:solidFill>
                <a:latin typeface="Calibri"/>
                <a:cs typeface="Calibri"/>
              </a:rPr>
              <a:t>001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5  </a:t>
            </a: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p(BvsC)=0,0033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23168" y="5238750"/>
            <a:ext cx="102996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n=56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200" spc="5" dirty="0">
                <a:solidFill>
                  <a:srgbClr val="7E7E7E"/>
                </a:solidFill>
                <a:latin typeface="Calibri"/>
                <a:cs typeface="Calibri"/>
              </a:rPr>
              <a:t>p</a:t>
            </a: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(</a:t>
            </a:r>
            <a:r>
              <a:rPr sz="1200" spc="-25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vs</a:t>
            </a:r>
            <a:r>
              <a:rPr sz="1200" spc="-10" dirty="0">
                <a:solidFill>
                  <a:srgbClr val="7E7E7E"/>
                </a:solidFill>
                <a:latin typeface="Calibri"/>
                <a:cs typeface="Calibri"/>
              </a:rPr>
              <a:t>B</a:t>
            </a: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)=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0</a:t>
            </a:r>
            <a:r>
              <a:rPr sz="12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,0</a:t>
            </a:r>
            <a:r>
              <a:rPr sz="1200" spc="5" dirty="0">
                <a:solidFill>
                  <a:srgbClr val="7E7E7E"/>
                </a:solidFill>
                <a:latin typeface="Calibri"/>
                <a:cs typeface="Calibri"/>
              </a:rPr>
              <a:t>0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11  </a:t>
            </a: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p(BvsC)=0,0033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49033" y="1147064"/>
            <a:ext cx="4776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4D1261"/>
                </a:solidFill>
                <a:latin typeface="Calibri"/>
                <a:cs typeface="Calibri"/>
              </a:rPr>
              <a:t>Regression</a:t>
            </a:r>
            <a:r>
              <a:rPr sz="1800" b="1" spc="-45" dirty="0">
                <a:solidFill>
                  <a:srgbClr val="4D126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cervical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lesions</a:t>
            </a:r>
            <a:r>
              <a:rPr sz="1800" dirty="0">
                <a:latin typeface="Calibri"/>
                <a:cs typeface="Calibri"/>
              </a:rPr>
              <a:t> and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4D1261"/>
                </a:solidFill>
                <a:latin typeface="Calibri"/>
                <a:cs typeface="Calibri"/>
              </a:rPr>
              <a:t>viral</a:t>
            </a:r>
            <a:r>
              <a:rPr sz="1800" b="1" spc="-30" dirty="0">
                <a:solidFill>
                  <a:srgbClr val="4D126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D1261"/>
                </a:solidFill>
                <a:latin typeface="Calibri"/>
                <a:cs typeface="Calibri"/>
              </a:rPr>
              <a:t>clearance</a:t>
            </a:r>
            <a:r>
              <a:rPr sz="1800" b="1" spc="-40" dirty="0">
                <a:solidFill>
                  <a:srgbClr val="4D126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endParaRPr sz="18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HPV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16, 18,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31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positive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population </a:t>
            </a:r>
            <a:r>
              <a:rPr sz="1800" spc="-10" dirty="0">
                <a:latin typeface="Calibri"/>
                <a:cs typeface="Calibri"/>
              </a:rPr>
              <a:t>at </a:t>
            </a:r>
            <a:r>
              <a:rPr sz="1800" b="1" dirty="0">
                <a:solidFill>
                  <a:srgbClr val="4D1261"/>
                </a:solidFill>
                <a:latin typeface="Calibri"/>
                <a:cs typeface="Calibri"/>
              </a:rPr>
              <a:t>6</a:t>
            </a:r>
            <a:r>
              <a:rPr sz="1800" b="1" spc="5" dirty="0">
                <a:solidFill>
                  <a:srgbClr val="4D1261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4D1261"/>
                </a:solidFill>
                <a:latin typeface="Calibri"/>
                <a:cs typeface="Calibri"/>
              </a:rPr>
              <a:t>months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95671" y="4373879"/>
            <a:ext cx="2656331" cy="192938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634" y="836022"/>
            <a:ext cx="11155680" cy="5512527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01CCEBD-2DD5-4A3F-A67B-E5A39329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0DA95-3E15-CE43-9AB7-98EF5EDACCA9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6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264410" y="1973707"/>
            <a:ext cx="15373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20" dirty="0">
                <a:latin typeface="Trebuchet MS"/>
                <a:cs typeface="Trebuchet MS"/>
              </a:rPr>
              <a:t>Ectopia:</a:t>
            </a:r>
            <a:r>
              <a:rPr sz="1400" b="1" spc="-145" dirty="0">
                <a:latin typeface="Trebuchet MS"/>
                <a:cs typeface="Trebuchet MS"/>
              </a:rPr>
              <a:t> </a:t>
            </a:r>
            <a:r>
              <a:rPr sz="1400" b="1" spc="-120" dirty="0">
                <a:latin typeface="Trebuchet MS"/>
                <a:cs typeface="Trebuchet MS"/>
              </a:rPr>
              <a:t>Extensive</a:t>
            </a:r>
            <a:r>
              <a:rPr sz="1400" b="1" spc="-175" dirty="0">
                <a:latin typeface="Trebuchet MS"/>
                <a:cs typeface="Trebuchet MS"/>
              </a:rPr>
              <a:t> </a:t>
            </a:r>
            <a:r>
              <a:rPr sz="1400" b="1" spc="-35" dirty="0">
                <a:latin typeface="Trebuchet MS"/>
                <a:cs typeface="Trebuchet MS"/>
              </a:rPr>
              <a:t>TZ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64740" y="3263646"/>
            <a:ext cx="14084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Reepithelialization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3449" y="522242"/>
            <a:ext cx="1086801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190" dirty="0">
                <a:latin typeface="Arial"/>
                <a:cs typeface="Arial"/>
              </a:rPr>
              <a:t>A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well-</a:t>
            </a:r>
            <a:r>
              <a:rPr sz="2800" spc="-100" dirty="0">
                <a:latin typeface="Arial"/>
                <a:cs typeface="Arial"/>
              </a:rPr>
              <a:t>epithelialized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45" dirty="0">
                <a:latin typeface="Arial"/>
                <a:cs typeface="Arial"/>
              </a:rPr>
              <a:t>cervix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is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an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unsuitable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40" dirty="0">
                <a:latin typeface="Arial"/>
                <a:cs typeface="Arial"/>
              </a:rPr>
              <a:t>environment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95" dirty="0">
                <a:latin typeface="Arial"/>
                <a:cs typeface="Arial"/>
              </a:rPr>
              <a:t>for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HPV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75" dirty="0">
                <a:latin typeface="Arial"/>
                <a:cs typeface="Arial"/>
              </a:rPr>
              <a:t>colonization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620" y="6608774"/>
            <a:ext cx="114725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1)</a:t>
            </a:r>
            <a:r>
              <a:rPr sz="7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Mirkovic,</a:t>
            </a:r>
            <a:r>
              <a:rPr sz="7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Jelena</a:t>
            </a:r>
            <a:r>
              <a:rPr sz="7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et al.</a:t>
            </a:r>
            <a:r>
              <a:rPr sz="7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“Carcinogenic</a:t>
            </a:r>
            <a:r>
              <a:rPr sz="7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HPV</a:t>
            </a:r>
            <a:r>
              <a:rPr sz="7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infection</a:t>
            </a:r>
            <a:r>
              <a:rPr sz="7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in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the</a:t>
            </a:r>
            <a:r>
              <a:rPr sz="7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cervical</a:t>
            </a:r>
            <a:r>
              <a:rPr sz="7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squamo-columnar</a:t>
            </a:r>
            <a:r>
              <a:rPr sz="70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junction.” The</a:t>
            </a:r>
            <a:r>
              <a:rPr sz="7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Journal</a:t>
            </a:r>
            <a:r>
              <a:rPr sz="7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of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 pathology</a:t>
            </a:r>
            <a:r>
              <a:rPr sz="7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vol.</a:t>
            </a:r>
            <a:r>
              <a:rPr sz="7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236,3 (2015):</a:t>
            </a:r>
            <a:r>
              <a:rPr sz="7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265-71.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doi:10.1002/path.4533</a:t>
            </a:r>
            <a:r>
              <a:rPr sz="7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2) Aggarwal</a:t>
            </a:r>
            <a:r>
              <a:rPr sz="7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P,</a:t>
            </a:r>
            <a:r>
              <a:rPr sz="7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Ben</a:t>
            </a:r>
            <a:r>
              <a:rPr sz="7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Amor</a:t>
            </a:r>
            <a:r>
              <a:rPr sz="7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A.</a:t>
            </a:r>
            <a:r>
              <a:rPr sz="7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Cervical</a:t>
            </a:r>
            <a:r>
              <a:rPr sz="7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Ectropion.</a:t>
            </a:r>
            <a:r>
              <a:rPr sz="7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[Updated</a:t>
            </a:r>
            <a:r>
              <a:rPr sz="7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2023</a:t>
            </a:r>
            <a:r>
              <a:rPr sz="7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May</a:t>
            </a:r>
            <a:r>
              <a:rPr sz="7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31].</a:t>
            </a:r>
            <a:r>
              <a:rPr sz="70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In:</a:t>
            </a:r>
            <a:r>
              <a:rPr sz="7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StatPearls</a:t>
            </a:r>
            <a:r>
              <a:rPr sz="7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[Internet].</a:t>
            </a:r>
            <a:r>
              <a:rPr sz="70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Treasure</a:t>
            </a:r>
            <a:r>
              <a:rPr sz="700" spc="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Island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(FL):</a:t>
            </a:r>
            <a:r>
              <a:rPr sz="70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StatPearls</a:t>
            </a:r>
            <a:r>
              <a:rPr sz="7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Publishing;</a:t>
            </a:r>
            <a:r>
              <a:rPr sz="700" spc="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0D0D0D"/>
                </a:solidFill>
                <a:latin typeface="Calibri"/>
                <a:cs typeface="Calibri"/>
              </a:rPr>
              <a:t>2024</a:t>
            </a:r>
            <a:r>
              <a:rPr sz="700" spc="50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Jan-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.</a:t>
            </a:r>
            <a:r>
              <a:rPr sz="700" spc="-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Available</a:t>
            </a:r>
            <a:r>
              <a:rPr sz="7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0D0D0D"/>
                </a:solidFill>
                <a:latin typeface="Calibri"/>
                <a:cs typeface="Calibri"/>
              </a:rPr>
              <a:t>from:</a:t>
            </a:r>
            <a:r>
              <a:rPr sz="7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</a:rPr>
              <a:t>https://</a:t>
            </a:r>
            <a:r>
              <a:rPr sz="700" spc="-10" dirty="0">
                <a:solidFill>
                  <a:srgbClr val="0D0D0D"/>
                </a:solidFill>
                <a:latin typeface="Calibri"/>
                <a:cs typeface="Calibri"/>
                <a:hlinkClick r:id="rId2"/>
              </a:rPr>
              <a:t>www.ncbi.nlm.nih.gov/books/NBK560709/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64478" y="2043683"/>
            <a:ext cx="5806440" cy="2559050"/>
            <a:chOff x="5864478" y="2043683"/>
            <a:chExt cx="5806440" cy="25590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4478" y="2043683"/>
              <a:ext cx="5806313" cy="25587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798051" y="2566415"/>
              <a:ext cx="224154" cy="768350"/>
            </a:xfrm>
            <a:custGeom>
              <a:avLst/>
              <a:gdLst/>
              <a:ahLst/>
              <a:cxnLst/>
              <a:rect l="l" t="t" r="r" b="b"/>
              <a:pathLst>
                <a:path w="224154" h="768350">
                  <a:moveTo>
                    <a:pt x="224027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224027" y="768096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86271" y="3689604"/>
              <a:ext cx="2441575" cy="204470"/>
            </a:xfrm>
            <a:custGeom>
              <a:avLst/>
              <a:gdLst/>
              <a:ahLst/>
              <a:cxnLst/>
              <a:rect l="l" t="t" r="r" b="b"/>
              <a:pathLst>
                <a:path w="2441575" h="204470">
                  <a:moveTo>
                    <a:pt x="2441448" y="0"/>
                  </a:moveTo>
                  <a:lnTo>
                    <a:pt x="2440110" y="39743"/>
                  </a:lnTo>
                  <a:lnTo>
                    <a:pt x="2436463" y="72199"/>
                  </a:lnTo>
                  <a:lnTo>
                    <a:pt x="2431053" y="94083"/>
                  </a:lnTo>
                  <a:lnTo>
                    <a:pt x="2424429" y="102108"/>
                  </a:lnTo>
                  <a:lnTo>
                    <a:pt x="1237742" y="102108"/>
                  </a:lnTo>
                  <a:lnTo>
                    <a:pt x="1231118" y="110132"/>
                  </a:lnTo>
                  <a:lnTo>
                    <a:pt x="1225708" y="132016"/>
                  </a:lnTo>
                  <a:lnTo>
                    <a:pt x="1222061" y="164472"/>
                  </a:lnTo>
                  <a:lnTo>
                    <a:pt x="1220724" y="204216"/>
                  </a:lnTo>
                  <a:lnTo>
                    <a:pt x="1219386" y="164472"/>
                  </a:lnTo>
                  <a:lnTo>
                    <a:pt x="1215739" y="132016"/>
                  </a:lnTo>
                  <a:lnTo>
                    <a:pt x="1210329" y="110132"/>
                  </a:lnTo>
                  <a:lnTo>
                    <a:pt x="1203705" y="102108"/>
                  </a:lnTo>
                  <a:lnTo>
                    <a:pt x="17017" y="102108"/>
                  </a:lnTo>
                  <a:lnTo>
                    <a:pt x="10394" y="94083"/>
                  </a:lnTo>
                  <a:lnTo>
                    <a:pt x="4984" y="72199"/>
                  </a:lnTo>
                  <a:lnTo>
                    <a:pt x="1337" y="39743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C98A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766306" y="3915613"/>
            <a:ext cx="8642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Ectocervix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69754" y="2588513"/>
            <a:ext cx="927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Endocervix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63036" y="5563616"/>
            <a:ext cx="10108839" cy="527709"/>
          </a:xfrm>
          <a:prstGeom prst="rect">
            <a:avLst/>
          </a:prstGeom>
          <a:ln w="12700">
            <a:solidFill>
              <a:srgbClr val="BA5EA8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2075" marR="81280" algn="just">
              <a:lnSpc>
                <a:spcPct val="100000"/>
              </a:lnSpc>
              <a:spcBef>
                <a:spcPts val="275"/>
              </a:spcBef>
            </a:pPr>
            <a:r>
              <a:rPr sz="1600" dirty="0">
                <a:latin typeface="Calibri"/>
                <a:cs typeface="Calibri"/>
              </a:rPr>
              <a:t>A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well-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epithelialised cervix</a:t>
            </a:r>
            <a:r>
              <a:rPr sz="16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squamous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epithelium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limited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or </a:t>
            </a:r>
            <a:r>
              <a:rPr sz="1600" dirty="0">
                <a:latin typeface="Calibri"/>
                <a:cs typeface="Calibri"/>
              </a:rPr>
              <a:t>no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transformation</a:t>
            </a:r>
            <a:r>
              <a:rPr sz="1600" spc="2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zone</a:t>
            </a:r>
            <a:r>
              <a:rPr sz="1600" spc="2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would</a:t>
            </a:r>
            <a:r>
              <a:rPr sz="1600" spc="2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provide</a:t>
            </a:r>
            <a:r>
              <a:rPr sz="1600" spc="2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</a:t>
            </a:r>
            <a:r>
              <a:rPr sz="1600" spc="210" dirty="0"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unsuitable</a:t>
            </a:r>
            <a:r>
              <a:rPr sz="1600" b="1" spc="2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environment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for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integrative</a:t>
            </a:r>
            <a:r>
              <a:rPr sz="1600" spc="-10" dirty="0">
                <a:latin typeface="Calibri"/>
                <a:cs typeface="Calibri"/>
              </a:rPr>
              <a:t>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thus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potentially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oncogenic,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HPV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colonisation</a:t>
            </a:r>
            <a:r>
              <a:rPr sz="1600" spc="-10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462771" y="2324100"/>
            <a:ext cx="3218815" cy="2672080"/>
            <a:chOff x="8462771" y="2324100"/>
            <a:chExt cx="3218815" cy="267208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62771" y="2324100"/>
              <a:ext cx="772668" cy="85496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970263" y="2950463"/>
              <a:ext cx="2708275" cy="248920"/>
            </a:xfrm>
            <a:custGeom>
              <a:avLst/>
              <a:gdLst/>
              <a:ahLst/>
              <a:cxnLst/>
              <a:rect l="l" t="t" r="r" b="b"/>
              <a:pathLst>
                <a:path w="2708275" h="248919">
                  <a:moveTo>
                    <a:pt x="0" y="248412"/>
                  </a:moveTo>
                  <a:lnTo>
                    <a:pt x="1627" y="200072"/>
                  </a:lnTo>
                  <a:lnTo>
                    <a:pt x="6064" y="160591"/>
                  </a:lnTo>
                  <a:lnTo>
                    <a:pt x="12644" y="133969"/>
                  </a:lnTo>
                  <a:lnTo>
                    <a:pt x="20700" y="124206"/>
                  </a:lnTo>
                  <a:lnTo>
                    <a:pt x="1333372" y="124206"/>
                  </a:lnTo>
                  <a:lnTo>
                    <a:pt x="1341429" y="114442"/>
                  </a:lnTo>
                  <a:lnTo>
                    <a:pt x="1348009" y="87820"/>
                  </a:lnTo>
                  <a:lnTo>
                    <a:pt x="1352446" y="48339"/>
                  </a:lnTo>
                  <a:lnTo>
                    <a:pt x="1354074" y="0"/>
                  </a:lnTo>
                  <a:lnTo>
                    <a:pt x="1355701" y="48339"/>
                  </a:lnTo>
                  <a:lnTo>
                    <a:pt x="1360138" y="87820"/>
                  </a:lnTo>
                  <a:lnTo>
                    <a:pt x="1366718" y="114442"/>
                  </a:lnTo>
                  <a:lnTo>
                    <a:pt x="1374775" y="124206"/>
                  </a:lnTo>
                  <a:lnTo>
                    <a:pt x="2687446" y="124206"/>
                  </a:lnTo>
                  <a:lnTo>
                    <a:pt x="2695503" y="133969"/>
                  </a:lnTo>
                  <a:lnTo>
                    <a:pt x="2702083" y="160591"/>
                  </a:lnTo>
                  <a:lnTo>
                    <a:pt x="2706520" y="200072"/>
                  </a:lnTo>
                  <a:lnTo>
                    <a:pt x="2708147" y="248412"/>
                  </a:lnTo>
                </a:path>
              </a:pathLst>
            </a:custGeom>
            <a:ln w="6350">
              <a:solidFill>
                <a:srgbClr val="C98A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603233" y="2804794"/>
              <a:ext cx="319405" cy="309880"/>
            </a:xfrm>
            <a:custGeom>
              <a:avLst/>
              <a:gdLst/>
              <a:ahLst/>
              <a:cxnLst/>
              <a:rect l="l" t="t" r="r" b="b"/>
              <a:pathLst>
                <a:path w="319404" h="309880">
                  <a:moveTo>
                    <a:pt x="98298" y="0"/>
                  </a:moveTo>
                  <a:lnTo>
                    <a:pt x="40386" y="38607"/>
                  </a:lnTo>
                  <a:lnTo>
                    <a:pt x="109600" y="142620"/>
                  </a:lnTo>
                  <a:lnTo>
                    <a:pt x="0" y="202691"/>
                  </a:lnTo>
                  <a:lnTo>
                    <a:pt x="33527" y="263778"/>
                  </a:lnTo>
                  <a:lnTo>
                    <a:pt x="148463" y="200787"/>
                  </a:lnTo>
                  <a:lnTo>
                    <a:pt x="221107" y="309752"/>
                  </a:lnTo>
                  <a:lnTo>
                    <a:pt x="279019" y="271144"/>
                  </a:lnTo>
                  <a:lnTo>
                    <a:pt x="209676" y="167131"/>
                  </a:lnTo>
                  <a:lnTo>
                    <a:pt x="319277" y="107060"/>
                  </a:lnTo>
                  <a:lnTo>
                    <a:pt x="285876" y="45974"/>
                  </a:lnTo>
                  <a:lnTo>
                    <a:pt x="170942" y="108965"/>
                  </a:lnTo>
                  <a:lnTo>
                    <a:pt x="9829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87155" y="3689603"/>
              <a:ext cx="466725" cy="1306195"/>
            </a:xfrm>
            <a:custGeom>
              <a:avLst/>
              <a:gdLst/>
              <a:ahLst/>
              <a:cxnLst/>
              <a:rect l="l" t="t" r="r" b="b"/>
              <a:pathLst>
                <a:path w="466725" h="1306195">
                  <a:moveTo>
                    <a:pt x="349758" y="0"/>
                  </a:moveTo>
                  <a:lnTo>
                    <a:pt x="116586" y="0"/>
                  </a:lnTo>
                  <a:lnTo>
                    <a:pt x="116586" y="1072896"/>
                  </a:lnTo>
                  <a:lnTo>
                    <a:pt x="0" y="1072896"/>
                  </a:lnTo>
                  <a:lnTo>
                    <a:pt x="233172" y="1306068"/>
                  </a:lnTo>
                  <a:lnTo>
                    <a:pt x="466344" y="1072896"/>
                  </a:lnTo>
                  <a:lnTo>
                    <a:pt x="349758" y="1072896"/>
                  </a:lnTo>
                  <a:lnTo>
                    <a:pt x="349758" y="0"/>
                  </a:lnTo>
                  <a:close/>
                </a:path>
              </a:pathLst>
            </a:custGeom>
            <a:solidFill>
              <a:srgbClr val="AFD6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2168" y="3881170"/>
            <a:ext cx="2263140" cy="164592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1095" y="3727363"/>
            <a:ext cx="2026920" cy="1642871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062216" y="5106923"/>
            <a:ext cx="3418840" cy="307975"/>
          </a:xfrm>
          <a:prstGeom prst="rect">
            <a:avLst/>
          </a:prstGeom>
          <a:solidFill>
            <a:srgbClr val="AFD6F3">
              <a:alpha val="19999"/>
            </a:srgbClr>
          </a:solidFill>
        </p:spPr>
        <p:txBody>
          <a:bodyPr vert="horz" wrap="square" lIns="0" tIns="34290" rIns="0" bIns="0" rtlCol="0">
            <a:spAutoFit/>
          </a:bodyPr>
          <a:lstStyle/>
          <a:p>
            <a:pPr marL="678815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1B1B1B"/>
                </a:solidFill>
                <a:latin typeface="Calibri"/>
                <a:cs typeface="Calibri"/>
              </a:rPr>
              <a:t>Limited</a:t>
            </a:r>
            <a:r>
              <a:rPr sz="1400" spc="-20" dirty="0">
                <a:solidFill>
                  <a:srgbClr val="1B1B1B"/>
                </a:solidFill>
                <a:latin typeface="Calibri"/>
                <a:cs typeface="Calibri"/>
              </a:rPr>
              <a:t> Transformation</a:t>
            </a:r>
            <a:r>
              <a:rPr sz="1400" spc="-45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1B1B1B"/>
                </a:solidFill>
                <a:latin typeface="Calibri"/>
                <a:cs typeface="Calibri"/>
              </a:rPr>
              <a:t>zone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AB617D1F-10B7-EDD4-428E-E566B87109F7}"/>
              </a:ext>
            </a:extLst>
          </p:cNvPr>
          <p:cNvSpPr txBox="1"/>
          <p:nvPr/>
        </p:nvSpPr>
        <p:spPr>
          <a:xfrm>
            <a:off x="124630" y="2327757"/>
            <a:ext cx="2526665" cy="13773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40"/>
              </a:spcBef>
              <a:buChar char="•"/>
              <a:tabLst>
                <a:tab pos="299085" algn="l"/>
              </a:tabLst>
            </a:pPr>
            <a:r>
              <a:rPr sz="1050" spc="-120" dirty="0">
                <a:latin typeface="Arial MT"/>
                <a:cs typeface="Arial MT"/>
              </a:rPr>
              <a:t>Sexually</a:t>
            </a:r>
            <a:r>
              <a:rPr sz="1050" spc="60" dirty="0">
                <a:latin typeface="Arial MT"/>
                <a:cs typeface="Arial MT"/>
              </a:rPr>
              <a:t> </a:t>
            </a:r>
            <a:r>
              <a:rPr sz="1050" spc="-100" dirty="0">
                <a:latin typeface="Arial MT"/>
                <a:cs typeface="Arial MT"/>
              </a:rPr>
              <a:t>active</a:t>
            </a:r>
            <a:r>
              <a:rPr sz="1050" spc="40" dirty="0">
                <a:latin typeface="Arial MT"/>
                <a:cs typeface="Arial MT"/>
              </a:rPr>
              <a:t> </a:t>
            </a:r>
            <a:r>
              <a:rPr sz="1050" spc="-20" dirty="0">
                <a:latin typeface="Arial MT"/>
                <a:cs typeface="Arial MT"/>
              </a:rPr>
              <a:t>women</a:t>
            </a:r>
            <a:endParaRPr sz="105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299085" algn="l"/>
              </a:tabLst>
            </a:pPr>
            <a:r>
              <a:rPr sz="1050" spc="-110" dirty="0">
                <a:latin typeface="Arial MT"/>
                <a:cs typeface="Arial MT"/>
              </a:rPr>
              <a:t>Reproductive</a:t>
            </a:r>
            <a:r>
              <a:rPr sz="1050" spc="65" dirty="0">
                <a:latin typeface="Arial MT"/>
                <a:cs typeface="Arial MT"/>
              </a:rPr>
              <a:t> </a:t>
            </a:r>
            <a:r>
              <a:rPr sz="1050" spc="-130" dirty="0">
                <a:latin typeface="Arial MT"/>
                <a:cs typeface="Arial MT"/>
              </a:rPr>
              <a:t>age</a:t>
            </a:r>
            <a:r>
              <a:rPr sz="1050" spc="5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group</a:t>
            </a:r>
            <a:endParaRPr sz="105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299085" algn="l"/>
              </a:tabLst>
            </a:pPr>
            <a:r>
              <a:rPr sz="1050" spc="-150" dirty="0">
                <a:latin typeface="Arial MT"/>
                <a:cs typeface="Arial MT"/>
              </a:rPr>
              <a:t>Use</a:t>
            </a:r>
            <a:r>
              <a:rPr sz="1050" dirty="0">
                <a:latin typeface="Arial MT"/>
                <a:cs typeface="Arial MT"/>
              </a:rPr>
              <a:t> of</a:t>
            </a:r>
            <a:r>
              <a:rPr sz="1050" spc="85" dirty="0">
                <a:latin typeface="Arial MT"/>
                <a:cs typeface="Arial MT"/>
              </a:rPr>
              <a:t> </a:t>
            </a:r>
            <a:r>
              <a:rPr sz="1050" spc="-95" dirty="0">
                <a:latin typeface="Arial MT"/>
                <a:cs typeface="Arial MT"/>
              </a:rPr>
              <a:t>hormonal</a:t>
            </a:r>
            <a:r>
              <a:rPr sz="1050" spc="-20" dirty="0">
                <a:latin typeface="Arial MT"/>
                <a:cs typeface="Arial MT"/>
              </a:rPr>
              <a:t> </a:t>
            </a:r>
            <a:r>
              <a:rPr sz="1050" spc="-80" dirty="0">
                <a:latin typeface="Arial MT"/>
                <a:cs typeface="Arial MT"/>
              </a:rPr>
              <a:t>contraceptives</a:t>
            </a:r>
            <a:endParaRPr sz="105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299085" algn="l"/>
              </a:tabLst>
            </a:pPr>
            <a:r>
              <a:rPr sz="1050" spc="-20" dirty="0">
                <a:latin typeface="Arial MT"/>
                <a:cs typeface="Arial MT"/>
              </a:rPr>
              <a:t>IUDs</a:t>
            </a:r>
            <a:endParaRPr sz="105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840"/>
              </a:spcBef>
              <a:buChar char="•"/>
              <a:tabLst>
                <a:tab pos="299085" algn="l"/>
              </a:tabLst>
            </a:pPr>
            <a:r>
              <a:rPr sz="1050" spc="-125" dirty="0">
                <a:latin typeface="Arial MT"/>
                <a:cs typeface="Arial MT"/>
              </a:rPr>
              <a:t>Several</a:t>
            </a:r>
            <a:r>
              <a:rPr sz="1050" spc="50" dirty="0">
                <a:latin typeface="Arial MT"/>
                <a:cs typeface="Arial MT"/>
              </a:rPr>
              <a:t> </a:t>
            </a:r>
            <a:r>
              <a:rPr sz="1050" spc="-10" dirty="0">
                <a:latin typeface="Arial MT"/>
                <a:cs typeface="Arial MT"/>
              </a:rPr>
              <a:t>deliveries</a:t>
            </a:r>
            <a:endParaRPr sz="1050" dirty="0">
              <a:latin typeface="Arial MT"/>
              <a:cs typeface="Arial MT"/>
            </a:endParaRPr>
          </a:p>
        </p:txBody>
      </p:sp>
      <p:cxnSp>
        <p:nvCxnSpPr>
          <p:cNvPr id="29" name="Düz Ok Bağlayıcısı 28">
            <a:extLst>
              <a:ext uri="{FF2B5EF4-FFF2-40B4-BE49-F238E27FC236}">
                <a16:creationId xmlns:a16="http://schemas.microsoft.com/office/drawing/2014/main" id="{802B8356-161C-4F77-3A0C-8548642DAF63}"/>
              </a:ext>
            </a:extLst>
          </p:cNvPr>
          <p:cNvCxnSpPr>
            <a:cxnSpLocks/>
          </p:cNvCxnSpPr>
          <p:nvPr/>
        </p:nvCxnSpPr>
        <p:spPr>
          <a:xfrm>
            <a:off x="2651295" y="4704130"/>
            <a:ext cx="797517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Düz Ok Bağlayıcısı 32">
            <a:extLst>
              <a:ext uri="{FF2B5EF4-FFF2-40B4-BE49-F238E27FC236}">
                <a16:creationId xmlns:a16="http://schemas.microsoft.com/office/drawing/2014/main" id="{0B445A1B-5B38-8CA9-B10E-FB4F4B53684E}"/>
              </a:ext>
            </a:extLst>
          </p:cNvPr>
          <p:cNvCxnSpPr>
            <a:cxnSpLocks/>
          </p:cNvCxnSpPr>
          <p:nvPr/>
        </p:nvCxnSpPr>
        <p:spPr>
          <a:xfrm>
            <a:off x="2956561" y="2357977"/>
            <a:ext cx="0" cy="905669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641774-B1CF-2BEC-DA66-8D6D07980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37" y="236805"/>
            <a:ext cx="5905560" cy="63843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A29003-C0E5-9400-E5B6-2CED98E1D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9" y="2016673"/>
            <a:ext cx="3095265" cy="30274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450583E-C44E-F286-D40F-B1DFA0A45FD4}"/>
              </a:ext>
            </a:extLst>
          </p:cNvPr>
          <p:cNvSpPr txBox="1"/>
          <p:nvPr/>
        </p:nvSpPr>
        <p:spPr>
          <a:xfrm>
            <a:off x="501823" y="5869303"/>
            <a:ext cx="4524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Coronado PJ et al. </a:t>
            </a:r>
            <a:r>
              <a:rPr lang="es-ES" sz="1600" dirty="0" err="1"/>
              <a:t>Arch</a:t>
            </a:r>
            <a:r>
              <a:rPr lang="es-ES" sz="1600" dirty="0"/>
              <a:t> </a:t>
            </a:r>
            <a:r>
              <a:rPr lang="es-ES" sz="1600" dirty="0" err="1"/>
              <a:t>Gynecol</a:t>
            </a:r>
            <a:r>
              <a:rPr lang="es-ES" sz="1600" dirty="0"/>
              <a:t> </a:t>
            </a:r>
            <a:r>
              <a:rPr lang="es-ES" sz="1600" dirty="0" err="1"/>
              <a:t>Obstet</a:t>
            </a:r>
            <a:r>
              <a:rPr lang="es-ES" sz="1600" dirty="0"/>
              <a:t>. 2022;305(5)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C5E41BF-EB33-5236-24B3-3854A521B902}"/>
              </a:ext>
            </a:extLst>
          </p:cNvPr>
          <p:cNvSpPr/>
          <p:nvPr/>
        </p:nvSpPr>
        <p:spPr>
          <a:xfrm>
            <a:off x="9563101" y="1343025"/>
            <a:ext cx="895350" cy="19716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C2A2F17-E5BF-9BE6-885D-13D5C41D7C7C}"/>
              </a:ext>
            </a:extLst>
          </p:cNvPr>
          <p:cNvSpPr/>
          <p:nvPr/>
        </p:nvSpPr>
        <p:spPr>
          <a:xfrm>
            <a:off x="9563102" y="4236182"/>
            <a:ext cx="895350" cy="19716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1C8C71B-D988-FEA4-2EC8-8D7130AF5B2B}"/>
              </a:ext>
            </a:extLst>
          </p:cNvPr>
          <p:cNvSpPr/>
          <p:nvPr/>
        </p:nvSpPr>
        <p:spPr>
          <a:xfrm>
            <a:off x="8696325" y="352425"/>
            <a:ext cx="1533525" cy="6477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D214285-12F1-0D47-DAD4-648EE396BBEC}"/>
              </a:ext>
            </a:extLst>
          </p:cNvPr>
          <p:cNvSpPr/>
          <p:nvPr/>
        </p:nvSpPr>
        <p:spPr>
          <a:xfrm>
            <a:off x="8696324" y="3530398"/>
            <a:ext cx="1533525" cy="6477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85B42CA-135C-C7B4-3521-01B45282FC17}"/>
              </a:ext>
            </a:extLst>
          </p:cNvPr>
          <p:cNvSpPr txBox="1"/>
          <p:nvPr/>
        </p:nvSpPr>
        <p:spPr>
          <a:xfrm>
            <a:off x="1224938" y="1295400"/>
            <a:ext cx="281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N= 251 </a:t>
            </a:r>
            <a:r>
              <a:rPr lang="es-ES" dirty="0" err="1"/>
              <a:t>women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HR-HPV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64D94BC-7F72-DE47-F881-6D32600B1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117"/>
            <a:ext cx="5026651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es-ES"/>
            </a:defPPr>
            <a:lvl1pPr marR="0" lvl="0" indent="0"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 Black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ES" sz="2000" b="1" dirty="0">
                <a:solidFill>
                  <a:schemeClr val="bg1"/>
                </a:solidFill>
                <a:latin typeface="Gotham Black"/>
              </a:rPr>
              <a:t>HPV-</a:t>
            </a:r>
            <a:r>
              <a:rPr lang="es-ES" sz="2000" b="1" dirty="0" err="1">
                <a:solidFill>
                  <a:schemeClr val="bg1"/>
                </a:solidFill>
                <a:latin typeface="Gotham Black"/>
              </a:rPr>
              <a:t>QoL</a:t>
            </a:r>
            <a:r>
              <a:rPr lang="es-ES" sz="2000" b="1" dirty="0">
                <a:solidFill>
                  <a:schemeClr val="bg1"/>
                </a:solidFill>
                <a:latin typeface="Gotham Black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latin typeface="Gotham Black"/>
              </a:rPr>
              <a:t>Scale</a:t>
            </a:r>
            <a:endParaRPr lang="es-ES" sz="2000" b="1" dirty="0">
              <a:solidFill>
                <a:schemeClr val="bg1"/>
              </a:solidFill>
              <a:latin typeface="Gotham Black"/>
            </a:endParaRPr>
          </a:p>
        </p:txBody>
      </p:sp>
    </p:spTree>
    <p:extLst>
      <p:ext uri="{BB962C8B-B14F-4D97-AF65-F5344CB8AC3E}">
        <p14:creationId xmlns:p14="http://schemas.microsoft.com/office/powerpoint/2010/main" val="16473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7071" y="1933695"/>
            <a:ext cx="3058575" cy="367372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3766" y="6396024"/>
            <a:ext cx="10547985" cy="314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445" indent="-119380">
              <a:lnSpc>
                <a:spcPct val="100000"/>
              </a:lnSpc>
              <a:spcBef>
                <a:spcPts val="95"/>
              </a:spcBef>
              <a:buAutoNum type="arabicParenBoth"/>
              <a:tabLst>
                <a:tab pos="132080" algn="l"/>
              </a:tabLst>
            </a:pPr>
            <a:r>
              <a:rPr sz="700" i="1" spc="-5" dirty="0">
                <a:latin typeface="Calibri"/>
                <a:cs typeface="Calibri"/>
              </a:rPr>
              <a:t>McBride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E,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Tatar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O,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Rosberger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Z,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Rockliffe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L,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Marlow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LAV,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Moss-Morris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R,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Kaur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N,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Wade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K,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Waller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J.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Emotional</a:t>
            </a:r>
            <a:r>
              <a:rPr sz="700" i="1" spc="4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response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to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testing</a:t>
            </a:r>
            <a:r>
              <a:rPr sz="700" i="1" spc="5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positive</a:t>
            </a:r>
            <a:r>
              <a:rPr sz="700" i="1" spc="5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for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human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papillomavirus</a:t>
            </a:r>
            <a:r>
              <a:rPr sz="700" i="1" spc="7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at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cervical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cancer</a:t>
            </a:r>
            <a:r>
              <a:rPr sz="700" i="1" spc="2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screening: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a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mixed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method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systematic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review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with</a:t>
            </a:r>
            <a:r>
              <a:rPr sz="700" i="1" spc="4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meta-analysis.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Health</a:t>
            </a:r>
            <a:r>
              <a:rPr sz="700" i="1" spc="5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Psychol</a:t>
            </a:r>
            <a:r>
              <a:rPr sz="700" i="1" spc="30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Rev.</a:t>
            </a:r>
            <a:r>
              <a:rPr sz="700" i="1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2020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May</a:t>
            </a:r>
            <a:r>
              <a:rPr sz="700" i="1" spc="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24:1-35.</a:t>
            </a:r>
            <a:endParaRPr sz="700">
              <a:latin typeface="Calibri"/>
              <a:cs typeface="Calibri"/>
            </a:endParaRPr>
          </a:p>
          <a:p>
            <a:pPr marL="131445" indent="-119380">
              <a:lnSpc>
                <a:spcPct val="100000"/>
              </a:lnSpc>
              <a:spcBef>
                <a:spcPts val="595"/>
              </a:spcBef>
              <a:buAutoNum type="arabicParenBoth"/>
              <a:tabLst>
                <a:tab pos="132080" algn="l"/>
              </a:tabLst>
            </a:pPr>
            <a:r>
              <a:rPr sz="700" i="1" spc="-5" dirty="0">
                <a:latin typeface="Calibri"/>
                <a:cs typeface="Calibri"/>
              </a:rPr>
              <a:t>Pediatric</a:t>
            </a:r>
            <a:r>
              <a:rPr sz="700" i="1" spc="25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Academic</a:t>
            </a:r>
            <a:r>
              <a:rPr sz="700" i="1" spc="10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Societies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2016</a:t>
            </a:r>
            <a:r>
              <a:rPr sz="700" i="1" dirty="0">
                <a:latin typeface="Calibri"/>
                <a:cs typeface="Calibri"/>
              </a:rPr>
              <a:t> </a:t>
            </a:r>
            <a:r>
              <a:rPr sz="700" i="1" spc="-5" dirty="0">
                <a:latin typeface="Calibri"/>
                <a:cs typeface="Calibri"/>
              </a:rPr>
              <a:t>Meeting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19747" y="5213096"/>
            <a:ext cx="43764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Adolescents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19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years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(N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=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333)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//Follow-up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11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years//HPV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testing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questionnaire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87143" y="3140413"/>
            <a:ext cx="45027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Meta-analysis.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33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studies//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N: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12,789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women,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18-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65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years of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age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//4,305</a:t>
            </a:r>
            <a:r>
              <a:rPr sz="1000" spc="4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HPV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positive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7053" y="4745413"/>
            <a:ext cx="408272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tr-TR" sz="1800" b="1" spc="-5" dirty="0">
                <a:latin typeface="Calibri"/>
                <a:cs typeface="Calibri"/>
              </a:rPr>
              <a:t>Stres </a:t>
            </a:r>
            <a:r>
              <a:rPr lang="tr-TR" sz="1800" b="1" spc="-5" dirty="0" err="1">
                <a:latin typeface="Calibri"/>
                <a:cs typeface="Calibri"/>
              </a:rPr>
              <a:t>favors</a:t>
            </a:r>
            <a:r>
              <a:rPr lang="tr-TR" sz="1800" b="1" spc="-5" dirty="0">
                <a:latin typeface="Calibri"/>
                <a:cs typeface="Calibri"/>
              </a:rPr>
              <a:t> </a:t>
            </a:r>
            <a:r>
              <a:rPr lang="tr-TR" sz="1800" b="1" spc="-5" dirty="0" err="1">
                <a:latin typeface="Calibri"/>
                <a:cs typeface="Calibri"/>
              </a:rPr>
              <a:t>the</a:t>
            </a:r>
            <a:r>
              <a:rPr lang="tr-TR" sz="1800" b="1" spc="-5" dirty="0">
                <a:latin typeface="Calibri"/>
                <a:cs typeface="Calibri"/>
              </a:rPr>
              <a:t> HPV </a:t>
            </a:r>
            <a:r>
              <a:rPr lang="tr-TR" sz="1800" b="1" spc="-5" dirty="0" err="1">
                <a:latin typeface="Calibri"/>
                <a:cs typeface="Calibri"/>
              </a:rPr>
              <a:t>persistence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29273" y="1628901"/>
            <a:ext cx="5412740" cy="4401820"/>
            <a:chOff x="6129273" y="1628901"/>
            <a:chExt cx="5412740" cy="4401820"/>
          </a:xfrm>
        </p:grpSpPr>
        <p:sp>
          <p:nvSpPr>
            <p:cNvPr id="8" name="object 8"/>
            <p:cNvSpPr/>
            <p:nvPr/>
          </p:nvSpPr>
          <p:spPr>
            <a:xfrm>
              <a:off x="6135623" y="1635251"/>
              <a:ext cx="5400040" cy="4389120"/>
            </a:xfrm>
            <a:custGeom>
              <a:avLst/>
              <a:gdLst/>
              <a:ahLst/>
              <a:cxnLst/>
              <a:rect l="l" t="t" r="r" b="b"/>
              <a:pathLst>
                <a:path w="5400040" h="4389120">
                  <a:moveTo>
                    <a:pt x="0" y="2803652"/>
                  </a:moveTo>
                  <a:lnTo>
                    <a:pt x="3790" y="2784859"/>
                  </a:lnTo>
                  <a:lnTo>
                    <a:pt x="14128" y="2769520"/>
                  </a:lnTo>
                  <a:lnTo>
                    <a:pt x="29467" y="2759182"/>
                  </a:lnTo>
                  <a:lnTo>
                    <a:pt x="48260" y="2755392"/>
                  </a:lnTo>
                  <a:lnTo>
                    <a:pt x="5351272" y="2755392"/>
                  </a:lnTo>
                  <a:lnTo>
                    <a:pt x="5370064" y="2759182"/>
                  </a:lnTo>
                  <a:lnTo>
                    <a:pt x="5385403" y="2769520"/>
                  </a:lnTo>
                  <a:lnTo>
                    <a:pt x="5395741" y="2784859"/>
                  </a:lnTo>
                  <a:lnTo>
                    <a:pt x="5399532" y="2803652"/>
                  </a:lnTo>
                  <a:lnTo>
                    <a:pt x="5399532" y="4340898"/>
                  </a:lnTo>
                  <a:lnTo>
                    <a:pt x="5395741" y="4359668"/>
                  </a:lnTo>
                  <a:lnTo>
                    <a:pt x="5385403" y="4374996"/>
                  </a:lnTo>
                  <a:lnTo>
                    <a:pt x="5370064" y="4385330"/>
                  </a:lnTo>
                  <a:lnTo>
                    <a:pt x="5351272" y="4389120"/>
                  </a:lnTo>
                  <a:lnTo>
                    <a:pt x="48260" y="4389120"/>
                  </a:lnTo>
                  <a:lnTo>
                    <a:pt x="29467" y="4385330"/>
                  </a:lnTo>
                  <a:lnTo>
                    <a:pt x="14128" y="4374996"/>
                  </a:lnTo>
                  <a:lnTo>
                    <a:pt x="3790" y="4359668"/>
                  </a:lnTo>
                  <a:lnTo>
                    <a:pt x="0" y="4340898"/>
                  </a:lnTo>
                  <a:lnTo>
                    <a:pt x="0" y="2803652"/>
                  </a:lnTo>
                  <a:close/>
                </a:path>
                <a:path w="5400040" h="4389120">
                  <a:moveTo>
                    <a:pt x="0" y="48895"/>
                  </a:moveTo>
                  <a:lnTo>
                    <a:pt x="3835" y="29843"/>
                  </a:lnTo>
                  <a:lnTo>
                    <a:pt x="14303" y="14303"/>
                  </a:lnTo>
                  <a:lnTo>
                    <a:pt x="29843" y="3835"/>
                  </a:lnTo>
                  <a:lnTo>
                    <a:pt x="48895" y="0"/>
                  </a:lnTo>
                  <a:lnTo>
                    <a:pt x="5311012" y="0"/>
                  </a:lnTo>
                  <a:lnTo>
                    <a:pt x="5330064" y="3835"/>
                  </a:lnTo>
                  <a:lnTo>
                    <a:pt x="5345604" y="14303"/>
                  </a:lnTo>
                  <a:lnTo>
                    <a:pt x="5356072" y="29843"/>
                  </a:lnTo>
                  <a:lnTo>
                    <a:pt x="5359908" y="48895"/>
                  </a:lnTo>
                  <a:lnTo>
                    <a:pt x="5359908" y="2002409"/>
                  </a:lnTo>
                  <a:lnTo>
                    <a:pt x="5356072" y="2021460"/>
                  </a:lnTo>
                  <a:lnTo>
                    <a:pt x="5345604" y="2037000"/>
                  </a:lnTo>
                  <a:lnTo>
                    <a:pt x="5330064" y="2047468"/>
                  </a:lnTo>
                  <a:lnTo>
                    <a:pt x="5311012" y="2051304"/>
                  </a:lnTo>
                  <a:lnTo>
                    <a:pt x="48895" y="2051304"/>
                  </a:lnTo>
                  <a:lnTo>
                    <a:pt x="29843" y="2047468"/>
                  </a:lnTo>
                  <a:lnTo>
                    <a:pt x="14303" y="2037000"/>
                  </a:lnTo>
                  <a:lnTo>
                    <a:pt x="3835" y="2021460"/>
                  </a:lnTo>
                  <a:lnTo>
                    <a:pt x="0" y="2002409"/>
                  </a:lnTo>
                  <a:lnTo>
                    <a:pt x="0" y="48895"/>
                  </a:lnTo>
                  <a:close/>
                </a:path>
              </a:pathLst>
            </a:custGeom>
            <a:ln w="12700">
              <a:solidFill>
                <a:srgbClr val="99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36179" y="3477767"/>
              <a:ext cx="2939796" cy="120091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05586" y="2323810"/>
            <a:ext cx="4298234" cy="3592661"/>
            <a:chOff x="810517" y="1810257"/>
            <a:chExt cx="4220210" cy="3856354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7" y="1845563"/>
              <a:ext cx="3915155" cy="38206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16867" y="1816607"/>
              <a:ext cx="1624965" cy="3561715"/>
            </a:xfrm>
            <a:custGeom>
              <a:avLst/>
              <a:gdLst/>
              <a:ahLst/>
              <a:cxnLst/>
              <a:rect l="l" t="t" r="r" b="b"/>
              <a:pathLst>
                <a:path w="1624964" h="3561715">
                  <a:moveTo>
                    <a:pt x="1017266" y="0"/>
                  </a:moveTo>
                  <a:lnTo>
                    <a:pt x="983401" y="47599"/>
                  </a:lnTo>
                  <a:lnTo>
                    <a:pt x="949570" y="95190"/>
                  </a:lnTo>
                  <a:lnTo>
                    <a:pt x="915805" y="142761"/>
                  </a:lnTo>
                  <a:lnTo>
                    <a:pt x="882141" y="190304"/>
                  </a:lnTo>
                  <a:lnTo>
                    <a:pt x="848610" y="237809"/>
                  </a:lnTo>
                  <a:lnTo>
                    <a:pt x="815246" y="285267"/>
                  </a:lnTo>
                  <a:lnTo>
                    <a:pt x="782083" y="332668"/>
                  </a:lnTo>
                  <a:lnTo>
                    <a:pt x="749153" y="380004"/>
                  </a:lnTo>
                  <a:lnTo>
                    <a:pt x="716490" y="427264"/>
                  </a:lnTo>
                  <a:lnTo>
                    <a:pt x="684127" y="474439"/>
                  </a:lnTo>
                  <a:lnTo>
                    <a:pt x="652098" y="521521"/>
                  </a:lnTo>
                  <a:lnTo>
                    <a:pt x="620436" y="568499"/>
                  </a:lnTo>
                  <a:lnTo>
                    <a:pt x="589175" y="615365"/>
                  </a:lnTo>
                  <a:lnTo>
                    <a:pt x="558348" y="662109"/>
                  </a:lnTo>
                  <a:lnTo>
                    <a:pt x="527988" y="708721"/>
                  </a:lnTo>
                  <a:lnTo>
                    <a:pt x="498128" y="755192"/>
                  </a:lnTo>
                  <a:lnTo>
                    <a:pt x="468802" y="801513"/>
                  </a:lnTo>
                  <a:lnTo>
                    <a:pt x="440044" y="847675"/>
                  </a:lnTo>
                  <a:lnTo>
                    <a:pt x="411887" y="893668"/>
                  </a:lnTo>
                  <a:lnTo>
                    <a:pt x="384364" y="939482"/>
                  </a:lnTo>
                  <a:lnTo>
                    <a:pt x="357508" y="985109"/>
                  </a:lnTo>
                  <a:lnTo>
                    <a:pt x="331353" y="1030539"/>
                  </a:lnTo>
                  <a:lnTo>
                    <a:pt x="305933" y="1075762"/>
                  </a:lnTo>
                  <a:lnTo>
                    <a:pt x="281280" y="1120770"/>
                  </a:lnTo>
                  <a:lnTo>
                    <a:pt x="257428" y="1165553"/>
                  </a:lnTo>
                  <a:lnTo>
                    <a:pt x="234410" y="1210101"/>
                  </a:lnTo>
                  <a:lnTo>
                    <a:pt x="212260" y="1254405"/>
                  </a:lnTo>
                  <a:lnTo>
                    <a:pt x="191012" y="1298456"/>
                  </a:lnTo>
                  <a:lnTo>
                    <a:pt x="170698" y="1342245"/>
                  </a:lnTo>
                  <a:lnTo>
                    <a:pt x="151351" y="1385762"/>
                  </a:lnTo>
                  <a:lnTo>
                    <a:pt x="133006" y="1428997"/>
                  </a:lnTo>
                  <a:lnTo>
                    <a:pt x="115696" y="1471942"/>
                  </a:lnTo>
                  <a:lnTo>
                    <a:pt x="99454" y="1514587"/>
                  </a:lnTo>
                  <a:lnTo>
                    <a:pt x="84313" y="1556922"/>
                  </a:lnTo>
                  <a:lnTo>
                    <a:pt x="70307" y="1598939"/>
                  </a:lnTo>
                  <a:lnTo>
                    <a:pt x="57469" y="1640627"/>
                  </a:lnTo>
                  <a:lnTo>
                    <a:pt x="45832" y="1681978"/>
                  </a:lnTo>
                  <a:lnTo>
                    <a:pt x="35430" y="1722983"/>
                  </a:lnTo>
                  <a:lnTo>
                    <a:pt x="26297" y="1763631"/>
                  </a:lnTo>
                  <a:lnTo>
                    <a:pt x="18465" y="1803913"/>
                  </a:lnTo>
                  <a:lnTo>
                    <a:pt x="11969" y="1843820"/>
                  </a:lnTo>
                  <a:lnTo>
                    <a:pt x="6840" y="1883344"/>
                  </a:lnTo>
                  <a:lnTo>
                    <a:pt x="3114" y="1922473"/>
                  </a:lnTo>
                  <a:lnTo>
                    <a:pt x="822" y="1961200"/>
                  </a:lnTo>
                  <a:lnTo>
                    <a:pt x="0" y="1999514"/>
                  </a:lnTo>
                  <a:lnTo>
                    <a:pt x="679" y="2037406"/>
                  </a:lnTo>
                  <a:lnTo>
                    <a:pt x="6676" y="2111888"/>
                  </a:lnTo>
                  <a:lnTo>
                    <a:pt x="306719" y="2619684"/>
                  </a:lnTo>
                  <a:lnTo>
                    <a:pt x="856277" y="3077622"/>
                  </a:lnTo>
                  <a:lnTo>
                    <a:pt x="1386857" y="3424261"/>
                  </a:lnTo>
                  <a:lnTo>
                    <a:pt x="1624580" y="3561588"/>
                  </a:lnTo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4160" y="5297931"/>
              <a:ext cx="218694" cy="12738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429625" y="3723258"/>
            <a:ext cx="11537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 err="1">
                <a:solidFill>
                  <a:srgbClr val="FF0000"/>
                </a:solidFill>
                <a:latin typeface="Calibri"/>
                <a:cs typeface="Calibri"/>
              </a:rPr>
              <a:t>St</a:t>
            </a:r>
            <a:r>
              <a:rPr sz="3600" b="1" spc="-30" dirty="0" err="1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600" b="1" spc="-5" dirty="0" err="1">
                <a:solidFill>
                  <a:srgbClr val="FF0000"/>
                </a:solidFill>
                <a:latin typeface="Calibri"/>
                <a:cs typeface="Calibri"/>
              </a:rPr>
              <a:t>es</a:t>
            </a:r>
            <a:endParaRPr sz="36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46785" y="2428767"/>
            <a:ext cx="538480" cy="468630"/>
            <a:chOff x="1991614" y="1296669"/>
            <a:chExt cx="538480" cy="468630"/>
          </a:xfrm>
        </p:grpSpPr>
        <p:sp>
          <p:nvSpPr>
            <p:cNvPr id="16" name="object 16"/>
            <p:cNvSpPr/>
            <p:nvPr/>
          </p:nvSpPr>
          <p:spPr>
            <a:xfrm>
              <a:off x="1997964" y="1303019"/>
              <a:ext cx="525780" cy="455930"/>
            </a:xfrm>
            <a:custGeom>
              <a:avLst/>
              <a:gdLst/>
              <a:ahLst/>
              <a:cxnLst/>
              <a:rect l="l" t="t" r="r" b="b"/>
              <a:pathLst>
                <a:path w="525780" h="455930">
                  <a:moveTo>
                    <a:pt x="206248" y="0"/>
                  </a:moveTo>
                  <a:lnTo>
                    <a:pt x="0" y="82041"/>
                  </a:lnTo>
                  <a:lnTo>
                    <a:pt x="185038" y="176783"/>
                  </a:lnTo>
                  <a:lnTo>
                    <a:pt x="122300" y="204724"/>
                  </a:lnTo>
                  <a:lnTo>
                    <a:pt x="297561" y="295020"/>
                  </a:lnTo>
                  <a:lnTo>
                    <a:pt x="243712" y="314705"/>
                  </a:lnTo>
                  <a:lnTo>
                    <a:pt x="525780" y="455675"/>
                  </a:lnTo>
                  <a:lnTo>
                    <a:pt x="359410" y="271652"/>
                  </a:lnTo>
                  <a:lnTo>
                    <a:pt x="403479" y="253237"/>
                  </a:lnTo>
                  <a:lnTo>
                    <a:pt x="268986" y="143382"/>
                  </a:lnTo>
                  <a:lnTo>
                    <a:pt x="313055" y="128269"/>
                  </a:lnTo>
                  <a:lnTo>
                    <a:pt x="206248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97964" y="1303019"/>
              <a:ext cx="525780" cy="455930"/>
            </a:xfrm>
            <a:custGeom>
              <a:avLst/>
              <a:gdLst/>
              <a:ahLst/>
              <a:cxnLst/>
              <a:rect l="l" t="t" r="r" b="b"/>
              <a:pathLst>
                <a:path w="525780" h="455930">
                  <a:moveTo>
                    <a:pt x="206248" y="0"/>
                  </a:moveTo>
                  <a:lnTo>
                    <a:pt x="313055" y="128269"/>
                  </a:lnTo>
                  <a:lnTo>
                    <a:pt x="268986" y="143382"/>
                  </a:lnTo>
                  <a:lnTo>
                    <a:pt x="403479" y="253237"/>
                  </a:lnTo>
                  <a:lnTo>
                    <a:pt x="359410" y="271652"/>
                  </a:lnTo>
                  <a:lnTo>
                    <a:pt x="525780" y="455675"/>
                  </a:lnTo>
                  <a:lnTo>
                    <a:pt x="243712" y="314705"/>
                  </a:lnTo>
                  <a:lnTo>
                    <a:pt x="297561" y="295020"/>
                  </a:lnTo>
                  <a:lnTo>
                    <a:pt x="122300" y="204724"/>
                  </a:lnTo>
                  <a:lnTo>
                    <a:pt x="185038" y="176783"/>
                  </a:lnTo>
                  <a:lnTo>
                    <a:pt x="0" y="82041"/>
                  </a:lnTo>
                  <a:lnTo>
                    <a:pt x="206248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19830" y="1347147"/>
            <a:ext cx="11321897" cy="4437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tr-TR" sz="1600" dirty="0">
                <a:solidFill>
                  <a:srgbClr val="1D1D1D"/>
                </a:solidFill>
                <a:effectLst/>
                <a:latin typeface="Helvetica" pitchFamily="2" charset="0"/>
              </a:rPr>
              <a:t>THE STRESS WORKS IN DOUBLE MEANING: BENEFIT THE HPV AND IT’S BENEFITED FOR THE HPV</a:t>
            </a:r>
            <a:endParaRPr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endParaRPr sz="12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34298" y="5808252"/>
            <a:ext cx="1743710" cy="309699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4"/>
              </a:spcBef>
            </a:pPr>
            <a:r>
              <a:rPr lang="tr-TR" sz="1800" dirty="0" err="1">
                <a:solidFill>
                  <a:srgbClr val="FFFFFF"/>
                </a:solidFill>
                <a:latin typeface="Calibri"/>
                <a:cs typeface="Calibri"/>
              </a:rPr>
              <a:t>Immune</a:t>
            </a:r>
            <a:r>
              <a:rPr lang="tr-TR"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tr-TR" sz="1800" dirty="0" err="1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76448" y="617336"/>
            <a:ext cx="107312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tr-TR" sz="2400" dirty="0">
                <a:solidFill>
                  <a:srgbClr val="FFFFFF"/>
                </a:solidFill>
                <a:effectLst/>
                <a:latin typeface="Helvetica" pitchFamily="2" charset="0"/>
              </a:rPr>
              <a:t>AFFECT of  THE POSITIVE DIAGNOSIS TO THE PATIENTS?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50EB8832-0527-74D6-1FE6-A45C8623CC1E}"/>
              </a:ext>
            </a:extLst>
          </p:cNvPr>
          <p:cNvSpPr txBox="1"/>
          <p:nvPr/>
        </p:nvSpPr>
        <p:spPr>
          <a:xfrm>
            <a:off x="7366715" y="2023848"/>
            <a:ext cx="2804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/>
              <a:t>HPV+ test </a:t>
            </a:r>
            <a:r>
              <a:rPr lang="tr-TR" b="1" dirty="0" err="1"/>
              <a:t>cause</a:t>
            </a:r>
            <a:r>
              <a:rPr lang="tr-TR" b="1" dirty="0"/>
              <a:t> </a:t>
            </a:r>
            <a:r>
              <a:rPr lang="tr-TR" b="1" dirty="0" err="1"/>
              <a:t>distress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stres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B0D5D577-F5C4-6FBD-FAC6-20400B657446}"/>
              </a:ext>
            </a:extLst>
          </p:cNvPr>
          <p:cNvSpPr txBox="1"/>
          <p:nvPr/>
        </p:nvSpPr>
        <p:spPr>
          <a:xfrm>
            <a:off x="1716025" y="2022848"/>
            <a:ext cx="2005969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spc="-10" dirty="0">
                <a:latin typeface="Calibri"/>
                <a:cs typeface="Calibri"/>
              </a:rPr>
              <a:t>DISTRESS/STRESS</a:t>
            </a:r>
            <a:endParaRPr lang="tr-TR" sz="1800" dirty="0">
              <a:latin typeface="Calibri"/>
              <a:cs typeface="Calibri"/>
            </a:endParaRPr>
          </a:p>
          <a:p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5154</Words>
  <Application>Microsoft Macintosh PowerPoint</Application>
  <PresentationFormat>Geniş ekran</PresentationFormat>
  <Paragraphs>849</Paragraphs>
  <Slides>66</Slides>
  <Notes>6</Notes>
  <HiddenSlides>10</HiddenSlides>
  <MMClips>0</MMClips>
  <ScaleCrop>false</ScaleCrop>
  <HeadingPairs>
    <vt:vector size="6" baseType="variant">
      <vt:variant>
        <vt:lpstr>Kullanılan Yazı Tipleri</vt:lpstr>
      </vt:variant>
      <vt:variant>
        <vt:i4>19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86" baseType="lpstr">
      <vt:lpstr>Arial</vt:lpstr>
      <vt:lpstr>Arial MT</vt:lpstr>
      <vt:lpstr>Avenir Heavy</vt:lpstr>
      <vt:lpstr>Calibri</vt:lpstr>
      <vt:lpstr>Georgia</vt:lpstr>
      <vt:lpstr>Gotham Black</vt:lpstr>
      <vt:lpstr>Gotham Book</vt:lpstr>
      <vt:lpstr>Gotham Medium</vt:lpstr>
      <vt:lpstr>GothamBook</vt:lpstr>
      <vt:lpstr>Goudita Sans Light SF</vt:lpstr>
      <vt:lpstr>Helvetica</vt:lpstr>
      <vt:lpstr>Microsoft Sans Serif</vt:lpstr>
      <vt:lpstr>Roboto</vt:lpstr>
      <vt:lpstr>Segoe UI Black</vt:lpstr>
      <vt:lpstr>Times New Roman</vt:lpstr>
      <vt:lpstr>Trebuchet MS</vt:lpstr>
      <vt:lpstr>Verdana</vt:lpstr>
      <vt:lpstr>Verdana Pro</vt:lpstr>
      <vt:lpstr>Wingdings</vt:lpstr>
      <vt:lpstr>Template_Office</vt:lpstr>
      <vt:lpstr>Non Invasive, Medical Treatment of HPV Chicken or the Egg : Contraversies, objections and clinical data   </vt:lpstr>
      <vt:lpstr>PowerPoint Sunusu</vt:lpstr>
      <vt:lpstr>PowerPoint Sunusu</vt:lpstr>
      <vt:lpstr>Basics</vt:lpstr>
      <vt:lpstr>Some Benchmarks</vt:lpstr>
      <vt:lpstr>PREVENTION: HPV Vaccines Can Prevent a Great Majority of Cervical Cancers</vt:lpstr>
      <vt:lpstr>A well-epithelialized cervix is an unsuitable environment for HPV colonization</vt:lpstr>
      <vt:lpstr>PowerPoint Sunusu</vt:lpstr>
      <vt:lpstr>AFFECT of  THE POSITIVE DIAGNOSIS TO THE PATIENTS?</vt:lpstr>
      <vt:lpstr>PowerPoint Sunusu</vt:lpstr>
      <vt:lpstr>Risk factors or cofactors associated to cancer progression </vt:lpstr>
      <vt:lpstr>RESISTANT HPV CASES FOR CLEARENCE</vt:lpstr>
      <vt:lpstr>PowerPoint Sunusu</vt:lpstr>
      <vt:lpstr>NON MODIFICABLE FACTOR: AGE</vt:lpstr>
      <vt:lpstr>PowerPoint Sunusu</vt:lpstr>
      <vt:lpstr>PowerPoint Sunusu</vt:lpstr>
      <vt:lpstr>Effect of Vaginal Flora</vt:lpstr>
      <vt:lpstr>2015, CERVICAL DYSPLASIA</vt:lpstr>
      <vt:lpstr>Meta-Analysis from Sweden at BJOG</vt:lpstr>
      <vt:lpstr>PowerPoint Sunusu</vt:lpstr>
      <vt:lpstr>SHOULD HPV BE TREATED ? YES….TO WHOM ?</vt:lpstr>
      <vt:lpstr>PowerPoint Sunusu</vt:lpstr>
      <vt:lpstr>PowerPoint Sunusu</vt:lpstr>
      <vt:lpstr>What is Pre What is Pro Biotic ?</vt:lpstr>
      <vt:lpstr>Other non-pharmacological agents  </vt:lpstr>
      <vt:lpstr>BUT……Some Benchmarks</vt:lpstr>
      <vt:lpstr>Take Care About</vt:lpstr>
      <vt:lpstr>Prebiotics-1</vt:lpstr>
      <vt:lpstr>Prebiotics-2: Special Attention</vt:lpstr>
      <vt:lpstr>PAPILLOCARE..More ıs Coming</vt:lpstr>
      <vt:lpstr>OVERALL PRE-BIOTICS COMPARATIVE TRIALS</vt:lpstr>
      <vt:lpstr>Probiotics-Lactobacilli Online, 20-30 euros</vt:lpstr>
      <vt:lpstr>OVERALL PRO-BIOTICS COMPARATIVE TRIALS</vt:lpstr>
      <vt:lpstr>OTHERS</vt:lpstr>
      <vt:lpstr>OVERALL OTHER AGENTS COMPARATIVE TRIALS</vt:lpstr>
      <vt:lpstr>BUT</vt:lpstr>
      <vt:lpstr>PowerPoint Sunusu</vt:lpstr>
      <vt:lpstr>Special Care for Papillocare</vt:lpstr>
      <vt:lpstr>PAPILLOCARE: COMPOSITION</vt:lpstr>
      <vt:lpstr>Mechanism of Action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63% HR-HPV CLEARENCE (6 Clinical Studies 700 PATIENTS)</vt:lpstr>
      <vt:lpstr>PAPILOBS GREECE</vt:lpstr>
      <vt:lpstr>Study Design</vt:lpstr>
      <vt:lpstr>Study Results - Total Population</vt:lpstr>
      <vt:lpstr>Study Results - Total Population Additional Endpoints: Assessment of HPV Clearance</vt:lpstr>
      <vt:lpstr>Study Results - Subgroup Age &gt; 40</vt:lpstr>
      <vt:lpstr>Consistent results across 4 independent studies: Regression of lesions in HR-HPV population at 6 months1,2,3</vt:lpstr>
      <vt:lpstr>PowerPoint Sunusu</vt:lpstr>
      <vt:lpstr>PALOMA 2</vt:lpstr>
      <vt:lpstr>PALOMA 2</vt:lpstr>
      <vt:lpstr>PALOMA 2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 in One or Two Lines</dc:title>
  <dc:creator>Esgo Esgo</dc:creator>
  <cp:lastModifiedBy>MURAT GÜLTEKİN</cp:lastModifiedBy>
  <cp:revision>104</cp:revision>
  <dcterms:created xsi:type="dcterms:W3CDTF">2020-04-15T16:22:23Z</dcterms:created>
  <dcterms:modified xsi:type="dcterms:W3CDTF">2024-11-23T12:22:01Z</dcterms:modified>
</cp:coreProperties>
</file>