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91" r:id="rId2"/>
    <p:sldId id="292" r:id="rId3"/>
    <p:sldId id="298" r:id="rId4"/>
    <p:sldId id="404" r:id="rId5"/>
    <p:sldId id="379" r:id="rId6"/>
    <p:sldId id="382" r:id="rId7"/>
    <p:sldId id="257" r:id="rId8"/>
    <p:sldId id="408" r:id="rId9"/>
    <p:sldId id="405" r:id="rId10"/>
    <p:sldId id="406" r:id="rId11"/>
    <p:sldId id="407" r:id="rId12"/>
    <p:sldId id="339" r:id="rId13"/>
    <p:sldId id="351" r:id="rId14"/>
    <p:sldId id="353" r:id="rId15"/>
    <p:sldId id="354" r:id="rId16"/>
    <p:sldId id="313" r:id="rId17"/>
    <p:sldId id="384" r:id="rId18"/>
    <p:sldId id="385" r:id="rId19"/>
    <p:sldId id="386" r:id="rId20"/>
    <p:sldId id="389" r:id="rId21"/>
    <p:sldId id="387" r:id="rId22"/>
    <p:sldId id="390" r:id="rId23"/>
    <p:sldId id="391" r:id="rId24"/>
    <p:sldId id="388" r:id="rId25"/>
    <p:sldId id="396" r:id="rId26"/>
    <p:sldId id="395" r:id="rId27"/>
    <p:sldId id="380" r:id="rId28"/>
    <p:sldId id="381" r:id="rId29"/>
    <p:sldId id="355" r:id="rId30"/>
    <p:sldId id="342" r:id="rId31"/>
    <p:sldId id="411" r:id="rId32"/>
    <p:sldId id="357" r:id="rId33"/>
    <p:sldId id="412" r:id="rId34"/>
    <p:sldId id="413" r:id="rId35"/>
    <p:sldId id="415" r:id="rId36"/>
    <p:sldId id="410" r:id="rId37"/>
    <p:sldId id="409" r:id="rId38"/>
    <p:sldId id="393" r:id="rId39"/>
    <p:sldId id="394" r:id="rId40"/>
    <p:sldId id="397" r:id="rId41"/>
    <p:sldId id="398" r:id="rId42"/>
    <p:sldId id="373" r:id="rId43"/>
    <p:sldId id="402" r:id="rId44"/>
    <p:sldId id="399" r:id="rId45"/>
    <p:sldId id="401" r:id="rId46"/>
    <p:sldId id="400" r:id="rId47"/>
    <p:sldId id="403" r:id="rId48"/>
    <p:sldId id="370" r:id="rId49"/>
    <p:sldId id="414" r:id="rId50"/>
    <p:sldId id="330" r:id="rId51"/>
    <p:sldId id="352" r:id="rId52"/>
    <p:sldId id="356" r:id="rId53"/>
    <p:sldId id="376" r:id="rId54"/>
    <p:sldId id="392" r:id="rId55"/>
    <p:sldId id="371" r:id="rId56"/>
    <p:sldId id="308" r:id="rId57"/>
    <p:sldId id="378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1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C7775-BB67-4749-9C47-320B78A75C1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1388E-2052-47D9-8F5A-A55A75921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8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1388E-2052-47D9-8F5A-A55A759211C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99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1388E-2052-47D9-8F5A-A55A759211C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8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32D59-4DD8-979C-232C-4494B5770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B614C-8DBA-6589-6061-D21850FDD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0B011-096A-E665-DD0F-D93D9EF41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71F03-3AAB-1FEA-B7EE-46304EB0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9274A-5302-42C7-B313-A0F5A9085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2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4CEE-0E49-CACE-FB79-A892F1FB3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3B37E-C1EB-5B76-F6DB-87CA7B1F1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0A1D7-8FB7-3CA2-FA6F-21BA221A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7A40F-68D0-FD52-79A4-DA1EAE73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2D401-A631-7FC3-7DD0-D1BEA804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63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59F3A8-C8F2-8B38-E09C-2872DEBF7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3D1DB-157F-6820-8386-DA0D27B57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3826F-BB41-518C-B473-0FEE69945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FAD8E-CC6B-1448-3D54-ABA539CF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DA983-E4BA-8FF0-15A1-BD7E27D6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2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2A3A2-1AF5-8DF8-A42C-8BC025364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B3D17-581D-FD9C-6753-079BEFAA6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F6F7D-67B3-C00F-A99C-56AD0826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4E412-E1B4-CF2F-6DC2-DA394269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42618-AE4F-8931-7847-D4115D446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2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704D-DE56-51E5-8494-CA9F90F48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040A4-F105-20F5-FAA8-D6D6D12C0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9491-5618-3793-FF6A-74A6C90A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7ACEC-9FD3-95F0-921D-3963C09B1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6B529-8F8A-528A-DC0E-8736AFEF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0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72C2-B560-1975-998D-62A9028B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5D22B-0D9F-7724-C677-951572BF3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26243-AB9B-58E6-5DE8-9B04EDAE2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0BADF-82D5-751E-F16D-FDC8F7A7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13860-E53D-4607-9044-A236B420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798CA-62EC-7E5E-7B1C-CCD123714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3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98A0A-0F8F-CF24-D005-12A0DE31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20734-4403-B291-CDFA-3CF52F658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0D4E0-5BB5-BDCF-8627-03EF941EC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53169-1E5C-5071-20F7-5D765BC14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B7BF81-A5F8-C16E-E34D-864912217E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033533-D2D3-20F8-47E9-8488AACD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B4E8A1-924E-D6BE-0121-0697A20F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85AA-A867-4D17-FC68-35B8370B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2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DF94-BBEC-CE56-50DA-8441884B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241194-0E04-DA4E-B069-FE7E7A776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75717-607B-DC66-08E1-CE4D34197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1641A-945D-26CC-7B42-610684C4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7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512904-4F26-643B-8B51-E7CF3DE93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6C94D9-7C72-837D-95BE-04BA7C87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0561C-DE05-548C-D866-94C018B6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43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A17F-DB45-525F-04A2-43B52B8F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0A008-9ED7-07FA-4B08-75C7E36F0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E2A54-75CF-DC69-C156-5C2155AFF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5AF8F1-2872-098C-D408-33C3598D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A5356-21D7-B4ED-A9EB-6DF031FE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FF6B-A310-F0B3-085B-C5FC6D81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E34F4-B403-2254-CB98-EB9ECD5F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C9B1B-3CB6-4A5F-A0AC-170E51047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07FE0-FF4C-83AB-5A0B-56A5CAAEB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2973A-1084-83CF-2205-0121FA1B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676FC-AF5C-AE64-77C4-DE0B8A45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F9A6F-040C-C8E9-9FD4-0321EC52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0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C9E8F4-82D8-C638-3567-F66ED2FAE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69D73-6597-A879-2C0A-6A32B7FD7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D6A87-3D6D-8399-CDE0-127496E37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2FB5D-1874-484E-8811-1227AC4C61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BC55E-E979-D818-D16D-9733351A5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BA295-F999-EDBF-2D03-EC9812E04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3F3F3-5372-4F37-87D7-01B4FF07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4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A5AB-3A21-4804-120B-ABCD884C0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34528"/>
            <a:ext cx="5550845" cy="384696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br>
              <a:rPr lang="en-US" sz="4000" b="1" dirty="0">
                <a:latin typeface="+mn-lt"/>
              </a:rPr>
            </a:br>
            <a:br>
              <a:rPr lang="en-US" sz="4000" b="1" dirty="0">
                <a:latin typeface="+mn-lt"/>
              </a:rPr>
            </a:br>
            <a:br>
              <a:rPr lang="en-US" sz="4000" b="1" dirty="0">
                <a:latin typeface="+mn-lt"/>
              </a:rPr>
            </a:br>
            <a:br>
              <a:rPr lang="en-US" sz="4000" b="1" dirty="0">
                <a:latin typeface="+mn-lt"/>
              </a:rPr>
            </a:br>
            <a:br>
              <a:rPr lang="en-US" sz="4000" b="1" dirty="0">
                <a:latin typeface="+mn-lt"/>
              </a:rPr>
            </a:b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DEBATE   </a:t>
            </a:r>
            <a:br>
              <a:rPr lang="en-US" sz="4000" b="1" dirty="0">
                <a:latin typeface="+mn-lt"/>
              </a:rPr>
            </a:br>
            <a:br>
              <a:rPr lang="en-US" sz="4000" b="1" dirty="0">
                <a:latin typeface="+mn-lt"/>
              </a:rPr>
            </a:br>
            <a:r>
              <a:rPr lang="en-US" sz="3600" b="1" dirty="0">
                <a:latin typeface="+mn-lt"/>
              </a:rPr>
              <a:t>HIPEC in the frontline management of EOC?</a:t>
            </a:r>
            <a:br>
              <a:rPr lang="en-US" sz="3600" b="1" dirty="0">
                <a:latin typeface="+mn-lt"/>
              </a:rPr>
            </a:br>
            <a:br>
              <a:rPr lang="en-US" sz="3600" b="1" dirty="0">
                <a:latin typeface="+mn-lt"/>
              </a:rPr>
            </a:br>
            <a:r>
              <a:rPr lang="en-US" sz="3200" b="1" dirty="0">
                <a:latin typeface="+mn-lt"/>
              </a:rPr>
              <a:t>(CON)</a:t>
            </a:r>
            <a:endParaRPr lang="en-US" sz="40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62B52-B8F4-DD70-D50A-B3E6918D9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5149836"/>
            <a:ext cx="5550845" cy="110393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Theo Panoskaltsis</a:t>
            </a:r>
          </a:p>
          <a:p>
            <a:r>
              <a:rPr lang="en-US" b="1" dirty="0"/>
              <a:t>MD, PhD, FRCOG, CCST (UK), ESPSO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204DD-B2FD-BC2F-73DA-1C3CBED29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11" y="234529"/>
            <a:ext cx="5269746" cy="2546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4A286C-5E0F-698D-5D49-426A3AFFE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8791" y="3095438"/>
            <a:ext cx="3460821" cy="345717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4889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234FB-D3ED-67A0-BD2B-D1B5B5DDB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AC317B2D-F930-4859-A8CE-3D78959B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23AF78AE-2390-6119-2DDA-9959EDEEB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Αποτέλεσμα εικόνας για photo for IP chemotherapy">
            <a:extLst>
              <a:ext uri="{FF2B5EF4-FFF2-40B4-BE49-F238E27FC236}">
                <a16:creationId xmlns:a16="http://schemas.microsoft.com/office/drawing/2014/main" id="{1986C39E-2183-D324-9405-D894716DE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9" y="0"/>
            <a:ext cx="12149611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39967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1C425-7CB4-3763-2312-030780BF7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B0D3925E-5C5A-92C4-FEA2-0548430DC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48" y="363336"/>
            <a:ext cx="10266310" cy="2153781"/>
          </a:xfr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4000" b="1" dirty="0">
                <a:latin typeface="+mn-lt"/>
              </a:rPr>
              <a:t>Why IP </a:t>
            </a:r>
            <a:r>
              <a:rPr lang="en-US" sz="4000" b="1" dirty="0" err="1">
                <a:latin typeface="+mn-lt"/>
              </a:rPr>
              <a:t>ChemoTx</a:t>
            </a:r>
            <a:r>
              <a:rPr lang="en-US" sz="4000" b="1" dirty="0">
                <a:latin typeface="+mn-lt"/>
              </a:rPr>
              <a:t> did not work?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COMPLICATIONS!!</a:t>
            </a:r>
            <a:br>
              <a:rPr lang="en-US" sz="3600" b="1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r>
              <a:rPr lang="en-US" sz="3200" b="1" i="1" dirty="0">
                <a:highlight>
                  <a:srgbClr val="FFFF00"/>
                </a:highlight>
                <a:latin typeface="+mn-lt"/>
              </a:rPr>
              <a:t>ONLY 42% IN GOG252 COMPLETED 6 CYCLES</a:t>
            </a:r>
            <a:endParaRPr lang="el-GR" sz="3200" b="1" i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4" name="3 - TextBox">
            <a:extLst>
              <a:ext uri="{FF2B5EF4-FFF2-40B4-BE49-F238E27FC236}">
                <a16:creationId xmlns:a16="http://schemas.microsoft.com/office/drawing/2014/main" id="{05CDBDFA-67C7-3697-CA13-AB4F24320A3F}"/>
              </a:ext>
            </a:extLst>
          </p:cNvPr>
          <p:cNvSpPr txBox="1"/>
          <p:nvPr/>
        </p:nvSpPr>
        <p:spPr>
          <a:xfrm>
            <a:off x="904308" y="2852936"/>
            <a:ext cx="4932040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Infection, fever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3200" b="1" dirty="0">
              <a:solidFill>
                <a:srgbClr val="00206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Pain, nausea, vomiting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3200" b="1" dirty="0">
              <a:solidFill>
                <a:srgbClr val="00206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</a:rPr>
              <a:t>Haematological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</a:p>
          <a:p>
            <a:pPr marL="342900" indent="-342900"/>
            <a:r>
              <a:rPr lang="en-US" sz="3200" b="1" dirty="0">
                <a:solidFill>
                  <a:srgbClr val="002060"/>
                </a:solidFill>
              </a:rPr>
              <a:t>	Metabolic,</a:t>
            </a:r>
          </a:p>
          <a:p>
            <a:pPr marL="342900" indent="-342900"/>
            <a:r>
              <a:rPr lang="en-US" sz="3200" b="1" dirty="0">
                <a:solidFill>
                  <a:srgbClr val="002060"/>
                </a:solidFill>
              </a:rPr>
              <a:t>	Neurologic toxicity</a:t>
            </a:r>
            <a:endParaRPr lang="el-GR" sz="36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Σχετική εικόνα">
            <a:extLst>
              <a:ext uri="{FF2B5EF4-FFF2-40B4-BE49-F238E27FC236}">
                <a16:creationId xmlns:a16="http://schemas.microsoft.com/office/drawing/2014/main" id="{2EE0B728-7A05-9AA4-7A74-DD7C52EC1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3018" t="37278" r="54989" b="23865"/>
          <a:stretch>
            <a:fillRect/>
          </a:stretch>
        </p:blipFill>
        <p:spPr bwMode="auto">
          <a:xfrm>
            <a:off x="6903497" y="2852936"/>
            <a:ext cx="4139952" cy="35394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6346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39D74-92D8-8726-CBEA-5F236B0A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7494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2. Evidence from </a:t>
            </a:r>
            <a:r>
              <a:rPr lang="en-US" sz="3200" b="1" dirty="0" err="1">
                <a:latin typeface="+mn-lt"/>
              </a:rPr>
              <a:t>Randomised</a:t>
            </a:r>
            <a:r>
              <a:rPr lang="en-US" sz="3200" b="1" dirty="0">
                <a:latin typeface="+mn-lt"/>
              </a:rPr>
              <a:t> trials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Primary Debulking in Advanced Ovarian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78766-F853-63F4-3E56-1114E7E8F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18000" r="27163" b="42440"/>
          <a:stretch/>
        </p:blipFill>
        <p:spPr>
          <a:xfrm>
            <a:off x="838199" y="1825625"/>
            <a:ext cx="10667495" cy="4100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33E4C9-D33D-4FB6-B030-1397B7F9F994}"/>
              </a:ext>
            </a:extLst>
          </p:cNvPr>
          <p:cNvSpPr txBox="1">
            <a:spLocks/>
          </p:cNvSpPr>
          <p:nvPr/>
        </p:nvSpPr>
        <p:spPr>
          <a:xfrm>
            <a:off x="838200" y="5925839"/>
            <a:ext cx="10667494" cy="728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</a:rPr>
              <a:t>OVHIPEC-2 completion in 2026</a:t>
            </a:r>
          </a:p>
        </p:txBody>
      </p:sp>
    </p:spTree>
    <p:extLst>
      <p:ext uri="{BB962C8B-B14F-4D97-AF65-F5344CB8AC3E}">
        <p14:creationId xmlns:p14="http://schemas.microsoft.com/office/powerpoint/2010/main" val="3254033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3BC2E-B982-151D-0F8B-E56366F5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893"/>
            <a:ext cx="10515600" cy="852431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PDS or IDS + HIPEC – CHIPPI trial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French RCT to 2028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7F327-990E-31E0-A75E-88AA367B2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9D0B9-0299-A0D3-7718-F66E41683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20806" r="9051" b="37400"/>
          <a:stretch/>
        </p:blipFill>
        <p:spPr>
          <a:xfrm>
            <a:off x="838199" y="1167323"/>
            <a:ext cx="10515600" cy="2388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1FA119-AB7C-FDE6-058A-47F1FE963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36141" r="12988" b="14806"/>
          <a:stretch/>
        </p:blipFill>
        <p:spPr>
          <a:xfrm>
            <a:off x="838197" y="3532825"/>
            <a:ext cx="10515599" cy="332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1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838197" y="3306374"/>
            <a:ext cx="10515599" cy="3362986"/>
          </a:xfr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b="1" dirty="0" err="1"/>
              <a:t>Multicentric</a:t>
            </a:r>
            <a:r>
              <a:rPr lang="en-US" b="1" dirty="0"/>
              <a:t>, phase 3 trial</a:t>
            </a:r>
          </a:p>
          <a:p>
            <a:endParaRPr lang="en-US" b="1" dirty="0"/>
          </a:p>
          <a:p>
            <a:r>
              <a:rPr lang="en-US" b="1" dirty="0"/>
              <a:t>245 patients, all Neo-adjuvant chemo</a:t>
            </a:r>
          </a:p>
          <a:p>
            <a:endParaRPr lang="en-US" b="1" dirty="0"/>
          </a:p>
          <a:p>
            <a:r>
              <a:rPr lang="en-US" b="1" dirty="0"/>
              <a:t>HIPEC with ONLY Cisplatin 					(100mg/m2)</a:t>
            </a:r>
          </a:p>
          <a:p>
            <a:endParaRPr lang="en-US" b="1" dirty="0"/>
          </a:p>
          <a:p>
            <a:r>
              <a:rPr lang="en-US" b="1" dirty="0"/>
              <a:t>Death Hazard Ratio:						0,66</a:t>
            </a:r>
          </a:p>
          <a:p>
            <a:endParaRPr lang="en-US" b="1" dirty="0"/>
          </a:p>
          <a:p>
            <a:r>
              <a:rPr lang="en-US" b="1" dirty="0"/>
              <a:t>Mean survival difference:					12 months (46-34 m)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654" t="24885" r="11416" b="63532"/>
          <a:stretch>
            <a:fillRect/>
          </a:stretch>
        </p:blipFill>
        <p:spPr bwMode="auto">
          <a:xfrm>
            <a:off x="838200" y="1196752"/>
            <a:ext cx="10515600" cy="72008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654" t="46758" r="11416" b="33551"/>
          <a:stretch>
            <a:fillRect/>
          </a:stretch>
        </p:blipFill>
        <p:spPr bwMode="auto">
          <a:xfrm>
            <a:off x="838199" y="1916832"/>
            <a:ext cx="10515599" cy="12241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39D74-92D8-8726-CBEA-5F236B0A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41"/>
            <a:ext cx="10515600" cy="89656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2. Evidence from </a:t>
            </a:r>
            <a:r>
              <a:rPr lang="en-US" sz="3600" b="1" dirty="0" err="1">
                <a:latin typeface="+mn-lt"/>
              </a:rPr>
              <a:t>Randomised</a:t>
            </a:r>
            <a:r>
              <a:rPr lang="en-US" sz="3600" b="1" dirty="0">
                <a:latin typeface="+mn-lt"/>
              </a:rPr>
              <a:t> trials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Interval Debulking in Advanced Ovarian Cancer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92" y="134634"/>
            <a:ext cx="11566251" cy="660673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9838" t="28538" r="4326" b="54269"/>
          <a:stretch>
            <a:fillRect/>
          </a:stretch>
        </p:blipFill>
        <p:spPr bwMode="auto">
          <a:xfrm>
            <a:off x="1058977" y="4256538"/>
            <a:ext cx="10089436" cy="241282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1058977" y="1458463"/>
            <a:ext cx="6131024" cy="1143000"/>
          </a:xfr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Van </a:t>
            </a:r>
            <a:r>
              <a:rPr lang="en-US" b="1" dirty="0" err="1">
                <a:solidFill>
                  <a:srgbClr val="002060"/>
                </a:solidFill>
                <a:latin typeface="+mn-lt"/>
              </a:rPr>
              <a:t>Driel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 trial regime</a:t>
            </a:r>
            <a:endParaRPr lang="el-G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8434" name="Picture 2" descr="Cisplatin, 1mg/mL, MDPF, 100mL Vial | McGuff Medical Products"/>
          <p:cNvPicPr>
            <a:picLocks noChangeAspect="1" noChangeArrowheads="1"/>
          </p:cNvPicPr>
          <p:nvPr/>
        </p:nvPicPr>
        <p:blipFill>
          <a:blip r:embed="rId3" cstate="print"/>
          <a:srcRect l="27490" t="9622" r="28525" b="9281"/>
          <a:stretch>
            <a:fillRect/>
          </a:stretch>
        </p:blipFill>
        <p:spPr bwMode="auto">
          <a:xfrm>
            <a:off x="8199322" y="332656"/>
            <a:ext cx="2078024" cy="38313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054B7-BB15-1F55-7142-0DEC754CB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4874"/>
            <a:ext cx="10515600" cy="4351338"/>
          </a:xfrm>
          <a:solidFill>
            <a:schemeClr val="bg1">
              <a:lumMod val="9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Anticipated 280 patients would be needed to detect a hazard ratio of 1.5 and a power of 80%</a:t>
            </a:r>
          </a:p>
          <a:p>
            <a:endParaRPr lang="en-US" b="1" dirty="0"/>
          </a:p>
          <a:p>
            <a:r>
              <a:rPr lang="en-US" b="1" dirty="0"/>
              <a:t>Because of slow accrual, sample size reduced </a:t>
            </a:r>
            <a:r>
              <a:rPr lang="en-US" b="1" dirty="0">
                <a:highlight>
                  <a:srgbClr val="FFFF00"/>
                </a:highlight>
              </a:rPr>
              <a:t>from 280 to 240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The PFS was only </a:t>
            </a:r>
            <a:r>
              <a:rPr lang="en-US" b="1" dirty="0">
                <a:highlight>
                  <a:srgbClr val="FFFF00"/>
                </a:highlight>
              </a:rPr>
              <a:t>10.7 months </a:t>
            </a:r>
            <a:r>
              <a:rPr lang="en-US" b="1" dirty="0"/>
              <a:t>in the standard arm instead of the expected 18 months </a:t>
            </a:r>
          </a:p>
          <a:p>
            <a:endParaRPr lang="en-US" b="1" dirty="0"/>
          </a:p>
          <a:p>
            <a:r>
              <a:rPr lang="en-US" b="1" dirty="0"/>
              <a:t>The PFS was only </a:t>
            </a:r>
            <a:r>
              <a:rPr lang="en-US" b="1" dirty="0">
                <a:highlight>
                  <a:srgbClr val="FFFF00"/>
                </a:highlight>
              </a:rPr>
              <a:t>14.2 months </a:t>
            </a:r>
            <a:r>
              <a:rPr lang="en-US" b="1" dirty="0"/>
              <a:t>in the HIPEC arm instead of the expected 24 months</a:t>
            </a:r>
          </a:p>
          <a:p>
            <a:endParaRPr lang="en-US" b="1" dirty="0"/>
          </a:p>
          <a:p>
            <a:r>
              <a:rPr lang="en-US" b="1" dirty="0"/>
              <a:t>PFS was shorter than anticipated, even though approximately 70% had a surgical complete resection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FDB6A2-9DD0-5094-BB51-B5A6FCF78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54" t="46758" r="11416" b="33551"/>
          <a:stretch>
            <a:fillRect/>
          </a:stretch>
        </p:blipFill>
        <p:spPr bwMode="auto">
          <a:xfrm>
            <a:off x="647699" y="331788"/>
            <a:ext cx="10515599" cy="12241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132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DF858-06DC-F463-CF64-FE01D69819E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Timing of randomization might have biased the surgeons </a:t>
            </a:r>
          </a:p>
          <a:p>
            <a:pPr marL="0" indent="0" algn="ctr">
              <a:buNone/>
            </a:pPr>
            <a:r>
              <a:rPr lang="en-US" b="1" dirty="0"/>
              <a:t>performing IDS in favor of the HIPEC arm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In the 2006 protocol, the inclusion was planned before the first chemotherapy cycle</a:t>
            </a:r>
          </a:p>
          <a:p>
            <a:endParaRPr lang="en-US" b="1" dirty="0"/>
          </a:p>
          <a:p>
            <a:r>
              <a:rPr lang="en-US" b="1" dirty="0"/>
              <a:t>According to amended protocol of 2012, inclusion was allowed both before the first chemotherapy course and before IDS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201F74-7D08-D6C4-06FF-22632199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54" t="46758" r="11416" b="33551"/>
          <a:stretch>
            <a:fillRect/>
          </a:stretch>
        </p:blipFill>
        <p:spPr bwMode="auto">
          <a:xfrm>
            <a:off x="838201" y="230188"/>
            <a:ext cx="10515599" cy="12241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3612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9F127-E100-526A-9957-936E72262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030" y="2567587"/>
            <a:ext cx="11121668" cy="360937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The study was small (n = 245), and this might have led to possible bias</a:t>
            </a:r>
          </a:p>
          <a:p>
            <a:endParaRPr lang="en-US" b="1" dirty="0"/>
          </a:p>
          <a:p>
            <a:r>
              <a:rPr lang="en-US" b="1" dirty="0"/>
              <a:t>Difference in death events was only 15 patients</a:t>
            </a:r>
          </a:p>
          <a:p>
            <a:endParaRPr lang="en-US" b="1" dirty="0"/>
          </a:p>
          <a:p>
            <a:r>
              <a:rPr lang="en-US" b="1" dirty="0"/>
              <a:t>Recruitment period was 9 years, </a:t>
            </a:r>
            <a:r>
              <a:rPr lang="en-US" b="1" dirty="0">
                <a:highlight>
                  <a:srgbClr val="FFFF00"/>
                </a:highlight>
              </a:rPr>
              <a:t>3 patients per center per year</a:t>
            </a:r>
          </a:p>
          <a:p>
            <a:endParaRPr lang="en-US" b="1" dirty="0"/>
          </a:p>
          <a:p>
            <a:r>
              <a:rPr lang="en-US" b="1" dirty="0"/>
              <a:t>Selection of sites and surgeons was not quality- assured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27BB650-21EE-97ED-DD8E-22CBFF8A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54" t="46758" r="11416" b="33551"/>
          <a:stretch>
            <a:fillRect/>
          </a:stretch>
        </p:blipFill>
        <p:spPr bwMode="auto">
          <a:xfrm>
            <a:off x="838201" y="230188"/>
            <a:ext cx="10515599" cy="12241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652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E9F2-FA1E-A09A-52E5-070C43C6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8608" cy="13255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How to access the role of HIPEC in Peritoneal Carcinomatosis?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CA0B-040E-275E-F0AA-BD8D8131A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0263"/>
            <a:ext cx="5257800" cy="36697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b="1" dirty="0">
                <a:highlight>
                  <a:srgbClr val="FFFF00"/>
                </a:highlight>
              </a:rPr>
              <a:t>Evidence from randomized trials</a:t>
            </a:r>
          </a:p>
          <a:p>
            <a:endParaRPr lang="en-US" b="1" dirty="0"/>
          </a:p>
          <a:p>
            <a:r>
              <a:rPr lang="en-US" b="1" dirty="0"/>
              <a:t>Complications, is it harmful?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Incorporation in Guidelines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67FD85-C0DD-06CE-DE87-51F25206B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5000" r="16811" b="3425"/>
          <a:stretch/>
        </p:blipFill>
        <p:spPr bwMode="auto">
          <a:xfrm>
            <a:off x="7901248" y="1934085"/>
            <a:ext cx="2375154" cy="45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495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4E049-A930-35C4-B132-7B081ABD4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17" y="2373805"/>
            <a:ext cx="11505695" cy="38334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At the largest center (National Cancer Institute in Amsterdam; n = 105 pts), no difference was observed in favor of HIPEC</a:t>
            </a:r>
          </a:p>
          <a:p>
            <a:endParaRPr lang="en-US" b="1" dirty="0"/>
          </a:p>
          <a:p>
            <a:r>
              <a:rPr lang="en-US" b="1" dirty="0"/>
              <a:t>At the smaller centers (which included 18-36 patients), a hazard ratio in favor of HIPEC of 0.65 or lower was observed</a:t>
            </a:r>
          </a:p>
          <a:p>
            <a:endParaRPr lang="en-US" b="1" dirty="0"/>
          </a:p>
          <a:p>
            <a:r>
              <a:rPr lang="en-US" b="1" dirty="0"/>
              <a:t>Heterogeneity of the results, with the largest effect shown at the smaller centers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0514E2-15EB-90AD-3844-C05C7A94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54" t="46758" r="11416" b="33551"/>
          <a:stretch>
            <a:fillRect/>
          </a:stretch>
        </p:blipFill>
        <p:spPr bwMode="auto">
          <a:xfrm>
            <a:off x="838200" y="420688"/>
            <a:ext cx="10515599" cy="12241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642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5E8FC-55A0-C035-727C-88A42EAD3EF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000" b="1" dirty="0"/>
              <a:t>Imbalance in patients with non–high-grade serous ovarian cancer</a:t>
            </a:r>
          </a:p>
          <a:p>
            <a:pPr marL="0" indent="0">
              <a:buNone/>
            </a:pPr>
            <a:endParaRPr lang="en-US" sz="4000" b="1" dirty="0"/>
          </a:p>
          <a:p>
            <a:r>
              <a:rPr lang="en-US" b="1" dirty="0"/>
              <a:t>In the control arm, 13 patients with unfavorable non–high-grade serous ovarian cancer (carcinosarcoma, 4; mucinous carcinoma, 2; clear cell carcinoma, 5; metastasis of gastrointestinal tumor, 1; and high-grade endometrioid carcinoma, 1)</a:t>
            </a:r>
          </a:p>
          <a:p>
            <a:endParaRPr lang="en-US" b="1" dirty="0"/>
          </a:p>
          <a:p>
            <a:r>
              <a:rPr lang="en-US" b="1" dirty="0"/>
              <a:t>Only 3 were included in the HIPEC arm (carcinosarcoma, 1; mucinous carcinoma, 1; and high grade endometrioid carcinoma, 1)</a:t>
            </a:r>
          </a:p>
          <a:p>
            <a:endParaRPr lang="en-US" b="1" dirty="0"/>
          </a:p>
          <a:p>
            <a:r>
              <a:rPr lang="en-US" b="1" dirty="0"/>
              <a:t>In the HIPEC arm, 6 patients with low-grade cancers were included, whereas only 2 were included in the standard arm</a:t>
            </a:r>
          </a:p>
          <a:p>
            <a:endParaRPr lang="en-US" b="1" dirty="0"/>
          </a:p>
          <a:p>
            <a:r>
              <a:rPr lang="en-US" b="1" dirty="0"/>
              <a:t>3 patients in the HIPEC arm were excluded because of intraoperative diagnosis of progressive disease, whereas none were excluded because of progression in the standard arm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9AABDA-955E-9880-1FD3-F2E87554E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54" t="46758" r="11416" b="33551"/>
          <a:stretch>
            <a:fillRect/>
          </a:stretch>
        </p:blipFill>
        <p:spPr bwMode="auto">
          <a:xfrm>
            <a:off x="838201" y="230188"/>
            <a:ext cx="10515599" cy="12241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4612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BA0C0-1BFD-D4C0-792C-FB3287ABE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25297"/>
            <a:ext cx="10515600" cy="4351338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Were adverse events reported completely?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Rate of anemia was as low as 6%</a:t>
            </a:r>
          </a:p>
          <a:p>
            <a:endParaRPr lang="en-US" b="1" dirty="0"/>
          </a:p>
          <a:p>
            <a:r>
              <a:rPr lang="en-US" b="1" dirty="0"/>
              <a:t>Rates for leukopenia, neutropenia, and thrombocytopenia were &lt;10%</a:t>
            </a:r>
          </a:p>
          <a:p>
            <a:endParaRPr lang="en-US" b="1" dirty="0"/>
          </a:p>
          <a:p>
            <a:r>
              <a:rPr lang="en-US" b="1" dirty="0"/>
              <a:t>Only 19% and 16% of the patients had any grade of alopecia in the HIPEC and control arms</a:t>
            </a:r>
          </a:p>
          <a:p>
            <a:endParaRPr lang="en-US" b="1" dirty="0"/>
          </a:p>
          <a:p>
            <a:r>
              <a:rPr lang="en-US" b="1" dirty="0"/>
              <a:t>Specific data for postoperative complications such as relaparotomies were not reported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4D087B-79A5-62E7-CD28-D56FBADBF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54" t="46758" r="11416" b="33551"/>
          <a:stretch>
            <a:fillRect/>
          </a:stretch>
        </p:blipFill>
        <p:spPr bwMode="auto">
          <a:xfrm>
            <a:off x="838200" y="388938"/>
            <a:ext cx="10515599" cy="12241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5293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5AB53-9154-AE89-2ED7-605C6044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925"/>
            <a:ext cx="10515600" cy="752475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Complications in HIPEC and control arms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5CEA5-3A95-CD95-88B4-0F212B955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9851"/>
            <a:ext cx="10515600" cy="402193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Rates of any grade of infection were 18% and 11%</a:t>
            </a:r>
          </a:p>
          <a:p>
            <a:endParaRPr lang="en-US" b="1" dirty="0"/>
          </a:p>
          <a:p>
            <a:r>
              <a:rPr lang="en-US" b="1" dirty="0"/>
              <a:t>Rates of bowel obstruction were 8% and 3%</a:t>
            </a:r>
          </a:p>
          <a:p>
            <a:endParaRPr lang="en-US" b="1" dirty="0"/>
          </a:p>
          <a:p>
            <a:r>
              <a:rPr lang="en-US" b="1" dirty="0"/>
              <a:t>Rates of thromboembolic events were 6% and 2%</a:t>
            </a:r>
          </a:p>
          <a:p>
            <a:endParaRPr lang="en-US" b="1" dirty="0"/>
          </a:p>
          <a:p>
            <a:r>
              <a:rPr lang="en-US" b="1" dirty="0"/>
              <a:t>Rates of fever were 12% and 8%</a:t>
            </a:r>
          </a:p>
          <a:p>
            <a:endParaRPr lang="en-US" b="1" dirty="0"/>
          </a:p>
          <a:p>
            <a:r>
              <a:rPr lang="en-US" b="1" dirty="0"/>
              <a:t>Rate of colostomy was 72% in the HIPEC arm and 43% in the control arm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A838DD0-B581-AA79-3A4D-0158CC6C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54" t="46758" r="11416" b="33551"/>
          <a:stretch>
            <a:fillRect/>
          </a:stretch>
        </p:blipFill>
        <p:spPr bwMode="auto">
          <a:xfrm>
            <a:off x="838200" y="388938"/>
            <a:ext cx="10515599" cy="12241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867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7E521-41FE-05A0-0F9E-CC6507D92A0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The trial was not stratified for important prognosticators: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FIGO III substage</a:t>
            </a:r>
          </a:p>
          <a:p>
            <a:endParaRPr lang="en-US" b="1" dirty="0"/>
          </a:p>
          <a:p>
            <a:r>
              <a:rPr lang="en-US" b="1" dirty="0"/>
              <a:t>Response to neoadjuvant chemotherapy (CRS)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4C1ACC-B978-7DC2-9D82-96D388462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54" t="46758" r="11416" b="33551"/>
          <a:stretch>
            <a:fillRect/>
          </a:stretch>
        </p:blipFill>
        <p:spPr bwMode="auto">
          <a:xfrm>
            <a:off x="838200" y="388938"/>
            <a:ext cx="10515599" cy="12241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1346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8482A-85A6-B7D8-5E3C-45278E99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29" y="2754071"/>
            <a:ext cx="7030431" cy="3458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54AF6-1782-69F8-D4E6-E0DD91FAE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4764"/>
            <a:ext cx="7841593" cy="2050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EC8DC8-7DC3-4414-277B-C563256073F3}"/>
              </a:ext>
            </a:extLst>
          </p:cNvPr>
          <p:cNvSpPr txBox="1"/>
          <p:nvPr/>
        </p:nvSpPr>
        <p:spPr>
          <a:xfrm>
            <a:off x="7495845" y="856217"/>
            <a:ext cx="199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November 2018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FC8CDE-16AD-BCD2-D933-1C7C2A7937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0208"/>
          <a:stretch/>
        </p:blipFill>
        <p:spPr>
          <a:xfrm>
            <a:off x="9683750" y="44450"/>
            <a:ext cx="2413000" cy="2362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C63C2-51A9-D788-6525-D12E1A244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465" y="2673350"/>
            <a:ext cx="3932520" cy="327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30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54BF6-4309-5603-25DF-6D279C150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3EA93-CDE7-E2DA-ECA0-A263AFC8B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3151187"/>
            <a:ext cx="4705350" cy="1851025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The trial was not stratified for important prognosticators: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BRCA status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FFF6210-A070-B8B1-3EA7-60BCB16CC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54" t="46758" r="11416" b="33551"/>
          <a:stretch>
            <a:fillRect/>
          </a:stretch>
        </p:blipFill>
        <p:spPr bwMode="auto">
          <a:xfrm>
            <a:off x="838200" y="388938"/>
            <a:ext cx="10515599" cy="12241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6049B8F-2CFD-90DC-B63A-C0D8E16BB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75" y="2178050"/>
            <a:ext cx="5701224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20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4396-9E63-E67B-A4DD-466EAC88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D0AEA-038B-67F4-1585-F6CD7B880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226"/>
          <a:stretch/>
        </p:blipFill>
        <p:spPr>
          <a:xfrm>
            <a:off x="0" y="0"/>
            <a:ext cx="12192000" cy="169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1B9744-10B5-A4FB-B0BE-3819F6C4CF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88"/>
          <a:stretch/>
        </p:blipFill>
        <p:spPr>
          <a:xfrm>
            <a:off x="546100" y="3386137"/>
            <a:ext cx="4756150" cy="3467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C728E9-84E8-629D-D0C6-EA497B1664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93"/>
          <a:stretch/>
        </p:blipFill>
        <p:spPr>
          <a:xfrm>
            <a:off x="6375400" y="3122337"/>
            <a:ext cx="5499544" cy="36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53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BD5BA-3C84-0E1F-80D4-D0E9D722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C0F42-BE59-CB24-86EA-F8BF310B40DE}"/>
              </a:ext>
            </a:extLst>
          </p:cNvPr>
          <p:cNvSpPr txBox="1"/>
          <p:nvPr/>
        </p:nvSpPr>
        <p:spPr>
          <a:xfrm>
            <a:off x="660400" y="4233329"/>
            <a:ext cx="10871200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Possible explanations:</a:t>
            </a:r>
          </a:p>
          <a:p>
            <a:r>
              <a:rPr lang="en-US" dirty="0"/>
              <a:t> </a:t>
            </a:r>
            <a:r>
              <a:rPr lang="en-US" sz="2000" b="1" dirty="0"/>
              <a:t>1. The impaired DNA repair in HRD </a:t>
            </a:r>
            <a:r>
              <a:rPr lang="en-US" sz="2000" b="1" dirty="0" err="1"/>
              <a:t>tumours</a:t>
            </a:r>
            <a:r>
              <a:rPr lang="en-US" sz="2000" b="1" dirty="0"/>
              <a:t> without pathogenic BRCA1/2 mutations are compromised by the depleting effect of hyperthermia on BRCA1 and BRCA2 protein function, making these </a:t>
            </a:r>
            <a:r>
              <a:rPr lang="en-US" sz="2000" b="1" dirty="0" err="1"/>
              <a:t>tumours</a:t>
            </a:r>
            <a:r>
              <a:rPr lang="en-US" sz="2000" b="1" dirty="0"/>
              <a:t> more sensitive to chemotherapy.  </a:t>
            </a:r>
          </a:p>
          <a:p>
            <a:endParaRPr lang="en-US" sz="2000" b="1" dirty="0"/>
          </a:p>
          <a:p>
            <a:r>
              <a:rPr lang="en-US" sz="2000" b="1" dirty="0"/>
              <a:t>2. HIPEC might not further improve survival in BRCA1/2 carriers, who are already particularly sensitive to systemic chemotherapy.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29EDB1-1D4E-1DB9-3C4D-42788816B7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865"/>
          <a:stretch/>
        </p:blipFill>
        <p:spPr>
          <a:xfrm>
            <a:off x="228600" y="1911350"/>
            <a:ext cx="11646344" cy="1809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7F7162-3A51-075F-5334-53BDA54FAA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226"/>
          <a:stretch/>
        </p:blipFill>
        <p:spPr>
          <a:xfrm>
            <a:off x="0" y="0"/>
            <a:ext cx="12192000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65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39D74-92D8-8726-CBEA-5F236B0A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32300" cy="5222875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2. Evidence from </a:t>
            </a:r>
            <a:r>
              <a:rPr lang="en-US" b="1" dirty="0" err="1">
                <a:latin typeface="+mn-lt"/>
              </a:rPr>
              <a:t>Randomised</a:t>
            </a:r>
            <a:r>
              <a:rPr lang="en-US" b="1" dirty="0">
                <a:latin typeface="+mn-lt"/>
              </a:rPr>
              <a:t> trials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latin typeface="+mn-lt"/>
              </a:rPr>
              <a:t>Secondary Debulking in Advanced Ovarian Cancer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9744F-0D46-7819-9B97-523E45B6C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16597" r="51575" b="24800"/>
          <a:stretch/>
        </p:blipFill>
        <p:spPr>
          <a:xfrm>
            <a:off x="5395764" y="638059"/>
            <a:ext cx="6264696" cy="558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5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EC24-EB9F-FABE-1B89-C6ECCBE6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77" y="498349"/>
            <a:ext cx="7023570" cy="1325563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Paul </a:t>
            </a:r>
            <a:r>
              <a:rPr lang="en-US" b="1" dirty="0" err="1">
                <a:latin typeface="+mn-lt"/>
              </a:rPr>
              <a:t>Sugarbaker</a:t>
            </a:r>
            <a:r>
              <a:rPr lang="en-US" b="1" dirty="0">
                <a:latin typeface="+mn-lt"/>
              </a:rPr>
              <a:t>, Washington DC</a:t>
            </a:r>
            <a:br>
              <a:rPr lang="en-US" b="1" dirty="0">
                <a:latin typeface="+mn-lt"/>
              </a:rPr>
            </a:br>
            <a:r>
              <a:rPr lang="en-US" sz="3600" b="1" dirty="0">
                <a:latin typeface="+mn-lt"/>
              </a:rPr>
              <a:t>The father of advanced peritoneal carcinomatosis surgery</a:t>
            </a:r>
            <a:endParaRPr lang="en-US" b="1" dirty="0">
              <a:latin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AE4C5A-D7AB-D78D-5F88-94843BDA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82" y="135116"/>
            <a:ext cx="2270559" cy="227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505262-EBD4-0F86-0CD8-9E4011D25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190" r="6400"/>
          <a:stretch/>
        </p:blipFill>
        <p:spPr bwMode="auto">
          <a:xfrm>
            <a:off x="483299" y="2694755"/>
            <a:ext cx="5033459" cy="385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user\Pictures\2014-05-15 iphone 15-5-2014\iphone 15-5-2014 313.JPG"/>
          <p:cNvPicPr>
            <a:picLocks noChangeAspect="1" noChangeArrowheads="1"/>
          </p:cNvPicPr>
          <p:nvPr/>
        </p:nvPicPr>
        <p:blipFill rotWithShape="1">
          <a:blip r:embed="rId4" cstate="print"/>
          <a:srcRect l="13623"/>
          <a:stretch/>
        </p:blipFill>
        <p:spPr bwMode="auto">
          <a:xfrm>
            <a:off x="6675244" y="2717233"/>
            <a:ext cx="5205598" cy="383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7539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DCE8-D06D-DA71-C50A-FD8F2C6AFC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No evidence of survival benefit with HIPEC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at Secondary Cytoreduction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4F38D-DAF8-0E6E-7D84-4DEBF4238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20807" r="24012" b="49552"/>
          <a:stretch/>
        </p:blipFill>
        <p:spPr>
          <a:xfrm>
            <a:off x="838200" y="1690688"/>
            <a:ext cx="10515600" cy="2330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CED58-BB3A-93EB-27CA-064DEDED0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3" t="34880" r="25589" b="31101"/>
          <a:stretch/>
        </p:blipFill>
        <p:spPr>
          <a:xfrm>
            <a:off x="838200" y="4144867"/>
            <a:ext cx="10515600" cy="26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48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88B2-D3AC-4083-4F03-D1515084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E278C-F25D-E66C-1209-69950B0E3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B1C0E-22E2-BAEE-5E64-4F4429EA3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3" t="26621" r="50968" b="39779"/>
          <a:stretch/>
        </p:blipFill>
        <p:spPr>
          <a:xfrm>
            <a:off x="636971" y="583127"/>
            <a:ext cx="10716829" cy="54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33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3D314-4CDB-6C6F-3F60-00457786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43751-9D16-D579-3CA2-FDB9F7106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75" y="4769617"/>
            <a:ext cx="10861864" cy="15827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 </a:t>
            </a:r>
            <a:r>
              <a:rPr lang="en-US" b="1" dirty="0"/>
              <a:t>HIPEC significantly improves OS and PFS of women with EOC treated with second-line platinum-based CT </a:t>
            </a:r>
          </a:p>
          <a:p>
            <a:pPr marL="0" indent="0" algn="ctr">
              <a:buNone/>
            </a:pPr>
            <a:r>
              <a:rPr lang="en-US" b="1" dirty="0"/>
              <a:t>followed by secondary complete cytoreductive surgery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DD696-D6F2-4ABA-9886-F207FE910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82" r="30851" b="6851"/>
          <a:stretch/>
        </p:blipFill>
        <p:spPr>
          <a:xfrm>
            <a:off x="0" y="12700"/>
            <a:ext cx="12192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04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4B0B-56BE-3E5A-6F0A-0160EACD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4469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CHIPOR trial ASCO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98A39-DB3C-6323-0AA9-B0BCD4E4D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E7C4FD-9306-9A86-6316-C28318BA6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7" t="27373" r="51383" b="41369"/>
          <a:stretch/>
        </p:blipFill>
        <p:spPr>
          <a:xfrm>
            <a:off x="838199" y="1159595"/>
            <a:ext cx="10346547" cy="55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8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542D6B02-68AB-263B-646F-D84907B1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8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">
            <a:extLst>
              <a:ext uri="{FF2B5EF4-FFF2-40B4-BE49-F238E27FC236}">
                <a16:creationId xmlns:a16="http://schemas.microsoft.com/office/drawing/2014/main" id="{128531F9-74AC-8508-BEED-AE6A0491A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66" y="2143692"/>
            <a:ext cx="7875134" cy="33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97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Image">
            <a:extLst>
              <a:ext uri="{FF2B5EF4-FFF2-40B4-BE49-F238E27FC236}">
                <a16:creationId xmlns:a16="http://schemas.microsoft.com/office/drawing/2014/main" id="{B8C693C3-F9BE-E1D5-B553-DB84FE90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03" y="1330304"/>
            <a:ext cx="7617509" cy="493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B2482D44-403A-8F32-63A9-1269B6A69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8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552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AF0CC-12D4-FBB8-24BF-750796F97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7E3D-B1D3-3184-224B-0123416A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8608" cy="13255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How to access the role of HIPEC in Peritoneal Carcinomatosis?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99A66-B988-5E42-5C2E-4D5FF8290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8863"/>
            <a:ext cx="5257800" cy="357887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Evidence from randomized trials</a:t>
            </a:r>
          </a:p>
          <a:p>
            <a:endParaRPr lang="en-US" b="1" dirty="0"/>
          </a:p>
          <a:p>
            <a:r>
              <a:rPr lang="en-US" b="1" dirty="0">
                <a:highlight>
                  <a:srgbClr val="FFFF00"/>
                </a:highlight>
              </a:rPr>
              <a:t>Complications, is it harmful?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Incorporation in Guidelines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B27E2C-76FF-4F4F-DB67-D399064C5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5000" r="16811" b="3425"/>
          <a:stretch/>
        </p:blipFill>
        <p:spPr bwMode="auto">
          <a:xfrm>
            <a:off x="7901248" y="1934085"/>
            <a:ext cx="2375154" cy="45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49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4B6BD-252A-A2E8-EBF0-4164D5220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F38CDCA0-D814-9D2E-9CA5-F6835F52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48" y="363336"/>
            <a:ext cx="10266310" cy="2153781"/>
          </a:xfr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4000" b="1" dirty="0">
                <a:latin typeface="+mn-lt"/>
              </a:rPr>
              <a:t>Why Postoperative IP Chemo did not work?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COMPLICATIONS!!</a:t>
            </a:r>
            <a:br>
              <a:rPr lang="en-US" sz="3600" b="1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r>
              <a:rPr lang="en-US" sz="3200" b="1" i="1" dirty="0">
                <a:highlight>
                  <a:srgbClr val="FFFF00"/>
                </a:highlight>
                <a:latin typeface="+mn-lt"/>
              </a:rPr>
              <a:t>ONLY 42% IN GOG252 COMPLETED 6 CYCLES</a:t>
            </a:r>
            <a:endParaRPr lang="el-GR" sz="3200" b="1" i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4" name="3 - TextBox">
            <a:extLst>
              <a:ext uri="{FF2B5EF4-FFF2-40B4-BE49-F238E27FC236}">
                <a16:creationId xmlns:a16="http://schemas.microsoft.com/office/drawing/2014/main" id="{01F68CAA-C65C-D755-2E70-B6F1ED1FDFB1}"/>
              </a:ext>
            </a:extLst>
          </p:cNvPr>
          <p:cNvSpPr txBox="1"/>
          <p:nvPr/>
        </p:nvSpPr>
        <p:spPr>
          <a:xfrm>
            <a:off x="904308" y="2852936"/>
            <a:ext cx="4932040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Infection, fever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3200" b="1" dirty="0">
              <a:solidFill>
                <a:srgbClr val="00206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Pain, nausea, vomiting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3200" b="1" dirty="0">
              <a:solidFill>
                <a:srgbClr val="00206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</a:rPr>
              <a:t>Haematological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</a:p>
          <a:p>
            <a:pPr marL="342900" indent="-342900"/>
            <a:r>
              <a:rPr lang="en-US" sz="3200" b="1" dirty="0">
                <a:solidFill>
                  <a:srgbClr val="002060"/>
                </a:solidFill>
              </a:rPr>
              <a:t>	Metabolic,</a:t>
            </a:r>
          </a:p>
          <a:p>
            <a:pPr marL="342900" indent="-342900"/>
            <a:r>
              <a:rPr lang="en-US" sz="3200" b="1" dirty="0">
                <a:solidFill>
                  <a:srgbClr val="002060"/>
                </a:solidFill>
              </a:rPr>
              <a:t>	Neurologic toxicity</a:t>
            </a:r>
            <a:endParaRPr lang="el-GR" sz="36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Σχετική εικόνα">
            <a:extLst>
              <a:ext uri="{FF2B5EF4-FFF2-40B4-BE49-F238E27FC236}">
                <a16:creationId xmlns:a16="http://schemas.microsoft.com/office/drawing/2014/main" id="{61E4C081-2B29-393C-B9F6-EEE387B15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3018" t="37278" r="54989" b="23865"/>
          <a:stretch>
            <a:fillRect/>
          </a:stretch>
        </p:blipFill>
        <p:spPr bwMode="auto">
          <a:xfrm>
            <a:off x="6903497" y="2852936"/>
            <a:ext cx="4139952" cy="35394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71535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02FD4-5A08-470C-73CD-0464B3AB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818F1-62DD-5388-8267-97016AEC0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362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241D81-E86C-0389-D88E-2A5F40B2FE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47" b="1"/>
          <a:stretch/>
        </p:blipFill>
        <p:spPr>
          <a:xfrm>
            <a:off x="0" y="2489200"/>
            <a:ext cx="12192000" cy="436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81EE83-D062-8494-6F61-DD872697F67D}"/>
              </a:ext>
            </a:extLst>
          </p:cNvPr>
          <p:cNvSpPr txBox="1"/>
          <p:nvPr/>
        </p:nvSpPr>
        <p:spPr>
          <a:xfrm>
            <a:off x="3708400" y="11234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ighlight>
                  <a:srgbClr val="FFFF00"/>
                </a:highlight>
              </a:rPr>
              <a:t>5000 patients from 69 studies </a:t>
            </a:r>
          </a:p>
        </p:txBody>
      </p:sp>
    </p:spTree>
    <p:extLst>
      <p:ext uri="{BB962C8B-B14F-4D97-AF65-F5344CB8AC3E}">
        <p14:creationId xmlns:p14="http://schemas.microsoft.com/office/powerpoint/2010/main" val="1124242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A52C1-7C49-1EB4-9B26-5CEC95DC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2F83-F587-73DD-1247-94DD33A0B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D6478-884F-0571-E292-4BB1C3A6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362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3921DB-334F-3679-F9C6-CF09CA59F682}"/>
              </a:ext>
            </a:extLst>
          </p:cNvPr>
          <p:cNvSpPr txBox="1"/>
          <p:nvPr/>
        </p:nvSpPr>
        <p:spPr>
          <a:xfrm>
            <a:off x="486889" y="4101471"/>
            <a:ext cx="4012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ighlight>
                  <a:srgbClr val="FFFF00"/>
                </a:highlight>
              </a:rPr>
              <a:t>5000 patients from 69 studies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A1A5-21A8-CE14-14C7-48C7CB6C17FE}"/>
              </a:ext>
            </a:extLst>
          </p:cNvPr>
          <p:cNvSpPr txBox="1"/>
          <p:nvPr/>
        </p:nvSpPr>
        <p:spPr>
          <a:xfrm>
            <a:off x="5092700" y="2766183"/>
            <a:ext cx="6261100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Frequency in anastomotic leak			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Ostomy					22%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Renal failure 					8%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Intensive care unit admission			49%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Re- operation 					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Post- operative death rate			3%</a:t>
            </a:r>
          </a:p>
        </p:txBody>
      </p:sp>
    </p:spTree>
    <p:extLst>
      <p:ext uri="{BB962C8B-B14F-4D97-AF65-F5344CB8AC3E}">
        <p14:creationId xmlns:p14="http://schemas.microsoft.com/office/powerpoint/2010/main" val="17993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8EB4A-63E2-A66F-3141-43CAF956F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D5D60-EA91-551B-9EEA-D795015F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53" y="1139374"/>
            <a:ext cx="10515600" cy="89656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2. Evidence from </a:t>
            </a:r>
            <a:r>
              <a:rPr lang="en-US" sz="3600" b="1" dirty="0" err="1">
                <a:latin typeface="+mn-lt"/>
              </a:rPr>
              <a:t>Randomised</a:t>
            </a:r>
            <a:r>
              <a:rPr lang="en-US" sz="3600" b="1" dirty="0">
                <a:latin typeface="+mn-lt"/>
              </a:rPr>
              <a:t> trials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66B60-89C8-EB92-1663-937F55D59663}"/>
              </a:ext>
            </a:extLst>
          </p:cNvPr>
          <p:cNvSpPr txBox="1"/>
          <p:nvPr/>
        </p:nvSpPr>
        <p:spPr>
          <a:xfrm>
            <a:off x="1021382" y="3429000"/>
            <a:ext cx="4471073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Bowel Cancer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4AB7C19-8A52-8315-E0AD-67316E650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21" y="2793026"/>
            <a:ext cx="5635174" cy="316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430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A04E2-50E9-48C9-0DE1-F7A970E542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9"/>
          <a:stretch/>
        </p:blipFill>
        <p:spPr>
          <a:xfrm>
            <a:off x="5740400" y="2340194"/>
            <a:ext cx="6123866" cy="4060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5A2039-44F0-23C2-4F0A-E24E91B7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67"/>
          <a:stretch/>
        </p:blipFill>
        <p:spPr>
          <a:xfrm>
            <a:off x="377299" y="3776625"/>
            <a:ext cx="5076987" cy="2624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A91AC-E6CE-DD28-A7C4-6F64FABC44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2837"/>
          <a:stretch/>
        </p:blipFill>
        <p:spPr>
          <a:xfrm>
            <a:off x="0" y="0"/>
            <a:ext cx="10655300" cy="1758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623DB8-6F60-5784-9D38-59BFB7F5785D}"/>
              </a:ext>
            </a:extLst>
          </p:cNvPr>
          <p:cNvSpPr txBox="1"/>
          <p:nvPr/>
        </p:nvSpPr>
        <p:spPr>
          <a:xfrm>
            <a:off x="10312400" y="456981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highlight>
                  <a:srgbClr val="FFFF00"/>
                </a:highlight>
              </a:rPr>
              <a:t>Lancet </a:t>
            </a:r>
            <a:r>
              <a:rPr lang="fr-FR" b="1" dirty="0" err="1">
                <a:highlight>
                  <a:srgbClr val="FFFF00"/>
                </a:highlight>
              </a:rPr>
              <a:t>Oncol</a:t>
            </a:r>
            <a:r>
              <a:rPr lang="fr-FR" b="1" dirty="0">
                <a:highlight>
                  <a:srgbClr val="FFFF00"/>
                </a:highlight>
              </a:rPr>
              <a:t> </a:t>
            </a:r>
          </a:p>
          <a:p>
            <a:pPr algn="ctr"/>
            <a:r>
              <a:rPr lang="fr-FR" b="1" dirty="0">
                <a:highlight>
                  <a:srgbClr val="FFFF00"/>
                </a:highlight>
              </a:rPr>
              <a:t>2021; 22: 256–66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BF268-1B8E-59E1-F06C-BFACE8179148}"/>
              </a:ext>
            </a:extLst>
          </p:cNvPr>
          <p:cNvSpPr txBox="1"/>
          <p:nvPr/>
        </p:nvSpPr>
        <p:spPr>
          <a:xfrm>
            <a:off x="519271" y="2698574"/>
            <a:ext cx="1860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Higher Mortality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74E5AE-7D8F-BE58-E855-0689990035A0}"/>
              </a:ext>
            </a:extLst>
          </p:cNvPr>
          <p:cNvSpPr txBox="1"/>
          <p:nvPr/>
        </p:nvSpPr>
        <p:spPr>
          <a:xfrm>
            <a:off x="2649758" y="2698574"/>
            <a:ext cx="2757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Higher Grade ≥3 Morbidity</a:t>
            </a:r>
          </a:p>
        </p:txBody>
      </p:sp>
    </p:spTree>
    <p:extLst>
      <p:ext uri="{BB962C8B-B14F-4D97-AF65-F5344CB8AC3E}">
        <p14:creationId xmlns:p14="http://schemas.microsoft.com/office/powerpoint/2010/main" val="3281003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D2ABB-F913-CCA9-56BB-74AAD86E0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4972" y="3543299"/>
            <a:ext cx="5093308" cy="288131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Mild morbidity		46.6%</a:t>
            </a:r>
          </a:p>
          <a:p>
            <a:endParaRPr lang="en-US" b="1" dirty="0"/>
          </a:p>
          <a:p>
            <a:r>
              <a:rPr lang="en-US" b="1" dirty="0"/>
              <a:t>Severe morbidity	36.6%</a:t>
            </a:r>
          </a:p>
          <a:p>
            <a:endParaRPr lang="en-US" b="1" dirty="0"/>
          </a:p>
          <a:p>
            <a:r>
              <a:rPr lang="en-US" b="1" dirty="0"/>
              <a:t>Mortality			11.66%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1D92B-B837-C1A5-1941-77BF57ABA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27950" cy="303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9F3E89-B4CA-2C5B-ACB0-9B2885254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59" y="3676540"/>
            <a:ext cx="5420481" cy="23940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F313DED-418A-42A5-C8B5-F5C32C550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46050"/>
            <a:ext cx="2719010" cy="271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24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E68C-CA62-9E51-17A1-73881DB8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3. Complications, is HIPEC harmful?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EB4C0-561E-9688-37B0-8F139EAA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7" y="1690688"/>
            <a:ext cx="4630032" cy="463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1C70B47-246F-5B6E-1682-0A0985DBDAD4}"/>
              </a:ext>
            </a:extLst>
          </p:cNvPr>
          <p:cNvSpPr txBox="1">
            <a:spLocks/>
          </p:cNvSpPr>
          <p:nvPr/>
        </p:nvSpPr>
        <p:spPr>
          <a:xfrm>
            <a:off x="5448299" y="3126492"/>
            <a:ext cx="5709954" cy="1325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highlight>
                  <a:srgbClr val="FFFF00"/>
                </a:highlight>
                <a:latin typeface="+mn-lt"/>
              </a:rPr>
              <a:t>Cisplatin is nephrotoxic</a:t>
            </a:r>
          </a:p>
        </p:txBody>
      </p:sp>
    </p:spTree>
    <p:extLst>
      <p:ext uri="{BB962C8B-B14F-4D97-AF65-F5344CB8AC3E}">
        <p14:creationId xmlns:p14="http://schemas.microsoft.com/office/powerpoint/2010/main" val="4193833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D1B68-C346-6C94-17E7-0FF777C2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836EA-1486-6022-1F6F-0CCC4B848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0"/>
            <a:ext cx="9683750" cy="2397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F3AFD-3C56-DD84-2CBB-7B9042024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800" y="80738"/>
            <a:ext cx="1797050" cy="2345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8F143C-C07D-A0F4-76D9-3958E54C676A}"/>
              </a:ext>
            </a:extLst>
          </p:cNvPr>
          <p:cNvSpPr txBox="1"/>
          <p:nvPr/>
        </p:nvSpPr>
        <p:spPr>
          <a:xfrm>
            <a:off x="393700" y="3233738"/>
            <a:ext cx="7854950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 AKI 							21.5% </a:t>
            </a:r>
          </a:p>
          <a:p>
            <a:endParaRPr lang="en-US" sz="2400" b="1" dirty="0"/>
          </a:p>
          <a:p>
            <a:r>
              <a:rPr lang="en-US" sz="2400" b="1" dirty="0"/>
              <a:t>Progression to AKD					13.3% </a:t>
            </a:r>
          </a:p>
          <a:p>
            <a:endParaRPr lang="en-US" sz="2400" b="1" dirty="0"/>
          </a:p>
          <a:p>
            <a:r>
              <a:rPr lang="en-US" sz="2400" b="1" dirty="0"/>
              <a:t>AKD cohort risk of 30 day in-hospital mortality 	14.3%</a:t>
            </a:r>
          </a:p>
          <a:p>
            <a:endParaRPr lang="en-US" sz="2400" b="1" dirty="0"/>
          </a:p>
          <a:p>
            <a:r>
              <a:rPr lang="en-US" sz="2400" b="1" dirty="0"/>
              <a:t>AKD cohort risk CKD progression			42.8%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A9BA405D-8010-A8AD-E101-A7E843B13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t="24476" r="23532"/>
          <a:stretch/>
        </p:blipFill>
        <p:spPr bwMode="auto">
          <a:xfrm>
            <a:off x="8350250" y="3282950"/>
            <a:ext cx="3448050" cy="284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98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AC87DA-D273-E3ED-6E85-C77A99D3C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13644" cy="258254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16B6C94-8247-A63F-C722-FB5346E9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0"/>
            <a:ext cx="3689350" cy="258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2D09F3-6F56-EB5E-23C3-43D98CECFF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800"/>
          <a:stretch/>
        </p:blipFill>
        <p:spPr>
          <a:xfrm>
            <a:off x="234950" y="2582544"/>
            <a:ext cx="5485718" cy="3684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01EE56-6B64-27B9-4CCE-69C0D6D7C0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65" t="65421" r="7336" b="24416"/>
          <a:stretch/>
        </p:blipFill>
        <p:spPr>
          <a:xfrm>
            <a:off x="622300" y="6266813"/>
            <a:ext cx="4686300" cy="531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634A93-376E-5CAB-5DF0-2C7A76C6C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668" y="3175000"/>
            <a:ext cx="6400801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85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6540C-42B9-2BCD-31D7-3BEC027E3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171742"/>
            <a:ext cx="7882135" cy="1838513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FD398B8C-4C09-616D-5DFF-A70112262B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19528C2-12AF-7DB9-FA61-6EADD2CE07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B0BFBFEE-EE2B-04B5-280F-ABAE92DBDB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CA26A2DC-BDD9-E506-F7AF-203DF8E213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5A0221FD-2422-A6AE-E9C3-D949DABB21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0" name="Picture 12">
            <a:extLst>
              <a:ext uri="{FF2B5EF4-FFF2-40B4-BE49-F238E27FC236}">
                <a16:creationId xmlns:a16="http://schemas.microsoft.com/office/drawing/2014/main" id="{F18B3B08-F31B-94A3-5476-135982970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450" y="215900"/>
            <a:ext cx="1511300" cy="2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B799F5-0850-8AF6-BFB6-750C458D469B}"/>
              </a:ext>
            </a:extLst>
          </p:cNvPr>
          <p:cNvSpPr txBox="1"/>
          <p:nvPr/>
        </p:nvSpPr>
        <p:spPr>
          <a:xfrm>
            <a:off x="7882135" y="767834"/>
            <a:ext cx="198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Discover Oncology </a:t>
            </a: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(2024) 15:106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FFC947-559F-90FE-9FC3-1C4FCB52E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76" y="2600661"/>
            <a:ext cx="7246281" cy="40855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15428C-ABD6-3FC5-5FA8-947190E30260}"/>
              </a:ext>
            </a:extLst>
          </p:cNvPr>
          <p:cNvSpPr txBox="1"/>
          <p:nvPr/>
        </p:nvSpPr>
        <p:spPr>
          <a:xfrm>
            <a:off x="4081470" y="3825034"/>
            <a:ext cx="328930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Units of transfused FFP  </a:t>
            </a:r>
          </a:p>
          <a:p>
            <a:pPr algn="ctr"/>
            <a:endParaRPr lang="en-US" b="1" dirty="0">
              <a:highlight>
                <a:srgbClr val="FFFF00"/>
              </a:highlight>
            </a:endParaRP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No of peritonectomy procedures</a:t>
            </a:r>
          </a:p>
        </p:txBody>
      </p:sp>
      <p:pic>
        <p:nvPicPr>
          <p:cNvPr id="3" name="Picture 4" descr="Αποτέλεσμα εικόνας για HIPEC colosseum PHOTO">
            <a:extLst>
              <a:ext uri="{FF2B5EF4-FFF2-40B4-BE49-F238E27FC236}">
                <a16:creationId xmlns:a16="http://schemas.microsoft.com/office/drawing/2014/main" id="{1D51124D-F5FF-F454-1DE4-8FFB3817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2135" y="3211235"/>
            <a:ext cx="3873374" cy="2965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758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F1387-3D5F-73ED-7429-0B039B08E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400" y="2757985"/>
            <a:ext cx="6572250" cy="3810001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Grade 3 morbidity rate was 29% </a:t>
            </a:r>
          </a:p>
          <a:p>
            <a:endParaRPr lang="en-US" b="1" dirty="0"/>
          </a:p>
          <a:p>
            <a:r>
              <a:rPr lang="en-US" b="1" dirty="0"/>
              <a:t>9 patients experienced a total of 13 exploratory laparotomies for bleeding after HIPEC</a:t>
            </a:r>
          </a:p>
          <a:p>
            <a:endParaRPr lang="en-US" b="1" dirty="0"/>
          </a:p>
          <a:p>
            <a:r>
              <a:rPr lang="en-US" b="1" dirty="0"/>
              <a:t>2-year disease free and overall survival were 27% and 67% </a:t>
            </a:r>
          </a:p>
          <a:p>
            <a:endParaRPr lang="en-US" b="1" dirty="0"/>
          </a:p>
          <a:p>
            <a:r>
              <a:rPr lang="en-US" b="1" dirty="0">
                <a:highlight>
                  <a:srgbClr val="FFFF00"/>
                </a:highlight>
              </a:rPr>
              <a:t>As a result of high level of morbidity the trial was closed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01B0F-A4D9-F6A6-36CA-D639B267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40"/>
            <a:ext cx="6384004" cy="239286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A32A800-3554-4695-45FF-EE8E377F9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219075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F9133-389E-AE12-CAE4-B0D05655FA21}"/>
              </a:ext>
            </a:extLst>
          </p:cNvPr>
          <p:cNvSpPr txBox="1"/>
          <p:nvPr/>
        </p:nvSpPr>
        <p:spPr>
          <a:xfrm>
            <a:off x="6794417" y="727501"/>
            <a:ext cx="2368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highlight>
                  <a:srgbClr val="FFFF00"/>
                </a:highlight>
              </a:rPr>
              <a:t>Pomel et al</a:t>
            </a:r>
          </a:p>
          <a:p>
            <a:pPr algn="ctr"/>
            <a:r>
              <a:rPr lang="it-IT" sz="2400" b="1" dirty="0">
                <a:highlight>
                  <a:srgbClr val="FFFF00"/>
                </a:highlight>
              </a:rPr>
              <a:t>EJSO 36 (2010)</a:t>
            </a:r>
            <a:endParaRPr lang="en-US" sz="2400" b="1" dirty="0">
              <a:highlight>
                <a:srgbClr val="FFFF00"/>
              </a:highlight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FAE5AC6-E8EC-800F-F2BD-B0B840FF0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4" t="12168" r="31468" b="15299"/>
          <a:stretch/>
        </p:blipFill>
        <p:spPr bwMode="auto">
          <a:xfrm>
            <a:off x="1146175" y="2680451"/>
            <a:ext cx="2216521" cy="39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6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F48A-8563-5D38-7459-75322CFD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4851400"/>
            <a:ext cx="365125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highlight>
                  <a:srgbClr val="FFFF00"/>
                </a:highlight>
                <a:latin typeface="+mn-lt"/>
              </a:rPr>
              <a:t>Mortality rate</a:t>
            </a:r>
            <a:br>
              <a:rPr lang="en-US" sz="3600" b="1" dirty="0">
                <a:highlight>
                  <a:srgbClr val="FFFF00"/>
                </a:highlight>
                <a:latin typeface="+mn-lt"/>
              </a:rPr>
            </a:br>
            <a:r>
              <a:rPr lang="en-US" sz="3600" b="1" dirty="0">
                <a:highlight>
                  <a:srgbClr val="FFFF00"/>
                </a:highlight>
                <a:latin typeface="+mn-lt"/>
              </a:rPr>
              <a:t>0,7%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263716-0465-43CF-1685-848E47D57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80" y="158750"/>
            <a:ext cx="6150920" cy="428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03E58-2814-3B69-4DCC-3B450B43FE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84"/>
          <a:stretch/>
        </p:blipFill>
        <p:spPr>
          <a:xfrm>
            <a:off x="6796476" y="1363482"/>
            <a:ext cx="5478710" cy="386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8DF8D7-D981-772D-99B0-E965592351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078" r="79910"/>
          <a:stretch/>
        </p:blipFill>
        <p:spPr>
          <a:xfrm>
            <a:off x="9044745" y="1854200"/>
            <a:ext cx="1261306" cy="7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04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93CE-7301-7542-7E7B-DA477A969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950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5. Incorporation in Guidelines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C2BF6-2665-9230-A3A6-9B4F2AEFC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1" t="38481" r="55032" b="56997"/>
          <a:stretch/>
        </p:blipFill>
        <p:spPr>
          <a:xfrm>
            <a:off x="838200" y="2656898"/>
            <a:ext cx="10029940" cy="1091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5C9895-0125-F590-61AB-D97E262AD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23540" r="15350" b="63977"/>
          <a:stretch/>
        </p:blipFill>
        <p:spPr>
          <a:xfrm>
            <a:off x="838200" y="1612470"/>
            <a:ext cx="8239188" cy="1113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86DE92-93CB-ED12-8292-62F768151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61054" r="55032" b="30603"/>
          <a:stretch/>
        </p:blipFill>
        <p:spPr>
          <a:xfrm>
            <a:off x="540627" y="4415573"/>
            <a:ext cx="10540308" cy="20773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261535-17FB-EC04-CE70-97F8DBD33FE2}"/>
              </a:ext>
            </a:extLst>
          </p:cNvPr>
          <p:cNvCxnSpPr/>
          <p:nvPr/>
        </p:nvCxnSpPr>
        <p:spPr>
          <a:xfrm>
            <a:off x="4456943" y="5232064"/>
            <a:ext cx="2967258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4700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DB4C5-7920-866C-8E8A-81656B1A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CCC42-2236-091C-2F95-7C59B3A60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904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FA2753-E4F8-5FDF-2062-E783EF830FBE}"/>
              </a:ext>
            </a:extLst>
          </p:cNvPr>
          <p:cNvSpPr txBox="1"/>
          <p:nvPr/>
        </p:nvSpPr>
        <p:spPr>
          <a:xfrm>
            <a:off x="490506" y="4549368"/>
            <a:ext cx="11045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consensus on the role of HIPEC and ICS was reached, which reflects current difference in opinion among  participants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2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ACE75-89E2-F7D7-F183-35FE6D18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FF9D9-BFD7-4279-A26F-1592FAC719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7" t="14343" r="-677" b="2497"/>
          <a:stretch/>
        </p:blipFill>
        <p:spPr>
          <a:xfrm>
            <a:off x="2006599" y="1"/>
            <a:ext cx="10185399" cy="200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C23EA-1DC1-3EB4-C59F-EE856EE7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650" y="2166879"/>
            <a:ext cx="7668695" cy="674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862D4-32D0-A071-1712-E07350EA2F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62"/>
          <a:stretch/>
        </p:blipFill>
        <p:spPr>
          <a:xfrm>
            <a:off x="-2" y="2841625"/>
            <a:ext cx="12192000" cy="4016375"/>
          </a:xfrm>
          <a:prstGeom prst="rect">
            <a:avLst/>
          </a:prstGeom>
        </p:spPr>
      </p:pic>
      <p:sp>
        <p:nvSpPr>
          <p:cNvPr id="10" name="AutoShape 4" descr="Current issue cover image">
            <a:extLst>
              <a:ext uri="{FF2B5EF4-FFF2-40B4-BE49-F238E27FC236}">
                <a16:creationId xmlns:a16="http://schemas.microsoft.com/office/drawing/2014/main" id="{BE433901-0440-29E0-AC15-28E2F35808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Journal of Clinical Oncology">
            <a:extLst>
              <a:ext uri="{FF2B5EF4-FFF2-40B4-BE49-F238E27FC236}">
                <a16:creationId xmlns:a16="http://schemas.microsoft.com/office/drawing/2014/main" id="{88E32372-53EB-9A43-37C6-63E22C351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0" y="76200"/>
            <a:ext cx="18478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997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890DF-02C3-18D6-8374-99A4C5AC6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7D8367-1241-C285-C424-A39F675D6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40" r="5900" b="11176"/>
          <a:stretch/>
        </p:blipFill>
        <p:spPr>
          <a:xfrm>
            <a:off x="838199" y="-13874"/>
            <a:ext cx="10292045" cy="4090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F84CBC-14E4-9AEE-BED0-BFF224CC6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" t="36141" r="5900" b="37164"/>
          <a:stretch/>
        </p:blipFill>
        <p:spPr>
          <a:xfrm>
            <a:off x="838198" y="4077072"/>
            <a:ext cx="10292047" cy="27809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4376C9-68D5-7090-229C-C43020FF9C20}"/>
              </a:ext>
            </a:extLst>
          </p:cNvPr>
          <p:cNvCxnSpPr>
            <a:cxnSpLocks/>
          </p:cNvCxnSpPr>
          <p:nvPr/>
        </p:nvCxnSpPr>
        <p:spPr>
          <a:xfrm>
            <a:off x="6240016" y="5445224"/>
            <a:ext cx="4176464" cy="0"/>
          </a:xfrm>
          <a:prstGeom prst="line">
            <a:avLst/>
          </a:prstGeom>
          <a:ln w="25400"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7A66605-E41A-EF92-594F-747031F9F1AB}"/>
              </a:ext>
            </a:extLst>
          </p:cNvPr>
          <p:cNvSpPr/>
          <p:nvPr/>
        </p:nvSpPr>
        <p:spPr>
          <a:xfrm rot="7213972">
            <a:off x="8875453" y="4744130"/>
            <a:ext cx="385092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3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4AFB5-14E7-62C5-CBB6-297B58D73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3161-4C61-C934-725E-2F8220C5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70609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n-lt"/>
              </a:rPr>
              <a:t>Platinum-resistant population HIPOVA-01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55D96-2EA3-6857-64E1-69A99179D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40" r="4735" b="55040"/>
          <a:stretch/>
        </p:blipFill>
        <p:spPr>
          <a:xfrm>
            <a:off x="838200" y="1196752"/>
            <a:ext cx="10515600" cy="1584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90922-7C97-4EDB-2023-E4096266F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 t="37400" r="7250" b="26060"/>
          <a:stretch/>
        </p:blipFill>
        <p:spPr>
          <a:xfrm>
            <a:off x="838200" y="2753544"/>
            <a:ext cx="10515600" cy="4104456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593AE840-0BAA-D5EF-166A-BE5FC077755D}"/>
              </a:ext>
            </a:extLst>
          </p:cNvPr>
          <p:cNvSpPr/>
          <p:nvPr/>
        </p:nvSpPr>
        <p:spPr>
          <a:xfrm rot="3256159">
            <a:off x="9388651" y="4165513"/>
            <a:ext cx="720080" cy="28803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6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6EEE1-0420-4A21-51B3-02ECFDA13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7ACE5-E895-21E5-3CE4-9FC2C15145B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Platinum-sensitive Recurrent OC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RCT French CHIPOR trial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62BC0-CE96-058E-A218-1D57B9BFF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41" r="5113" b="53780"/>
          <a:stretch/>
        </p:blipFill>
        <p:spPr>
          <a:xfrm>
            <a:off x="838200" y="1988840"/>
            <a:ext cx="10515599" cy="1656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83A3A7-73F6-5FCF-CB79-E68D0F9D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 t="32360" r="7250" b="31100"/>
          <a:stretch/>
        </p:blipFill>
        <p:spPr>
          <a:xfrm>
            <a:off x="838199" y="3645024"/>
            <a:ext cx="10515599" cy="3212976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8B3698F7-418E-A5E9-A1AC-20B371A4C27E}"/>
              </a:ext>
            </a:extLst>
          </p:cNvPr>
          <p:cNvSpPr/>
          <p:nvPr/>
        </p:nvSpPr>
        <p:spPr>
          <a:xfrm>
            <a:off x="6960096" y="6334201"/>
            <a:ext cx="720080" cy="28803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83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31D1F-63E7-FBDB-6553-C7D93BAC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On-going clinical trials on HIPEC in Ovarian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B6D02-5B40-196A-07BC-9AF981BDE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0BFF6-667A-4D2F-BD6C-08C6F89C8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8" t="24652" r="10348" b="28212"/>
          <a:stretch/>
        </p:blipFill>
        <p:spPr>
          <a:xfrm>
            <a:off x="838200" y="1896579"/>
            <a:ext cx="10723600" cy="45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757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54C67-4FB7-9EB7-8C93-1ECDCB8B3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72" y="383292"/>
            <a:ext cx="9093031" cy="1325563"/>
          </a:xfrm>
        </p:spPr>
        <p:txBody>
          <a:bodyPr/>
          <a:lstStyle/>
          <a:p>
            <a:pPr algn="ctr"/>
            <a:r>
              <a:rPr lang="en-US" b="1" dirty="0">
                <a:highlight>
                  <a:srgbClr val="C0C0C0"/>
                </a:highlight>
              </a:rPr>
              <a:t>Way forward for HIPEC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D6B96-D85A-03A8-E379-2234FF837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72" y="1807458"/>
            <a:ext cx="9153588" cy="4351338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Further use of HIPEC should be limited to prospective trials??</a:t>
            </a:r>
          </a:p>
          <a:p>
            <a:endParaRPr lang="en-US" b="1" dirty="0"/>
          </a:p>
          <a:p>
            <a:r>
              <a:rPr lang="en-US" b="1" dirty="0"/>
              <a:t>These trials should be large enough </a:t>
            </a:r>
          </a:p>
          <a:p>
            <a:endParaRPr lang="en-US" b="1" dirty="0"/>
          </a:p>
          <a:p>
            <a:r>
              <a:rPr lang="en-US" b="1" dirty="0"/>
              <a:t>Avoid bias by </a:t>
            </a:r>
            <a:r>
              <a:rPr lang="en-US" b="1" dirty="0" err="1"/>
              <a:t>randomising</a:t>
            </a:r>
            <a:r>
              <a:rPr lang="en-US" b="1" dirty="0"/>
              <a:t> patients to HIPEC or heated saline in a double-blind manner and assigning the arms at the very moment of the completion of the surgery and not before</a:t>
            </a:r>
          </a:p>
          <a:p>
            <a:endParaRPr lang="en-US" b="1" dirty="0"/>
          </a:p>
          <a:p>
            <a:r>
              <a:rPr lang="en-US" b="1" dirty="0"/>
              <a:t>Does IP heated chemotherapy truly have an impact or results are due to the heat or the cleansing effect of the hyperthermic solution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4AA33D-FFDF-467B-0680-AE076A43D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6"/>
          <a:stretch/>
        </p:blipFill>
        <p:spPr bwMode="auto">
          <a:xfrm>
            <a:off x="9864619" y="1708855"/>
            <a:ext cx="221500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01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0D9F8-21CF-66C5-4EA0-CE3C8DE2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27" y="4979515"/>
            <a:ext cx="11106687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latin typeface="+mn-lt"/>
              </a:rPr>
              <a:t>Improve the Survival of Ovarian Cancer Patients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091EDB-05DE-7725-2733-7ADC6B609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5324" b="32538"/>
          <a:stretch/>
        </p:blipFill>
        <p:spPr bwMode="auto">
          <a:xfrm>
            <a:off x="499027" y="1878485"/>
            <a:ext cx="3193174" cy="205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07F99B3-6FFF-361F-921A-F08B294BD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82" y="1250649"/>
            <a:ext cx="3193174" cy="319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DF5B517-864A-7AB5-A0A7-8018381C0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80"/>
          <a:stretch/>
        </p:blipFill>
        <p:spPr bwMode="auto">
          <a:xfrm>
            <a:off x="7698883" y="1878485"/>
            <a:ext cx="4059058" cy="202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047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6820"/>
          <a:stretch>
            <a:fillRect/>
          </a:stretch>
        </p:blipFill>
        <p:spPr bwMode="auto">
          <a:xfrm>
            <a:off x="-23940" y="0"/>
            <a:ext cx="1221594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0159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DEBD3-BE25-8436-DE28-25D55D9F0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B72A6-5C01-22BA-D211-CA42E520A696}"/>
              </a:ext>
            </a:extLst>
          </p:cNvPr>
          <p:cNvSpPr txBox="1"/>
          <p:nvPr/>
        </p:nvSpPr>
        <p:spPr>
          <a:xfrm>
            <a:off x="15741" y="0"/>
            <a:ext cx="12160518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467F"/>
                </a:solidFill>
              </a:rPr>
              <a:t>Gynaecological</a:t>
            </a:r>
            <a:r>
              <a:rPr lang="en-US" sz="3200" b="1" dirty="0">
                <a:solidFill>
                  <a:srgbClr val="00467F"/>
                </a:solidFill>
              </a:rPr>
              <a:t> Oncology Unit</a:t>
            </a:r>
          </a:p>
          <a:p>
            <a:pPr algn="ctr"/>
            <a:r>
              <a:rPr lang="en-US" sz="3200" b="1" dirty="0">
                <a:solidFill>
                  <a:srgbClr val="00467F"/>
                </a:solidFill>
              </a:rPr>
              <a:t>2</a:t>
            </a:r>
            <a:r>
              <a:rPr lang="en-US" sz="3200" b="1" baseline="30000" dirty="0">
                <a:solidFill>
                  <a:srgbClr val="00467F"/>
                </a:solidFill>
              </a:rPr>
              <a:t>nd</a:t>
            </a:r>
            <a:r>
              <a:rPr lang="en-US" sz="3200" b="1" dirty="0">
                <a:solidFill>
                  <a:srgbClr val="00467F"/>
                </a:solidFill>
              </a:rPr>
              <a:t> Academic Dept OBGYN, </a:t>
            </a:r>
            <a:r>
              <a:rPr lang="en-US" sz="3200" b="1" dirty="0" err="1">
                <a:solidFill>
                  <a:srgbClr val="00467F"/>
                </a:solidFill>
              </a:rPr>
              <a:t>Aretaieion</a:t>
            </a:r>
            <a:r>
              <a:rPr lang="en-US" sz="3200" b="1" dirty="0">
                <a:solidFill>
                  <a:srgbClr val="00467F"/>
                </a:solidFill>
              </a:rPr>
              <a:t> University Hospital</a:t>
            </a:r>
            <a:endParaRPr lang="el-GR" sz="3200" b="1" dirty="0">
              <a:solidFill>
                <a:srgbClr val="00467F"/>
              </a:solidFill>
            </a:endParaRPr>
          </a:p>
          <a:p>
            <a:pPr algn="ctr"/>
            <a:r>
              <a:rPr lang="en-US" sz="3200" b="1" dirty="0">
                <a:solidFill>
                  <a:srgbClr val="00467F"/>
                </a:solidFill>
              </a:rPr>
              <a:t>Athens, Greece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007F20-ADEF-7E6E-A206-F3FFCC90A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11749"/>
          <a:stretch/>
        </p:blipFill>
        <p:spPr bwMode="auto">
          <a:xfrm>
            <a:off x="0" y="1556297"/>
            <a:ext cx="12176259" cy="53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751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36E56D-190D-71AC-FCDA-60CBF11CC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837"/>
          <a:stretch/>
        </p:blipFill>
        <p:spPr>
          <a:xfrm>
            <a:off x="0" y="0"/>
            <a:ext cx="10655300" cy="1758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4B5CB5-2849-D7BB-A9CC-1454066FFED8}"/>
              </a:ext>
            </a:extLst>
          </p:cNvPr>
          <p:cNvSpPr txBox="1"/>
          <p:nvPr/>
        </p:nvSpPr>
        <p:spPr>
          <a:xfrm>
            <a:off x="10312400" y="456981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highlight>
                  <a:srgbClr val="FFFF00"/>
                </a:highlight>
              </a:rPr>
              <a:t>Lancet </a:t>
            </a:r>
            <a:r>
              <a:rPr lang="fr-FR" b="1" dirty="0" err="1">
                <a:highlight>
                  <a:srgbClr val="FFFF00"/>
                </a:highlight>
              </a:rPr>
              <a:t>Oncol</a:t>
            </a:r>
            <a:r>
              <a:rPr lang="fr-FR" b="1" dirty="0">
                <a:highlight>
                  <a:srgbClr val="FFFF00"/>
                </a:highlight>
              </a:rPr>
              <a:t> </a:t>
            </a:r>
          </a:p>
          <a:p>
            <a:pPr algn="ctr"/>
            <a:r>
              <a:rPr lang="fr-FR" b="1" dirty="0">
                <a:highlight>
                  <a:srgbClr val="FFFF00"/>
                </a:highlight>
              </a:rPr>
              <a:t>2021; 22: 256–66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36BF14-2314-91E6-EC03-41EFB34F52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67"/>
          <a:stretch/>
        </p:blipFill>
        <p:spPr>
          <a:xfrm>
            <a:off x="158750" y="2895600"/>
            <a:ext cx="5408663" cy="2795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35EC4F-BC2A-2316-3285-FB2FC3A43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74" y="2736851"/>
            <a:ext cx="5780378" cy="29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5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C978-EFAC-16F5-19F4-6E2B8A33E8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57ACFB-DDE2-FD85-257C-C28EDC8543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F0122-8411-E88F-5CBD-B7FF39A57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821"/>
          <a:stretch/>
        </p:blipFill>
        <p:spPr>
          <a:xfrm>
            <a:off x="0" y="-26524"/>
            <a:ext cx="12192000" cy="36697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6A01C7F-0F91-ECF2-6AC5-C3D70CBE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2315"/>
            <a:ext cx="12192000" cy="37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273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0DABA-BFEE-B4C0-162A-F5EBF67FA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D3A3-1B2C-79C8-422B-44C58F57689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How to access the role of HIPEC in Ovarian 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C0F08-A29D-63F3-E75C-516011B94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3249"/>
            <a:ext cx="5257800" cy="33610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b="1" dirty="0">
                <a:highlight>
                  <a:srgbClr val="FFFF00"/>
                </a:highlight>
              </a:rPr>
              <a:t>Evidence from randomized trials</a:t>
            </a:r>
          </a:p>
          <a:p>
            <a:endParaRPr lang="en-US" b="1" dirty="0"/>
          </a:p>
          <a:p>
            <a:r>
              <a:rPr lang="en-US" b="1" dirty="0"/>
              <a:t>Complications, is it harmful?</a:t>
            </a:r>
          </a:p>
          <a:p>
            <a:endParaRPr lang="en-US" b="1" dirty="0"/>
          </a:p>
          <a:p>
            <a:r>
              <a:rPr lang="en-US" b="1" dirty="0"/>
              <a:t>Incorporation in Guidelines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F2CFC4-095C-91A0-78DB-E8E852C2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08" y="2688619"/>
            <a:ext cx="5008925" cy="270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587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11A38-E012-EF90-6721-02D56F917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5C6283E2-F645-C0CB-D40A-3C582DDE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9DD38239-C1BC-181A-A4C9-A67A81A89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3490" name="Picture 2" descr="Σχετική εικόνα">
            <a:extLst>
              <a:ext uri="{FF2B5EF4-FFF2-40B4-BE49-F238E27FC236}">
                <a16:creationId xmlns:a16="http://schemas.microsoft.com/office/drawing/2014/main" id="{DFDEF9E2-A449-C86C-669E-2563C78F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129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1299</Words>
  <Application>Microsoft Office PowerPoint</Application>
  <PresentationFormat>Widescreen</PresentationFormat>
  <Paragraphs>199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      DEBATE     HIPEC in the frontline management of EOC?  (CON)</vt:lpstr>
      <vt:lpstr>How to access the role of HIPEC in Peritoneal Carcinomatosis?</vt:lpstr>
      <vt:lpstr>Paul Sugarbaker, Washington DC The father of advanced peritoneal carcinomatosis surgery</vt:lpstr>
      <vt:lpstr>2. Evidence from Randomised trials</vt:lpstr>
      <vt:lpstr>PowerPoint Presentation</vt:lpstr>
      <vt:lpstr>PowerPoint Presentation</vt:lpstr>
      <vt:lpstr>PowerPoint Presentation</vt:lpstr>
      <vt:lpstr>How to access the role of HIPEC in Ovarian Ca?</vt:lpstr>
      <vt:lpstr>PowerPoint Presentation</vt:lpstr>
      <vt:lpstr>PowerPoint Presentation</vt:lpstr>
      <vt:lpstr> Why IP ChemoTx did not work? COMPLICATIONS!!  ONLY 42% IN GOG252 COMPLETED 6 CYCLES</vt:lpstr>
      <vt:lpstr>2. Evidence from Randomised trials Primary Debulking in Advanced Ovarian Cancer</vt:lpstr>
      <vt:lpstr>PDS or IDS + HIPEC – CHIPPI trial French RCT to 2028</vt:lpstr>
      <vt:lpstr>2. Evidence from Randomised trials Interval Debulking in Advanced Ovarian Cancer</vt:lpstr>
      <vt:lpstr>PowerPoint Presentation</vt:lpstr>
      <vt:lpstr>Van Driel trial regime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Complications in HIPEC and control arms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Evidence from Randomised trials  Secondary Debulking in Advanced Ovarian Cancer</vt:lpstr>
      <vt:lpstr>No evidence of survival benefit with HIPEC  at Secondary Cytoreduction</vt:lpstr>
      <vt:lpstr>PowerPoint Presentation</vt:lpstr>
      <vt:lpstr>PowerPoint Presentation</vt:lpstr>
      <vt:lpstr>CHIPOR trial ASCO 2023</vt:lpstr>
      <vt:lpstr>PowerPoint Presentation</vt:lpstr>
      <vt:lpstr>PowerPoint Presentation</vt:lpstr>
      <vt:lpstr>How to access the role of HIPEC in Peritoneal Carcinomatosis?</vt:lpstr>
      <vt:lpstr> Why Postoperative IP Chemo did not work? COMPLICATIONS!!  ONLY 42% IN GOG252 COMPLETED 6 CYCLES</vt:lpstr>
      <vt:lpstr>PowerPoint Presentation</vt:lpstr>
      <vt:lpstr>PowerPoint Presentation</vt:lpstr>
      <vt:lpstr>PowerPoint Presentation</vt:lpstr>
      <vt:lpstr>PowerPoint Presentation</vt:lpstr>
      <vt:lpstr>3. Complications, is HIPEC harmful?</vt:lpstr>
      <vt:lpstr>PowerPoint Presentation</vt:lpstr>
      <vt:lpstr>PowerPoint Presentation</vt:lpstr>
      <vt:lpstr>PowerPoint Presentation</vt:lpstr>
      <vt:lpstr>PowerPoint Presentation</vt:lpstr>
      <vt:lpstr>Mortality rate 0,7%</vt:lpstr>
      <vt:lpstr>5. Incorporation in Guidelines</vt:lpstr>
      <vt:lpstr>PowerPoint Presentation</vt:lpstr>
      <vt:lpstr>PowerPoint Presentation</vt:lpstr>
      <vt:lpstr>Platinum-resistant population HIPOVA-01</vt:lpstr>
      <vt:lpstr>Platinum-sensitive Recurrent OC RCT French CHIPOR trial</vt:lpstr>
      <vt:lpstr>On-going clinical trials on HIPEC in Ovarian Cancer</vt:lpstr>
      <vt:lpstr>Way forward for HIPEC</vt:lpstr>
      <vt:lpstr>Improve the Survival of Ovarian Cancer Patients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DEBATE  Implementation of HIPEC in Advance Ovarian cancer  (YES)</dc:title>
  <dc:creator>Theo Panoskaltsis</dc:creator>
  <cp:lastModifiedBy>Theo Panoskaltsis</cp:lastModifiedBy>
  <cp:revision>24</cp:revision>
  <dcterms:created xsi:type="dcterms:W3CDTF">2024-05-23T16:50:03Z</dcterms:created>
  <dcterms:modified xsi:type="dcterms:W3CDTF">2024-11-28T19:57:08Z</dcterms:modified>
</cp:coreProperties>
</file>