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4" r:id="rId2"/>
    <p:sldId id="505" r:id="rId3"/>
    <p:sldId id="469" r:id="rId4"/>
    <p:sldId id="480" r:id="rId5"/>
    <p:sldId id="498" r:id="rId6"/>
    <p:sldId id="500" r:id="rId7"/>
    <p:sldId id="501" r:id="rId8"/>
    <p:sldId id="503" r:id="rId9"/>
    <p:sldId id="487" r:id="rId10"/>
    <p:sldId id="506" r:id="rId11"/>
    <p:sldId id="499" r:id="rId12"/>
    <p:sldId id="482" r:id="rId13"/>
    <p:sldId id="483" r:id="rId14"/>
    <p:sldId id="484" r:id="rId15"/>
    <p:sldId id="488" r:id="rId16"/>
    <p:sldId id="485" r:id="rId17"/>
    <p:sldId id="489" r:id="rId18"/>
    <p:sldId id="491" r:id="rId19"/>
    <p:sldId id="510" r:id="rId20"/>
    <p:sldId id="509" r:id="rId21"/>
    <p:sldId id="511" r:id="rId22"/>
    <p:sldId id="508" r:id="rId23"/>
    <p:sldId id="504" r:id="rId24"/>
    <p:sldId id="492" r:id="rId25"/>
    <p:sldId id="493" r:id="rId26"/>
    <p:sldId id="495" r:id="rId27"/>
    <p:sldId id="496" r:id="rId28"/>
    <p:sldId id="497" r:id="rId29"/>
    <p:sldId id="507" r:id="rId30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4" autoAdjust="0"/>
    <p:restoredTop sz="81130" autoAdjust="0"/>
  </p:normalViewPr>
  <p:slideViewPr>
    <p:cSldViewPr snapToGrid="0">
      <p:cViewPr varScale="1">
        <p:scale>
          <a:sx n="77" d="100"/>
          <a:sy n="77" d="100"/>
        </p:scale>
        <p:origin x="132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"/>
    </p:cViewPr>
  </p:sorter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uf Irmak" userId="29d001e8-d20f-4bbf-aa06-51833eaa1232" providerId="ADAL" clId="{8E71DA20-3766-4B35-9C98-B9CF4C2CE851}"/>
    <pc:docChg chg="undo custSel addSld modSld">
      <pc:chgData name="Yusuf Irmak" userId="29d001e8-d20f-4bbf-aa06-51833eaa1232" providerId="ADAL" clId="{8E71DA20-3766-4B35-9C98-B9CF4C2CE851}" dt="2021-10-21T08:54:10.567" v="29" actId="14100"/>
      <pc:docMkLst>
        <pc:docMk/>
      </pc:docMkLst>
      <pc:sldChg chg="addSp delSp modSp new mod">
        <pc:chgData name="Yusuf Irmak" userId="29d001e8-d20f-4bbf-aa06-51833eaa1232" providerId="ADAL" clId="{8E71DA20-3766-4B35-9C98-B9CF4C2CE851}" dt="2021-10-21T08:52:32.872" v="6" actId="14100"/>
        <pc:sldMkLst>
          <pc:docMk/>
          <pc:sldMk cId="214255282" sldId="256"/>
        </pc:sldMkLst>
        <pc:spChg chg="del">
          <ac:chgData name="Yusuf Irmak" userId="29d001e8-d20f-4bbf-aa06-51833eaa1232" providerId="ADAL" clId="{8E71DA20-3766-4B35-9C98-B9CF4C2CE851}" dt="2021-10-21T08:52:11.330" v="1" actId="478"/>
          <ac:spMkLst>
            <pc:docMk/>
            <pc:sldMk cId="214255282" sldId="256"/>
            <ac:spMk id="2" creationId="{F0966178-CD06-4B38-9A84-ABDB182578A1}"/>
          </ac:spMkLst>
        </pc:spChg>
        <pc:spChg chg="del">
          <ac:chgData name="Yusuf Irmak" userId="29d001e8-d20f-4bbf-aa06-51833eaa1232" providerId="ADAL" clId="{8E71DA20-3766-4B35-9C98-B9CF4C2CE851}" dt="2021-10-21T08:52:13.369" v="2" actId="478"/>
          <ac:spMkLst>
            <pc:docMk/>
            <pc:sldMk cId="214255282" sldId="256"/>
            <ac:spMk id="3" creationId="{0C0C707B-355D-45A1-AA92-4200D49AF34D}"/>
          </ac:spMkLst>
        </pc:spChg>
        <pc:picChg chg="add mod">
          <ac:chgData name="Yusuf Irmak" userId="29d001e8-d20f-4bbf-aa06-51833eaa1232" providerId="ADAL" clId="{8E71DA20-3766-4B35-9C98-B9CF4C2CE851}" dt="2021-10-21T08:52:32.872" v="6" actId="14100"/>
          <ac:picMkLst>
            <pc:docMk/>
            <pc:sldMk cId="214255282" sldId="256"/>
            <ac:picMk id="5" creationId="{3FE59464-4B2F-4A4B-A0D6-49862BA6BED6}"/>
          </ac:picMkLst>
        </pc:picChg>
      </pc:sldChg>
      <pc:sldChg chg="addSp delSp modSp new mod">
        <pc:chgData name="Yusuf Irmak" userId="29d001e8-d20f-4bbf-aa06-51833eaa1232" providerId="ADAL" clId="{8E71DA20-3766-4B35-9C98-B9CF4C2CE851}" dt="2021-10-21T08:53:02.273" v="14"/>
        <pc:sldMkLst>
          <pc:docMk/>
          <pc:sldMk cId="3193566528" sldId="257"/>
        </pc:sldMkLst>
        <pc:spChg chg="del">
          <ac:chgData name="Yusuf Irmak" userId="29d001e8-d20f-4bbf-aa06-51833eaa1232" providerId="ADAL" clId="{8E71DA20-3766-4B35-9C98-B9CF4C2CE851}" dt="2021-10-21T08:52:45.829" v="7"/>
          <ac:spMkLst>
            <pc:docMk/>
            <pc:sldMk cId="3193566528" sldId="257"/>
            <ac:spMk id="3" creationId="{6F9D0F8A-C906-493B-8005-FB9EAB0D41CB}"/>
          </ac:spMkLst>
        </pc:spChg>
        <pc:spChg chg="add del mod">
          <ac:chgData name="Yusuf Irmak" userId="29d001e8-d20f-4bbf-aa06-51833eaa1232" providerId="ADAL" clId="{8E71DA20-3766-4B35-9C98-B9CF4C2CE851}" dt="2021-10-21T08:53:02.273" v="14"/>
          <ac:spMkLst>
            <pc:docMk/>
            <pc:sldMk cId="3193566528" sldId="257"/>
            <ac:spMk id="6" creationId="{E6EB3B56-BBE9-403A-9A6B-BE15F528F379}"/>
          </ac:spMkLst>
        </pc:spChg>
        <pc:picChg chg="add mod">
          <ac:chgData name="Yusuf Irmak" userId="29d001e8-d20f-4bbf-aa06-51833eaa1232" providerId="ADAL" clId="{8E71DA20-3766-4B35-9C98-B9CF4C2CE851}" dt="2021-10-21T08:52:51.709" v="11" actId="14100"/>
          <ac:picMkLst>
            <pc:docMk/>
            <pc:sldMk cId="3193566528" sldId="257"/>
            <ac:picMk id="5" creationId="{3B0FE560-559A-41B1-B789-93F1E4A9BC52}"/>
          </ac:picMkLst>
        </pc:picChg>
      </pc:sldChg>
      <pc:sldChg chg="addSp delSp modSp new mod">
        <pc:chgData name="Yusuf Irmak" userId="29d001e8-d20f-4bbf-aa06-51833eaa1232" providerId="ADAL" clId="{8E71DA20-3766-4B35-9C98-B9CF4C2CE851}" dt="2021-10-21T08:53:41.083" v="25"/>
        <pc:sldMkLst>
          <pc:docMk/>
          <pc:sldMk cId="3599786693" sldId="258"/>
        </pc:sldMkLst>
        <pc:spChg chg="del">
          <ac:chgData name="Yusuf Irmak" userId="29d001e8-d20f-4bbf-aa06-51833eaa1232" providerId="ADAL" clId="{8E71DA20-3766-4B35-9C98-B9CF4C2CE851}" dt="2021-10-21T08:53:12.416" v="16"/>
          <ac:spMkLst>
            <pc:docMk/>
            <pc:sldMk cId="3599786693" sldId="258"/>
            <ac:spMk id="3" creationId="{BB3A56E0-C9D8-4A6E-8690-9779C67FAA53}"/>
          </ac:spMkLst>
        </pc:spChg>
        <pc:spChg chg="add del mod">
          <ac:chgData name="Yusuf Irmak" userId="29d001e8-d20f-4bbf-aa06-51833eaa1232" providerId="ADAL" clId="{8E71DA20-3766-4B35-9C98-B9CF4C2CE851}" dt="2021-10-21T08:53:41.083" v="25"/>
          <ac:spMkLst>
            <pc:docMk/>
            <pc:sldMk cId="3599786693" sldId="258"/>
            <ac:spMk id="6" creationId="{15206C58-CB2C-490C-9043-4456D98CB764}"/>
          </ac:spMkLst>
        </pc:spChg>
        <pc:picChg chg="add mod">
          <ac:chgData name="Yusuf Irmak" userId="29d001e8-d20f-4bbf-aa06-51833eaa1232" providerId="ADAL" clId="{8E71DA20-3766-4B35-9C98-B9CF4C2CE851}" dt="2021-10-21T08:53:27.524" v="22" actId="14100"/>
          <ac:picMkLst>
            <pc:docMk/>
            <pc:sldMk cId="3599786693" sldId="258"/>
            <ac:picMk id="5" creationId="{DB4AF0A5-E2BF-45ED-B562-97E63366E0E9}"/>
          </ac:picMkLst>
        </pc:picChg>
      </pc:sldChg>
      <pc:sldChg chg="addSp delSp modSp new mod">
        <pc:chgData name="Yusuf Irmak" userId="29d001e8-d20f-4bbf-aa06-51833eaa1232" providerId="ADAL" clId="{8E71DA20-3766-4B35-9C98-B9CF4C2CE851}" dt="2021-10-21T08:54:10.567" v="29" actId="14100"/>
        <pc:sldMkLst>
          <pc:docMk/>
          <pc:sldMk cId="3244018429" sldId="259"/>
        </pc:sldMkLst>
        <pc:spChg chg="del">
          <ac:chgData name="Yusuf Irmak" userId="29d001e8-d20f-4bbf-aa06-51833eaa1232" providerId="ADAL" clId="{8E71DA20-3766-4B35-9C98-B9CF4C2CE851}" dt="2021-10-21T08:54:03.458" v="27"/>
          <ac:spMkLst>
            <pc:docMk/>
            <pc:sldMk cId="3244018429" sldId="259"/>
            <ac:spMk id="3" creationId="{556A6021-ADF9-4C68-A2E7-A1245AE00F81}"/>
          </ac:spMkLst>
        </pc:spChg>
        <pc:picChg chg="add mod">
          <ac:chgData name="Yusuf Irmak" userId="29d001e8-d20f-4bbf-aa06-51833eaa1232" providerId="ADAL" clId="{8E71DA20-3766-4B35-9C98-B9CF4C2CE851}" dt="2021-10-21T08:54:10.567" v="29" actId="14100"/>
          <ac:picMkLst>
            <pc:docMk/>
            <pc:sldMk cId="3244018429" sldId="259"/>
            <ac:picMk id="5" creationId="{1E0AB1E6-16A2-4A51-8BEE-9D3C2EA4D5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9512CCF-3394-4A2C-A2FC-3422AB8CB6E4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3EBFF45-E82A-4CE2-A792-CDC18940BF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97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59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42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066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IB2/IB3 </a:t>
            </a:r>
            <a:r>
              <a:rPr lang="tr-TR" b="1" dirty="0" err="1"/>
              <a:t>constitutes</a:t>
            </a:r>
            <a:r>
              <a:rPr lang="tr-TR" b="1" dirty="0"/>
              <a:t> 10% of </a:t>
            </a:r>
            <a:r>
              <a:rPr lang="tr-TR" b="1" dirty="0" err="1"/>
              <a:t>patients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37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72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486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430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maintenance until progression or unacceptable toxicity or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402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DD NACT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followed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by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sentinel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node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mapping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and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laparoscopic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pelvic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lympadenectomy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and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simple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tr-TR" sz="1200" b="1" kern="1200" dirty="0" err="1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trachelecetomy</a:t>
            </a:r>
            <a:r>
              <a:rPr lang="tr-TR" sz="1200" b="1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in CC: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992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fetal maturity is not complete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82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latin typeface="+mj-lt"/>
              </a:rPr>
              <a:t>(</a:t>
            </a:r>
            <a:r>
              <a:rPr lang="tr-TR" sz="1200" b="1" dirty="0" err="1">
                <a:latin typeface="+mj-lt"/>
              </a:rPr>
              <a:t>Lack</a:t>
            </a:r>
            <a:r>
              <a:rPr lang="tr-TR" sz="1200" b="1" dirty="0">
                <a:latin typeface="+mj-lt"/>
              </a:rPr>
              <a:t> of </a:t>
            </a:r>
            <a:r>
              <a:rPr lang="tr-TR" sz="1200" b="1" dirty="0" err="1">
                <a:latin typeface="+mj-lt"/>
              </a:rPr>
              <a:t>predictive</a:t>
            </a:r>
            <a:r>
              <a:rPr lang="tr-TR" sz="1200" b="1" dirty="0">
                <a:latin typeface="+mj-lt"/>
              </a:rPr>
              <a:t> </a:t>
            </a:r>
            <a:r>
              <a:rPr lang="tr-TR" sz="1200" b="1" dirty="0" err="1">
                <a:latin typeface="+mj-lt"/>
              </a:rPr>
              <a:t>biomarkers</a:t>
            </a:r>
            <a:r>
              <a:rPr lang="tr-TR" sz="1200" b="1" dirty="0">
                <a:latin typeface="+mj-lt"/>
              </a:rPr>
              <a:t>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13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Still</a:t>
            </a:r>
            <a:r>
              <a:rPr lang="tr-TR" dirty="0"/>
              <a:t> </a:t>
            </a:r>
            <a:r>
              <a:rPr lang="tr-TR" dirty="0" err="1"/>
              <a:t>valid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956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315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71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8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51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8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36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40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0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FF45-E82A-4CE2-A792-CDC18940BFC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8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3C04C-7D09-4E9D-B5EA-4C314D28A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42464D8-79E7-4ED1-8A18-05B5B1763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01AECC-F1FF-4309-BE3D-F805C7F9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943991-5AD7-4E66-A546-535FA06D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1AD910-1991-419E-B3E1-63BD03F8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53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D40815-6DD1-4B26-8791-FA4AD054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B0EE32-4A34-4994-92FC-2651FB899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8EEF22-6F34-48CB-AC8A-72452B9C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419225-12C3-47A7-B21E-36B6B32B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5FB19E-397C-494B-A19B-F396C455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02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473D44-F407-4860-AF98-9C797F044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295933-62D5-4348-BF91-2F7EFA6BE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527FA5-76A6-42B1-A89A-D6409CFA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CFBCEB-6273-4D95-AB4F-D92D8453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0B4E7C-7105-434F-85C2-B54CC166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9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D99F0D-1533-476A-A99A-D4112C68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22508-A354-4DC3-8A01-FD8A439B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79EE01-6267-4D70-AD1B-769E22AE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DBCE70-E628-47E6-BAC4-C3C6FDAC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D841AB-6DE9-44F3-9D6B-6B567767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83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F79F60-3DBF-465E-8CDA-1431A888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FEB944-BE55-48F4-A60F-894AE0532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4E1A18-86C6-462C-A6C4-44900983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4846BC-539B-4D58-A0DE-6C83BC53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B674AB-0323-4978-A59D-787388A4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97047E-AAE7-4D09-A782-419944DF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B24FFB-D059-4B3D-8F33-844124982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614129-96BC-4209-BB5E-B413C6BC0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018468-7F85-4EC1-BECC-D6F5BDF4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B750F1-CBA7-49BE-95AF-BF47B99E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B1CE90-54A4-4DB1-B249-D35C2AD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24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BB8245-61A4-4143-A37A-BB4DABD4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322630-E5BB-4402-9F7E-C21007E1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DE2BC88-DBE2-478E-9E22-4C30C30F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C6239B7-6028-47FC-BBC6-57E8B4002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079B3B5-8190-4A8D-B720-CECCE9A9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648911-D7DA-4BB8-8568-6382B63D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FE96DCE-1E5F-436A-81A0-91F8F2F0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3697A17-12FC-4E71-9F98-CAA6DA11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98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27E4B4-B8E4-48B7-AEA9-278FFD1D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4389A38-5B95-404F-8DDD-4B4F4767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7A44D75-409E-4078-A954-A4B1335E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635B83F-7435-4E06-9946-6E439A11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0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07132A9-310D-4129-B469-A19AB86B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7AA4DAB-FA46-4139-8106-0CBB761A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2A7E89-B632-4072-ABDC-32A19148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5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E6749-05AF-4B3B-8160-5A0010ED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8063A8-E890-4DD4-9F23-10E192B3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F5CEA2-7E7E-40F0-881C-78BAF322D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2C38AD-01FC-4A1E-9F7F-762FF004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E47C214-1D2C-4FAB-B14C-A2FEECBD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D96E10-F2EA-4AC2-A5B4-7B388D37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17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9C1CC-5BE4-4A96-B7EB-4183DAE7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64EA860-6984-486D-92BA-23E48AAF1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D4C2916-5998-4D74-8B0C-1B41B4D27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8DDAA6-200A-4EEB-8BE0-944EC3B9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88B2B3-C600-4A4F-9080-E69B4F7C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B2853C-F36C-420F-A538-E8A4147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6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96B8C40-CCAD-4C5A-B1E9-AD299270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68A907-140A-4B05-A8F7-4A0C753BF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95607B-B7D4-4F56-9627-9CC5E2E29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8440-EB5C-4B59-93A1-6BC513837B97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F9D907-02A6-411C-A5D7-5B18B5D0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230FB8-A5A9-45B6-8090-248F63998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0BE5-1DA4-4909-84AB-F399730592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7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65576" y="4640645"/>
            <a:ext cx="4373997" cy="1178014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>
                <a:solidFill>
                  <a:srgbClr val="002060"/>
                </a:solidFill>
              </a:rPr>
              <a:t>Özden </a:t>
            </a:r>
            <a:r>
              <a:rPr lang="tr-TR" sz="1800" b="1" dirty="0" err="1">
                <a:solidFill>
                  <a:srgbClr val="002060"/>
                </a:solidFill>
              </a:rPr>
              <a:t>Altundağ</a:t>
            </a:r>
            <a:r>
              <a:rPr lang="tr-TR" sz="1800" b="1" dirty="0">
                <a:solidFill>
                  <a:srgbClr val="002060"/>
                </a:solidFill>
              </a:rPr>
              <a:t>, MD</a:t>
            </a:r>
          </a:p>
          <a:p>
            <a:r>
              <a:rPr lang="tr-TR" sz="1800" b="1" dirty="0">
                <a:solidFill>
                  <a:srgbClr val="002060"/>
                </a:solidFill>
              </a:rPr>
              <a:t>Başkent </a:t>
            </a:r>
            <a:r>
              <a:rPr lang="tr-TR" sz="1800" b="1" dirty="0" err="1">
                <a:solidFill>
                  <a:srgbClr val="002060"/>
                </a:solidFill>
              </a:rPr>
              <a:t>University</a:t>
            </a:r>
            <a:r>
              <a:rPr lang="tr-TR" sz="1800" b="1" dirty="0">
                <a:solidFill>
                  <a:srgbClr val="002060"/>
                </a:solidFill>
              </a:rPr>
              <a:t>, </a:t>
            </a:r>
            <a:r>
              <a:rPr lang="tr-TR" sz="1800" b="1" dirty="0" err="1">
                <a:solidFill>
                  <a:srgbClr val="002060"/>
                </a:solidFill>
              </a:rPr>
              <a:t>Medical</a:t>
            </a:r>
            <a:r>
              <a:rPr lang="tr-TR" sz="1800" b="1" dirty="0">
                <a:solidFill>
                  <a:srgbClr val="002060"/>
                </a:solidFill>
              </a:rPr>
              <a:t> Oncology, Ankara/Türkiye</a:t>
            </a:r>
          </a:p>
          <a:p>
            <a:r>
              <a:rPr lang="tr-TR" sz="1800" b="1" dirty="0" err="1">
                <a:solidFill>
                  <a:srgbClr val="002060"/>
                </a:solidFill>
              </a:rPr>
              <a:t>November</a:t>
            </a:r>
            <a:r>
              <a:rPr lang="tr-TR" sz="1800" b="1" dirty="0">
                <a:solidFill>
                  <a:srgbClr val="002060"/>
                </a:solidFill>
              </a:rPr>
              <a:t> 28, 2024 </a:t>
            </a:r>
            <a:r>
              <a:rPr lang="tr-TR" sz="1800" b="1" dirty="0" err="1">
                <a:solidFill>
                  <a:srgbClr val="002060"/>
                </a:solidFill>
              </a:rPr>
              <a:t>Athens</a:t>
            </a:r>
            <a:endParaRPr lang="tr-TR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http://www.baskent.edu.tr/amblem/baskent_amblem02.gif">
            <a:extLst>
              <a:ext uri="{FF2B5EF4-FFF2-40B4-BE49-F238E27FC236}">
                <a16:creationId xmlns:a16="http://schemas.microsoft.com/office/drawing/2014/main" id="{7763E1C6-2DDB-ABB6-D162-E12C2C90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" y="74044"/>
            <a:ext cx="1485620" cy="11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75" y="1257300"/>
            <a:ext cx="4274751" cy="4899237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5844989" y="2913746"/>
            <a:ext cx="6347011" cy="1398154"/>
          </a:xfrm>
        </p:spPr>
        <p:txBody>
          <a:bodyPr>
            <a:normAutofit fontScale="90000"/>
          </a:bodyPr>
          <a:lstStyle/>
          <a:p>
            <a:r>
              <a:rPr lang="tr-TR" sz="5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TREATMENT of Stage IB2/IB3 </a:t>
            </a:r>
            <a:r>
              <a:rPr lang="tr-TR" sz="50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Cervical</a:t>
            </a:r>
            <a:r>
              <a:rPr lang="tr-TR" sz="5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tr-TR" sz="50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Cancer</a:t>
            </a:r>
            <a:br>
              <a:rPr lang="tr-TR" sz="5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</a:br>
            <a:br>
              <a:rPr lang="tr-TR" sz="5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tr-TR" sz="40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Neoadjuvant</a:t>
            </a:r>
            <a:r>
              <a:rPr lang="tr-TR" sz="4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Chemotherapy</a:t>
            </a:r>
            <a:br>
              <a:rPr lang="tr-TR" sz="4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tr-TR" sz="40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(NACT)</a:t>
            </a:r>
            <a:endParaRPr lang="tr-TR" sz="4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32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Incremental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Survival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Gains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While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Using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Combinations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to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Treat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Metastatic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Recurrent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CC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242220" y="2658359"/>
            <a:ext cx="3203546" cy="186117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42220" y="2765205"/>
            <a:ext cx="337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GOG 204 </a:t>
            </a:r>
            <a:r>
              <a:rPr lang="tr-TR" dirty="0" err="1"/>
              <a:t>established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global standart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12.9 </a:t>
            </a:r>
            <a:r>
              <a:rPr lang="tr-TR" dirty="0" err="1"/>
              <a:t>mos</a:t>
            </a:r>
            <a:r>
              <a:rPr lang="tr-TR" dirty="0"/>
              <a:t>,         	 ORR: 29%</a:t>
            </a:r>
          </a:p>
          <a:p>
            <a:r>
              <a:rPr lang="tr-TR" dirty="0" err="1">
                <a:solidFill>
                  <a:srgbClr val="7030A0"/>
                </a:solidFill>
              </a:rPr>
              <a:t>Chemotherapy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backbone</a:t>
            </a:r>
            <a:r>
              <a:rPr lang="tr-TR" dirty="0">
                <a:solidFill>
                  <a:srgbClr val="7030A0"/>
                </a:solidFill>
              </a:rPr>
              <a:t>: </a:t>
            </a:r>
            <a:r>
              <a:rPr lang="tr-TR" dirty="0" err="1">
                <a:solidFill>
                  <a:srgbClr val="7030A0"/>
                </a:solidFill>
              </a:rPr>
              <a:t>Platinum+Taxane</a:t>
            </a:r>
            <a:endParaRPr lang="tr-TR" dirty="0">
              <a:solidFill>
                <a:srgbClr val="7030A0"/>
              </a:solidFill>
            </a:endParaRPr>
          </a:p>
          <a:p>
            <a:r>
              <a:rPr lang="tr-TR" dirty="0"/>
              <a:t>                             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Monk BJ. JCO 2009</a:t>
            </a:r>
          </a:p>
        </p:txBody>
      </p:sp>
      <p:sp>
        <p:nvSpPr>
          <p:cNvPr id="9" name="Sağ Ok 8"/>
          <p:cNvSpPr/>
          <p:nvPr/>
        </p:nvSpPr>
        <p:spPr>
          <a:xfrm>
            <a:off x="3539354" y="3413104"/>
            <a:ext cx="708585" cy="4242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1249315" y="3393650"/>
            <a:ext cx="1027521" cy="2356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344447" y="2766773"/>
            <a:ext cx="33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GOG 240 </a:t>
            </a:r>
            <a:r>
              <a:rPr lang="tr-TR" dirty="0" err="1"/>
              <a:t>adding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Bevacizumab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17.5 </a:t>
            </a:r>
            <a:r>
              <a:rPr lang="tr-TR" dirty="0" err="1"/>
              <a:t>mos</a:t>
            </a:r>
            <a:r>
              <a:rPr lang="tr-TR" dirty="0"/>
              <a:t> 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5394960" y="3421069"/>
            <a:ext cx="991973" cy="31194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650305" y="4137899"/>
            <a:ext cx="1800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i="1" dirty="0" err="1">
                <a:solidFill>
                  <a:srgbClr val="002060"/>
                </a:solidFill>
                <a:latin typeface="+mj-lt"/>
              </a:rPr>
              <a:t>Tewari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 KS. </a:t>
            </a:r>
            <a:r>
              <a:rPr lang="tr-TR" sz="1400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 2017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305098" y="3410707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ORR:48%</a:t>
            </a:r>
          </a:p>
        </p:txBody>
      </p:sp>
      <p:sp>
        <p:nvSpPr>
          <p:cNvPr id="16" name="Sağ Ok 15"/>
          <p:cNvSpPr/>
          <p:nvPr/>
        </p:nvSpPr>
        <p:spPr>
          <a:xfrm>
            <a:off x="7651011" y="3342077"/>
            <a:ext cx="708585" cy="4242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8530343" y="2749489"/>
            <a:ext cx="33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KN-826 </a:t>
            </a:r>
            <a:r>
              <a:rPr lang="tr-TR" dirty="0" err="1"/>
              <a:t>adding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Pembrolizumab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/>
              <a:t>in PD-L1(+)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28.6 </a:t>
            </a:r>
            <a:r>
              <a:rPr lang="tr-TR" dirty="0" err="1"/>
              <a:t>mos</a:t>
            </a:r>
            <a:endParaRPr lang="tr-TR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9591040" y="3421069"/>
            <a:ext cx="981789" cy="31351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996459" y="4120615"/>
            <a:ext cx="1519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i="1" dirty="0">
                <a:solidFill>
                  <a:srgbClr val="002060"/>
                </a:solidFill>
                <a:latin typeface="+mj-lt"/>
              </a:rPr>
              <a:t>Monk BJ. JCO 2023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9490994" y="3421069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ORR:69%</a:t>
            </a:r>
          </a:p>
        </p:txBody>
      </p:sp>
    </p:spTree>
    <p:extLst>
      <p:ext uri="{BB962C8B-B14F-4D97-AF65-F5344CB8AC3E}">
        <p14:creationId xmlns:p14="http://schemas.microsoft.com/office/powerpoint/2010/main" val="7039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30760"/>
            <a:ext cx="10917025" cy="132556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NACT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Followed by Radical Surgery V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C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 </a:t>
            </a:r>
            <a:br>
              <a:rPr lang="tr-TR" sz="2800" b="1" dirty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7030A0"/>
                </a:solidFill>
                <a:latin typeface="+mn-lt"/>
              </a:rPr>
              <a:t>in Patients With Stage IB2, IIA, or IIB Squamous C</a:t>
            </a:r>
            <a:r>
              <a:rPr lang="tr-TR" sz="2800" b="1" dirty="0">
                <a:solidFill>
                  <a:srgbClr val="7030A0"/>
                </a:solidFill>
                <a:latin typeface="+mn-lt"/>
              </a:rPr>
              <a:t>C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tr-TR" sz="2800" b="1" dirty="0">
                <a:solidFill>
                  <a:srgbClr val="7030A0"/>
                </a:solidFill>
                <a:latin typeface="+mn-lt"/>
              </a:rPr>
              <a:t>RCT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289144" y="6467889"/>
            <a:ext cx="1848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Gupta S. JCO 2018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04" y="1478049"/>
            <a:ext cx="5416609" cy="229641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97369" y="5183661"/>
            <a:ext cx="5812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latin typeface="+mj-lt"/>
              </a:rPr>
              <a:t>CCRT </a:t>
            </a:r>
            <a:r>
              <a:rPr lang="tr-TR" sz="1600" b="1" dirty="0" err="1">
                <a:latin typeface="+mj-lt"/>
              </a:rPr>
              <a:t>significantly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increased</a:t>
            </a:r>
            <a:r>
              <a:rPr lang="tr-TR" sz="1600" b="1" dirty="0">
                <a:latin typeface="+mj-lt"/>
              </a:rPr>
              <a:t> DFS, Not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latin typeface="+mj-lt"/>
              </a:rPr>
              <a:t>The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results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this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study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suggest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that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concomitant</a:t>
            </a:r>
            <a:r>
              <a:rPr lang="tr-TR" sz="1600" b="1" dirty="0">
                <a:latin typeface="+mj-lt"/>
              </a:rPr>
              <a:t> CRT </a:t>
            </a:r>
            <a:r>
              <a:rPr lang="tr-TR" sz="1600" b="1" dirty="0" err="1">
                <a:latin typeface="+mj-lt"/>
              </a:rPr>
              <a:t>should</a:t>
            </a:r>
            <a:r>
              <a:rPr lang="tr-TR" sz="1600" b="1" dirty="0">
                <a:latin typeface="+mj-lt"/>
              </a:rPr>
              <a:t> be </a:t>
            </a:r>
            <a:r>
              <a:rPr lang="tr-TR" sz="1600" b="1" dirty="0" err="1">
                <a:latin typeface="+mj-lt"/>
              </a:rPr>
              <a:t>the</a:t>
            </a:r>
            <a:r>
              <a:rPr lang="tr-TR" sz="1600" b="1" dirty="0">
                <a:latin typeface="+mj-lt"/>
              </a:rPr>
              <a:t> standart </a:t>
            </a:r>
            <a:r>
              <a:rPr lang="tr-TR" sz="1600" b="1" dirty="0" err="1">
                <a:latin typeface="+mj-lt"/>
              </a:rPr>
              <a:t>treatment</a:t>
            </a:r>
            <a:r>
              <a:rPr lang="tr-TR" sz="1600" b="1" dirty="0">
                <a:latin typeface="+mj-lt"/>
              </a:rPr>
              <a:t> in </a:t>
            </a:r>
            <a:r>
              <a:rPr lang="tr-TR" sz="1600" b="1" dirty="0" err="1">
                <a:latin typeface="+mj-lt"/>
              </a:rPr>
              <a:t>pts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with</a:t>
            </a:r>
            <a:r>
              <a:rPr lang="tr-TR" sz="1600" b="1" dirty="0">
                <a:latin typeface="+mj-lt"/>
              </a:rPr>
              <a:t> LACC.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7030A0"/>
                </a:solidFill>
                <a:latin typeface="+mj-lt"/>
              </a:rPr>
              <a:t>Stage IB2 (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current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IB3): HR: 1.03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Long term toxicity in favor of NAC + RH</a:t>
            </a:r>
            <a:endParaRPr lang="tr-TR" sz="1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4" y="2637112"/>
            <a:ext cx="5378107" cy="79256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30" y="3530427"/>
            <a:ext cx="5420240" cy="1511413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35763" y="3742956"/>
            <a:ext cx="5378107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11665" y="3640250"/>
            <a:ext cx="125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7030A0"/>
                </a:solidFill>
              </a:rPr>
              <a:t>Current</a:t>
            </a:r>
            <a:r>
              <a:rPr lang="tr-TR" dirty="0">
                <a:solidFill>
                  <a:srgbClr val="7030A0"/>
                </a:solidFill>
              </a:rPr>
              <a:t> IB3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845" y="3820769"/>
            <a:ext cx="3777478" cy="2602638"/>
          </a:xfrm>
          <a:prstGeom prst="rect">
            <a:avLst/>
          </a:prstGeom>
        </p:spPr>
      </p:pic>
      <p:sp>
        <p:nvSpPr>
          <p:cNvPr id="16" name="Yuvarlatılmış Dikdörtgen 15"/>
          <p:cNvSpPr/>
          <p:nvPr/>
        </p:nvSpPr>
        <p:spPr>
          <a:xfrm>
            <a:off x="7511845" y="4259101"/>
            <a:ext cx="3786270" cy="16343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ağ Ok 16"/>
          <p:cNvSpPr/>
          <p:nvPr/>
        </p:nvSpPr>
        <p:spPr>
          <a:xfrm>
            <a:off x="6840415" y="4240740"/>
            <a:ext cx="570389" cy="18179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7846458" y="418425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+mj-lt"/>
              </a:rPr>
              <a:t>HR:1.03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20677" y="13898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0070C0"/>
                </a:solidFill>
              </a:rPr>
              <a:t>This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study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answered</a:t>
            </a:r>
            <a:r>
              <a:rPr lang="tr-TR" b="1" dirty="0">
                <a:solidFill>
                  <a:srgbClr val="0070C0"/>
                </a:solidFill>
              </a:rPr>
              <a:t> a </a:t>
            </a:r>
            <a:r>
              <a:rPr lang="tr-TR" b="1" dirty="0" err="1">
                <a:solidFill>
                  <a:srgbClr val="0070C0"/>
                </a:solidFill>
              </a:rPr>
              <a:t>long-lasting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and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important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question</a:t>
            </a:r>
            <a:r>
              <a:rPr lang="tr-TR" b="1" dirty="0">
                <a:solidFill>
                  <a:srgbClr val="0070C0"/>
                </a:solidFill>
              </a:rPr>
              <a:t> in </a:t>
            </a:r>
            <a:r>
              <a:rPr lang="tr-TR" b="1" dirty="0" err="1">
                <a:solidFill>
                  <a:srgbClr val="0070C0"/>
                </a:solidFill>
              </a:rPr>
              <a:t>the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treatment</a:t>
            </a:r>
            <a:r>
              <a:rPr lang="tr-TR" b="1" dirty="0">
                <a:solidFill>
                  <a:srgbClr val="0070C0"/>
                </a:solidFill>
              </a:rPr>
              <a:t> of </a:t>
            </a:r>
            <a:r>
              <a:rPr lang="tr-TR" b="1" dirty="0" err="1">
                <a:solidFill>
                  <a:srgbClr val="0070C0"/>
                </a:solidFill>
              </a:rPr>
              <a:t>pts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with</a:t>
            </a:r>
            <a:r>
              <a:rPr lang="tr-TR" b="1" dirty="0">
                <a:solidFill>
                  <a:srgbClr val="0070C0"/>
                </a:solidFill>
              </a:rPr>
              <a:t> LACC.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latin typeface="+mj-lt"/>
              </a:rPr>
              <a:t>3</a:t>
            </a:r>
            <a:r>
              <a:rPr lang="en-US" b="1" dirty="0">
                <a:latin typeface="+mj-lt"/>
              </a:rPr>
              <a:t> cycles of </a:t>
            </a:r>
            <a:r>
              <a:rPr lang="tr-TR" b="1" dirty="0">
                <a:latin typeface="+mj-lt"/>
              </a:rPr>
              <a:t>NACT (P</a:t>
            </a:r>
            <a:r>
              <a:rPr lang="en-US" b="1" dirty="0" err="1">
                <a:latin typeface="+mj-lt"/>
              </a:rPr>
              <a:t>aclitaxel</a:t>
            </a:r>
            <a:r>
              <a:rPr lang="tr-TR" b="1" dirty="0">
                <a:latin typeface="+mj-lt"/>
              </a:rPr>
              <a:t>/C</a:t>
            </a:r>
            <a:r>
              <a:rPr lang="en-US" b="1" dirty="0" err="1">
                <a:latin typeface="+mj-lt"/>
              </a:rPr>
              <a:t>arboplatin</a:t>
            </a:r>
            <a:r>
              <a:rPr lang="tr-TR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every 3 weeks</a:t>
            </a:r>
            <a:r>
              <a:rPr lang="tr-TR" b="1" dirty="0">
                <a:latin typeface="+mj-lt"/>
              </a:rPr>
              <a:t>)</a:t>
            </a:r>
            <a:endParaRPr lang="tr-TR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3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Randomized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Phase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Comparing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NACT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Followed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by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Surgery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Vs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CRT in Stage IB2-IIB CC</a:t>
            </a:r>
            <a:br>
              <a:rPr lang="tr-TR" sz="3600" b="1" dirty="0">
                <a:solidFill>
                  <a:srgbClr val="FF0000"/>
                </a:solidFill>
                <a:latin typeface="+mn-lt"/>
              </a:rPr>
            </a:b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>
                <a:solidFill>
                  <a:srgbClr val="7030A0"/>
                </a:solidFill>
                <a:latin typeface="+mn-lt"/>
              </a:rPr>
              <a:t>EORTC-55994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104611" y="6467889"/>
            <a:ext cx="205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Kenter GG. JCO 2023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6" y="2808230"/>
            <a:ext cx="4904653" cy="3803608"/>
          </a:xfrm>
          <a:prstGeom prst="rect">
            <a:avLst/>
          </a:prstGeom>
        </p:spPr>
      </p:pic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07653" y="1713051"/>
            <a:ext cx="5744060" cy="9981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b="1" dirty="0">
                <a:solidFill>
                  <a:srgbClr val="0070C0"/>
                </a:solidFill>
              </a:rPr>
              <a:t>May 2002</a:t>
            </a:r>
            <a:r>
              <a:rPr lang="tr-TR" sz="1500" b="1" dirty="0">
                <a:solidFill>
                  <a:srgbClr val="0070C0"/>
                </a:solidFill>
              </a:rPr>
              <a:t>-</a:t>
            </a:r>
            <a:r>
              <a:rPr lang="en-US" sz="1500" b="1" dirty="0">
                <a:solidFill>
                  <a:srgbClr val="0070C0"/>
                </a:solidFill>
              </a:rPr>
              <a:t>Jan 2014</a:t>
            </a:r>
            <a:r>
              <a:rPr lang="tr-TR" sz="1500" b="1" dirty="0">
                <a:solidFill>
                  <a:srgbClr val="0070C0"/>
                </a:solidFill>
              </a:rPr>
              <a:t>, 26 </a:t>
            </a:r>
            <a:r>
              <a:rPr lang="tr-TR" sz="1500" b="1" dirty="0" err="1">
                <a:solidFill>
                  <a:srgbClr val="0070C0"/>
                </a:solidFill>
              </a:rPr>
              <a:t>pts</a:t>
            </a:r>
            <a:r>
              <a:rPr lang="tr-TR" sz="1500" b="1" dirty="0">
                <a:solidFill>
                  <a:srgbClr val="0070C0"/>
                </a:solidFill>
              </a:rPr>
              <a:t>, FIGO 2009, </a:t>
            </a:r>
            <a:r>
              <a:rPr lang="en-US" sz="1500" b="1" dirty="0">
                <a:solidFill>
                  <a:srgbClr val="0070C0"/>
                </a:solidFill>
              </a:rPr>
              <a:t>Median f</a:t>
            </a:r>
            <a:r>
              <a:rPr lang="tr-TR" sz="1500" b="1" dirty="0">
                <a:solidFill>
                  <a:srgbClr val="0070C0"/>
                </a:solidFill>
              </a:rPr>
              <a:t>/u</a:t>
            </a:r>
            <a:r>
              <a:rPr lang="en-US" sz="1500" b="1" dirty="0">
                <a:solidFill>
                  <a:srgbClr val="0070C0"/>
                </a:solidFill>
              </a:rPr>
              <a:t> of 8.7 years </a:t>
            </a:r>
            <a:endParaRPr lang="tr-TR" sz="15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1500" b="1" dirty="0" err="1">
                <a:solidFill>
                  <a:srgbClr val="0070C0"/>
                </a:solidFill>
              </a:rPr>
              <a:t>Half</a:t>
            </a:r>
            <a:r>
              <a:rPr lang="tr-TR" sz="1500" b="1" dirty="0">
                <a:solidFill>
                  <a:srgbClr val="0070C0"/>
                </a:solidFill>
              </a:rPr>
              <a:t> of </a:t>
            </a:r>
            <a:r>
              <a:rPr lang="tr-TR" sz="1500" b="1" dirty="0" err="1">
                <a:solidFill>
                  <a:srgbClr val="0070C0"/>
                </a:solidFill>
              </a:rPr>
              <a:t>pts</a:t>
            </a:r>
            <a:r>
              <a:rPr lang="tr-TR" sz="1500" b="1" dirty="0">
                <a:solidFill>
                  <a:srgbClr val="0070C0"/>
                </a:solidFill>
              </a:rPr>
              <a:t>, </a:t>
            </a:r>
            <a:r>
              <a:rPr lang="tr-TR" sz="1500" b="1" dirty="0" err="1">
                <a:solidFill>
                  <a:srgbClr val="0070C0"/>
                </a:solidFill>
              </a:rPr>
              <a:t>received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Cisplatin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monotherapy</a:t>
            </a:r>
            <a:r>
              <a:rPr lang="tr-TR" sz="1500" b="1" dirty="0">
                <a:solidFill>
                  <a:srgbClr val="0070C0"/>
                </a:solidFill>
              </a:rPr>
              <a:t>, rest </a:t>
            </a:r>
            <a:r>
              <a:rPr lang="tr-TR" sz="1500" b="1" dirty="0" err="1">
                <a:solidFill>
                  <a:srgbClr val="0070C0"/>
                </a:solidFill>
              </a:rPr>
              <a:t>received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combination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with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Paclitaxel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and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ifosfamide</a:t>
            </a:r>
            <a:r>
              <a:rPr lang="tr-TR" sz="1500" b="1" dirty="0">
                <a:solidFill>
                  <a:srgbClr val="0070C0"/>
                </a:solidFill>
              </a:rPr>
              <a:t> (3 </a:t>
            </a:r>
            <a:r>
              <a:rPr lang="tr-TR" sz="1500" b="1" dirty="0" err="1">
                <a:solidFill>
                  <a:srgbClr val="0070C0"/>
                </a:solidFill>
              </a:rPr>
              <a:t>cycles</a:t>
            </a:r>
            <a:r>
              <a:rPr lang="tr-TR" sz="1500" b="1" dirty="0">
                <a:solidFill>
                  <a:srgbClr val="0070C0"/>
                </a:solidFill>
              </a:rPr>
              <a:t>/3 </a:t>
            </a:r>
            <a:r>
              <a:rPr lang="tr-TR" sz="1500" b="1" dirty="0" err="1">
                <a:solidFill>
                  <a:srgbClr val="0070C0"/>
                </a:solidFill>
              </a:rPr>
              <a:t>weekly</a:t>
            </a:r>
            <a:r>
              <a:rPr lang="tr-TR" sz="1500" b="1" dirty="0">
                <a:solidFill>
                  <a:srgbClr val="0070C0"/>
                </a:solidFill>
              </a:rPr>
              <a:t>)</a:t>
            </a:r>
            <a:endParaRPr lang="en-US" sz="1500" b="1" dirty="0">
              <a:solidFill>
                <a:srgbClr val="0070C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528" y="1926349"/>
            <a:ext cx="4575564" cy="4237928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7249232" y="3164117"/>
            <a:ext cx="4381334" cy="26696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30A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709703" y="3143728"/>
            <a:ext cx="1356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>
                <a:solidFill>
                  <a:srgbClr val="FF0000"/>
                </a:solidFill>
                <a:latin typeface="+mj-lt"/>
              </a:rPr>
              <a:t>Current</a:t>
            </a:r>
            <a:r>
              <a:rPr lang="tr-TR" sz="1600" b="1" dirty="0">
                <a:solidFill>
                  <a:srgbClr val="FF0000"/>
                </a:solidFill>
                <a:latin typeface="+mj-lt"/>
              </a:rPr>
              <a:t> IB3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684226" y="4901382"/>
            <a:ext cx="2620304" cy="99797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3304530" y="4901382"/>
            <a:ext cx="2284349" cy="99797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0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36181" y="6459222"/>
            <a:ext cx="205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Kenter GG. JCO 2023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3" y="2741893"/>
            <a:ext cx="3863774" cy="29963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06" y="4026283"/>
            <a:ext cx="3054700" cy="23379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801" y="1687951"/>
            <a:ext cx="3092105" cy="2323257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9744001" y="1791142"/>
            <a:ext cx="2133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</a:rPr>
              <a:t>5 </a:t>
            </a:r>
            <a:r>
              <a:rPr lang="tr-TR" sz="2000" b="1" dirty="0" err="1">
                <a:solidFill>
                  <a:srgbClr val="7030A0"/>
                </a:solidFill>
              </a:rPr>
              <a:t>yr</a:t>
            </a:r>
            <a:r>
              <a:rPr lang="tr-TR" sz="2000" b="1" dirty="0">
                <a:solidFill>
                  <a:srgbClr val="7030A0"/>
                </a:solidFill>
              </a:rPr>
              <a:t> PFS: (p:0.011)</a:t>
            </a:r>
          </a:p>
          <a:p>
            <a:pPr algn="ctr"/>
            <a:r>
              <a:rPr lang="tr-TR" sz="2000" dirty="0"/>
              <a:t>CCRT: 66% </a:t>
            </a:r>
          </a:p>
          <a:p>
            <a:pPr algn="ctr"/>
            <a:r>
              <a:rPr lang="tr-TR" sz="2000" dirty="0"/>
              <a:t>NACT+S: 57%</a:t>
            </a:r>
          </a:p>
          <a:p>
            <a:r>
              <a:rPr lang="tr-TR" sz="2000" dirty="0"/>
              <a:t>         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9807073" y="4240091"/>
            <a:ext cx="20233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</a:rPr>
              <a:t>5 </a:t>
            </a:r>
            <a:r>
              <a:rPr lang="tr-TR" sz="2000" b="1" dirty="0" err="1">
                <a:solidFill>
                  <a:srgbClr val="7030A0"/>
                </a:solidFill>
              </a:rPr>
              <a:t>yr</a:t>
            </a:r>
            <a:r>
              <a:rPr lang="tr-TR" sz="2000" b="1" dirty="0">
                <a:solidFill>
                  <a:srgbClr val="7030A0"/>
                </a:solidFill>
              </a:rPr>
              <a:t> OS: (p:0.291)</a:t>
            </a:r>
          </a:p>
          <a:p>
            <a:pPr algn="ctr"/>
            <a:r>
              <a:rPr lang="tr-TR" sz="2000" dirty="0"/>
              <a:t>CCRT: 76% </a:t>
            </a:r>
          </a:p>
          <a:p>
            <a:pPr algn="ctr"/>
            <a:r>
              <a:rPr lang="tr-TR" sz="2000" dirty="0"/>
              <a:t>NACT+S: 72%</a:t>
            </a:r>
          </a:p>
          <a:p>
            <a:pPr algn="ctr"/>
            <a:r>
              <a:rPr lang="tr-TR" sz="2000" b="1" dirty="0" err="1">
                <a:solidFill>
                  <a:srgbClr val="0070C0"/>
                </a:solidFill>
              </a:rPr>
              <a:t>Non-inferior</a:t>
            </a:r>
            <a:r>
              <a:rPr lang="tr-TR" sz="2000" b="1" dirty="0">
                <a:solidFill>
                  <a:srgbClr val="0070C0"/>
                </a:solidFill>
              </a:rPr>
              <a:t> OS</a:t>
            </a:r>
          </a:p>
          <a:p>
            <a:r>
              <a:rPr lang="tr-TR" sz="2000" dirty="0"/>
              <a:t>          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222040" y="5689781"/>
            <a:ext cx="5952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</a:rPr>
              <a:t>PFS subgroup analysis</a:t>
            </a:r>
            <a:r>
              <a:rPr lang="tr-TR" sz="1400" b="1" dirty="0">
                <a:solidFill>
                  <a:srgbClr val="7030A0"/>
                </a:solidFill>
              </a:rPr>
              <a:t>: T</a:t>
            </a:r>
            <a:r>
              <a:rPr lang="en-US" sz="1400" b="1" dirty="0">
                <a:solidFill>
                  <a:srgbClr val="7030A0"/>
                </a:solidFill>
              </a:rPr>
              <a:t>rend for better PFS after CCRT compared with NACT-S for </a:t>
            </a:r>
            <a:r>
              <a:rPr lang="tr-TR" sz="1400" b="1" dirty="0" err="1">
                <a:solidFill>
                  <a:srgbClr val="7030A0"/>
                </a:solidFill>
              </a:rPr>
              <a:t>pts</a:t>
            </a:r>
            <a:r>
              <a:rPr lang="en-US" sz="1400" b="1" dirty="0">
                <a:solidFill>
                  <a:srgbClr val="7030A0"/>
                </a:solidFill>
              </a:rPr>
              <a:t> with FIGO stage IIB </a:t>
            </a:r>
            <a:endParaRPr lang="tr-TR" sz="1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</a:rPr>
              <a:t>Subgroup analyses for OS showed no treatment difference according to the FIGO stage</a:t>
            </a:r>
            <a:endParaRPr lang="tr-TR" sz="1400" b="1" dirty="0">
              <a:solidFill>
                <a:srgbClr val="7030A0"/>
              </a:solidFill>
            </a:endParaRPr>
          </a:p>
        </p:txBody>
      </p:sp>
      <p:sp>
        <p:nvSpPr>
          <p:cNvPr id="17" name="Unvan 1"/>
          <p:cNvSpPr>
            <a:spLocks noGrp="1"/>
          </p:cNvSpPr>
          <p:nvPr>
            <p:ph type="title"/>
          </p:nvPr>
        </p:nvSpPr>
        <p:spPr>
          <a:xfrm>
            <a:off x="828773" y="2227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Randomized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Ph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Comparing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NACT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Followed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by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Surgery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Vs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CRT in Stage IB2-IIB CC</a:t>
            </a:r>
            <a:br>
              <a:rPr lang="tr-TR" sz="3600" b="1" dirty="0">
                <a:solidFill>
                  <a:srgbClr val="FF0000"/>
                </a:solidFill>
                <a:latin typeface="+mn-lt"/>
              </a:rPr>
            </a:b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>
                <a:solidFill>
                  <a:srgbClr val="7030A0"/>
                </a:solidFill>
                <a:latin typeface="+mn-lt"/>
              </a:rPr>
              <a:t>EORTC-55994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E38952BD-2967-33F1-5765-CEDA4661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53" y="1713051"/>
            <a:ext cx="5744060" cy="9981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b="1" dirty="0">
                <a:solidFill>
                  <a:srgbClr val="0070C0"/>
                </a:solidFill>
              </a:rPr>
              <a:t>May 2002</a:t>
            </a:r>
            <a:r>
              <a:rPr lang="tr-TR" sz="1500" b="1" dirty="0">
                <a:solidFill>
                  <a:srgbClr val="0070C0"/>
                </a:solidFill>
              </a:rPr>
              <a:t>-</a:t>
            </a:r>
            <a:r>
              <a:rPr lang="en-US" sz="1500" b="1" dirty="0">
                <a:solidFill>
                  <a:srgbClr val="0070C0"/>
                </a:solidFill>
              </a:rPr>
              <a:t>Jan 2014</a:t>
            </a:r>
            <a:r>
              <a:rPr lang="tr-TR" sz="1500" b="1" dirty="0">
                <a:solidFill>
                  <a:srgbClr val="0070C0"/>
                </a:solidFill>
              </a:rPr>
              <a:t>, 26 </a:t>
            </a:r>
            <a:r>
              <a:rPr lang="tr-TR" sz="1500" b="1" dirty="0" err="1">
                <a:solidFill>
                  <a:srgbClr val="0070C0"/>
                </a:solidFill>
              </a:rPr>
              <a:t>pts</a:t>
            </a:r>
            <a:r>
              <a:rPr lang="tr-TR" sz="1500" b="1" dirty="0">
                <a:solidFill>
                  <a:srgbClr val="0070C0"/>
                </a:solidFill>
              </a:rPr>
              <a:t>, FIGO 2009, </a:t>
            </a:r>
            <a:r>
              <a:rPr lang="en-US" sz="1500" b="1" dirty="0">
                <a:solidFill>
                  <a:srgbClr val="0070C0"/>
                </a:solidFill>
              </a:rPr>
              <a:t>Median f</a:t>
            </a:r>
            <a:r>
              <a:rPr lang="tr-TR" sz="1500" b="1" dirty="0">
                <a:solidFill>
                  <a:srgbClr val="0070C0"/>
                </a:solidFill>
              </a:rPr>
              <a:t>/u</a:t>
            </a:r>
            <a:r>
              <a:rPr lang="en-US" sz="1500" b="1" dirty="0">
                <a:solidFill>
                  <a:srgbClr val="0070C0"/>
                </a:solidFill>
              </a:rPr>
              <a:t> of 8.7 years </a:t>
            </a:r>
            <a:endParaRPr lang="tr-TR" sz="15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1500" b="1" dirty="0" err="1">
                <a:solidFill>
                  <a:srgbClr val="0070C0"/>
                </a:solidFill>
              </a:rPr>
              <a:t>Half</a:t>
            </a:r>
            <a:r>
              <a:rPr lang="tr-TR" sz="1500" b="1" dirty="0">
                <a:solidFill>
                  <a:srgbClr val="0070C0"/>
                </a:solidFill>
              </a:rPr>
              <a:t> of </a:t>
            </a:r>
            <a:r>
              <a:rPr lang="tr-TR" sz="1500" b="1" dirty="0" err="1">
                <a:solidFill>
                  <a:srgbClr val="0070C0"/>
                </a:solidFill>
              </a:rPr>
              <a:t>pts</a:t>
            </a:r>
            <a:r>
              <a:rPr lang="tr-TR" sz="1500" b="1" dirty="0">
                <a:solidFill>
                  <a:srgbClr val="0070C0"/>
                </a:solidFill>
              </a:rPr>
              <a:t>, </a:t>
            </a:r>
            <a:r>
              <a:rPr lang="tr-TR" sz="1500" b="1" dirty="0" err="1">
                <a:solidFill>
                  <a:srgbClr val="0070C0"/>
                </a:solidFill>
              </a:rPr>
              <a:t>received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Cisplatin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monotherapy</a:t>
            </a:r>
            <a:r>
              <a:rPr lang="tr-TR" sz="1500" b="1" dirty="0">
                <a:solidFill>
                  <a:srgbClr val="0070C0"/>
                </a:solidFill>
              </a:rPr>
              <a:t>, rest </a:t>
            </a:r>
            <a:r>
              <a:rPr lang="tr-TR" sz="1500" b="1" dirty="0" err="1">
                <a:solidFill>
                  <a:srgbClr val="0070C0"/>
                </a:solidFill>
              </a:rPr>
              <a:t>received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combination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with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Paclitaxel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and</a:t>
            </a:r>
            <a:r>
              <a:rPr lang="tr-TR" sz="1500" b="1" dirty="0">
                <a:solidFill>
                  <a:srgbClr val="0070C0"/>
                </a:solidFill>
              </a:rPr>
              <a:t> </a:t>
            </a:r>
            <a:r>
              <a:rPr lang="tr-TR" sz="1500" b="1" dirty="0" err="1">
                <a:solidFill>
                  <a:srgbClr val="0070C0"/>
                </a:solidFill>
              </a:rPr>
              <a:t>ifosfamide</a:t>
            </a:r>
            <a:r>
              <a:rPr lang="tr-TR" sz="1500" b="1" dirty="0">
                <a:solidFill>
                  <a:srgbClr val="0070C0"/>
                </a:solidFill>
              </a:rPr>
              <a:t> (3 </a:t>
            </a:r>
            <a:r>
              <a:rPr lang="tr-TR" sz="1500" b="1" dirty="0" err="1">
                <a:solidFill>
                  <a:srgbClr val="0070C0"/>
                </a:solidFill>
              </a:rPr>
              <a:t>cycles</a:t>
            </a:r>
            <a:r>
              <a:rPr lang="tr-TR" sz="1500" b="1" dirty="0">
                <a:solidFill>
                  <a:srgbClr val="0070C0"/>
                </a:solidFill>
              </a:rPr>
              <a:t>/3 </a:t>
            </a:r>
            <a:r>
              <a:rPr lang="tr-TR" sz="1500" b="1" dirty="0" err="1">
                <a:solidFill>
                  <a:srgbClr val="0070C0"/>
                </a:solidFill>
              </a:rPr>
              <a:t>weekly</a:t>
            </a:r>
            <a:r>
              <a:rPr lang="tr-TR" sz="1500" b="1" dirty="0">
                <a:solidFill>
                  <a:srgbClr val="0070C0"/>
                </a:solidFill>
              </a:rPr>
              <a:t>)</a:t>
            </a:r>
            <a:endParaRPr 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36181" y="6376449"/>
            <a:ext cx="205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Kenter GG. JCO 2023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7" y="2041608"/>
            <a:ext cx="4357533" cy="337931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250730" y="2465814"/>
            <a:ext cx="6769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</a:rPr>
              <a:t>48% of </a:t>
            </a:r>
            <a:r>
              <a:rPr lang="tr-TR" b="1" dirty="0" err="1">
                <a:solidFill>
                  <a:srgbClr val="002060"/>
                </a:solidFill>
              </a:rPr>
              <a:t>patients</a:t>
            </a:r>
            <a:r>
              <a:rPr lang="tr-TR" b="1" dirty="0">
                <a:solidFill>
                  <a:srgbClr val="002060"/>
                </a:solidFill>
              </a:rPr>
              <a:t> in </a:t>
            </a:r>
            <a:r>
              <a:rPr lang="tr-TR" b="1" dirty="0" err="1">
                <a:solidFill>
                  <a:srgbClr val="002060"/>
                </a:solidFill>
              </a:rPr>
              <a:t>the</a:t>
            </a:r>
            <a:r>
              <a:rPr lang="tr-TR" b="1" dirty="0">
                <a:solidFill>
                  <a:srgbClr val="002060"/>
                </a:solidFill>
              </a:rPr>
              <a:t> NACT-</a:t>
            </a:r>
            <a:r>
              <a:rPr lang="tr-TR" b="1" dirty="0" err="1">
                <a:solidFill>
                  <a:srgbClr val="002060"/>
                </a:solidFill>
              </a:rPr>
              <a:t>Sx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arm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received</a:t>
            </a:r>
            <a:r>
              <a:rPr lang="tr-TR" b="1" dirty="0">
                <a:solidFill>
                  <a:srgbClr val="002060"/>
                </a:solidFill>
              </a:rPr>
              <a:t> RT</a:t>
            </a:r>
          </a:p>
          <a:p>
            <a:endParaRPr lang="tr-TR" b="1" dirty="0">
              <a:latin typeface="+mj-lt"/>
            </a:endParaRPr>
          </a:p>
          <a:p>
            <a:r>
              <a:rPr lang="tr-TR" b="1" dirty="0">
                <a:solidFill>
                  <a:srgbClr val="7030A0"/>
                </a:solidFill>
              </a:rPr>
              <a:t>TOXICITY: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>
                <a:latin typeface="+mj-lt"/>
              </a:rPr>
              <a:t>Long-term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Chassagne</a:t>
            </a:r>
            <a:r>
              <a:rPr lang="tr-TR" b="1" dirty="0">
                <a:latin typeface="+mj-lt"/>
              </a:rPr>
              <a:t> ≥ Grade 3 </a:t>
            </a:r>
            <a:r>
              <a:rPr lang="tr-TR" b="1" dirty="0" err="1">
                <a:latin typeface="+mj-lt"/>
              </a:rPr>
              <a:t>toxicity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was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seen</a:t>
            </a:r>
            <a:r>
              <a:rPr lang="tr-TR" b="1" dirty="0">
                <a:latin typeface="+mj-lt"/>
              </a:rPr>
              <a:t> in </a:t>
            </a:r>
            <a:r>
              <a:rPr lang="tr-TR" b="1" dirty="0" err="1">
                <a:latin typeface="+mj-lt"/>
              </a:rPr>
              <a:t>the</a:t>
            </a:r>
            <a:r>
              <a:rPr lang="tr-TR" b="1" dirty="0">
                <a:latin typeface="+mj-lt"/>
              </a:rPr>
              <a:t> 15% in </a:t>
            </a:r>
            <a:r>
              <a:rPr lang="tr-TR" b="1" dirty="0" err="1">
                <a:latin typeface="+mj-lt"/>
              </a:rPr>
              <a:t>the</a:t>
            </a:r>
            <a:r>
              <a:rPr lang="tr-TR" b="1" dirty="0">
                <a:latin typeface="+mj-lt"/>
              </a:rPr>
              <a:t> NACT </a:t>
            </a:r>
            <a:r>
              <a:rPr lang="tr-TR" b="1" dirty="0" err="1">
                <a:latin typeface="+mj-lt"/>
              </a:rPr>
              <a:t>arm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and</a:t>
            </a:r>
            <a:r>
              <a:rPr lang="tr-TR" b="1" dirty="0">
                <a:latin typeface="+mj-lt"/>
              </a:rPr>
              <a:t> 21% in </a:t>
            </a:r>
            <a:r>
              <a:rPr lang="tr-TR" b="1" dirty="0" err="1">
                <a:latin typeface="+mj-lt"/>
              </a:rPr>
              <a:t>the</a:t>
            </a:r>
            <a:r>
              <a:rPr lang="tr-TR" b="1" dirty="0">
                <a:latin typeface="+mj-lt"/>
              </a:rPr>
              <a:t> CCRT </a:t>
            </a:r>
            <a:r>
              <a:rPr lang="tr-TR" b="1" dirty="0" err="1">
                <a:latin typeface="+mj-lt"/>
              </a:rPr>
              <a:t>arm</a:t>
            </a:r>
            <a:endParaRPr lang="tr-T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>
                <a:latin typeface="+mj-lt"/>
              </a:rPr>
              <a:t>We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must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care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about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the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long-term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effects</a:t>
            </a:r>
            <a:r>
              <a:rPr lang="tr-TR" b="1" dirty="0">
                <a:latin typeface="+mj-lt"/>
              </a:rPr>
              <a:t> of </a:t>
            </a:r>
            <a:r>
              <a:rPr lang="tr-TR" b="1" dirty="0" err="1">
                <a:latin typeface="+mj-lt"/>
              </a:rPr>
              <a:t>our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treatments</a:t>
            </a:r>
            <a:endParaRPr lang="tr-T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002060"/>
                </a:solidFill>
              </a:rPr>
              <a:t>Pts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who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receive</a:t>
            </a:r>
            <a:r>
              <a:rPr lang="tr-TR" b="1" dirty="0">
                <a:solidFill>
                  <a:srgbClr val="002060"/>
                </a:solidFill>
              </a:rPr>
              <a:t> NACT-</a:t>
            </a:r>
            <a:r>
              <a:rPr lang="tr-TR" b="1" dirty="0" err="1">
                <a:solidFill>
                  <a:srgbClr val="002060"/>
                </a:solidFill>
              </a:rPr>
              <a:t>Sx</a:t>
            </a:r>
            <a:r>
              <a:rPr lang="tr-TR" b="1" dirty="0">
                <a:solidFill>
                  <a:srgbClr val="002060"/>
                </a:solidFill>
              </a:rPr>
              <a:t> fare </a:t>
            </a:r>
            <a:r>
              <a:rPr lang="tr-TR" b="1" dirty="0" err="1">
                <a:solidFill>
                  <a:srgbClr val="002060"/>
                </a:solidFill>
              </a:rPr>
              <a:t>better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with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respect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to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vaginal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and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bowel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toxicities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which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impact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their</a:t>
            </a:r>
            <a:r>
              <a:rPr lang="tr-TR" b="1" dirty="0">
                <a:solidFill>
                  <a:srgbClr val="002060"/>
                </a:solidFill>
              </a:rPr>
              <a:t> QOL.</a:t>
            </a: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Randomized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Ph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Comparing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NACT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Followed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by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Surgery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Vs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CRT in Stage IB2-IIB CC</a:t>
            </a:r>
            <a:br>
              <a:rPr lang="tr-TR" sz="3600" b="1" dirty="0">
                <a:solidFill>
                  <a:srgbClr val="FF0000"/>
                </a:solidFill>
                <a:latin typeface="+mn-lt"/>
              </a:rPr>
            </a:b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>
                <a:solidFill>
                  <a:srgbClr val="7030A0"/>
                </a:solidFill>
                <a:latin typeface="+mn-lt"/>
              </a:rPr>
              <a:t>EORTC-55994</a:t>
            </a:r>
          </a:p>
        </p:txBody>
      </p:sp>
    </p:spTree>
    <p:extLst>
      <p:ext uri="{BB962C8B-B14F-4D97-AF65-F5344CB8AC3E}">
        <p14:creationId xmlns:p14="http://schemas.microsoft.com/office/powerpoint/2010/main" val="14445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tr-TR" sz="28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andomised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hase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III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rial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nduction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followed by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ompared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with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alone in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LACC</a:t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tr-TR" sz="2800" b="1" dirty="0">
                <a:solidFill>
                  <a:srgbClr val="002060"/>
                </a:solidFill>
                <a:latin typeface="+mn-lt"/>
              </a:rPr>
              <a:t> GCIG INTERLACE </a:t>
            </a: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trial</a:t>
            </a:r>
            <a:endParaRPr lang="tr-T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464074" y="6430181"/>
            <a:ext cx="27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McCormack M.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2024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3" y="1869379"/>
            <a:ext cx="9497750" cy="4382112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0800000">
            <a:off x="10724535" y="3912951"/>
            <a:ext cx="629265" cy="2949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1399592" y="2118049"/>
            <a:ext cx="2276670" cy="63448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152832" y="5776899"/>
            <a:ext cx="299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UK, </a:t>
            </a:r>
            <a:r>
              <a:rPr lang="tr-TR" b="1" dirty="0" err="1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Mexico</a:t>
            </a:r>
            <a:r>
              <a:rPr lang="tr-TR" b="1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b="1" dirty="0" err="1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India</a:t>
            </a:r>
            <a:r>
              <a:rPr lang="tr-TR" b="1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b="1" dirty="0" err="1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Italy</a:t>
            </a:r>
            <a:r>
              <a:rPr lang="tr-TR" b="1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tr-TR" b="1" dirty="0" err="1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Brazil</a:t>
            </a:r>
            <a:endParaRPr lang="tr-TR" dirty="0">
              <a:solidFill>
                <a:srgbClr val="0070C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464074" y="6442665"/>
            <a:ext cx="27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McCormack M.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2024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932" y="1763050"/>
            <a:ext cx="8330136" cy="4594770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2149311" y="3120272"/>
            <a:ext cx="7682846" cy="18853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1423456" y="3049571"/>
            <a:ext cx="593888" cy="32993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2837465" y="3035427"/>
            <a:ext cx="1280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</a:rPr>
              <a:t>(</a:t>
            </a:r>
            <a:r>
              <a:rPr lang="tr-TR" sz="1600" b="1" dirty="0" err="1">
                <a:solidFill>
                  <a:srgbClr val="7030A0"/>
                </a:solidFill>
              </a:rPr>
              <a:t>Current</a:t>
            </a:r>
            <a:r>
              <a:rPr lang="tr-TR" sz="1600" b="1" dirty="0">
                <a:solidFill>
                  <a:srgbClr val="7030A0"/>
                </a:solidFill>
              </a:rPr>
              <a:t> IB3)</a:t>
            </a: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tr-TR" sz="28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andomised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hase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III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rial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nduction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followed by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ompared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with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alone in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LACC</a:t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tr-TR" sz="2800" b="1" dirty="0">
                <a:solidFill>
                  <a:srgbClr val="002060"/>
                </a:solidFill>
                <a:latin typeface="+mn-lt"/>
              </a:rPr>
              <a:t> GCIG INTERLACE </a:t>
            </a: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trial</a:t>
            </a:r>
            <a:endParaRPr lang="tr-TR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8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05127"/>
            <a:ext cx="5181600" cy="2698831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68126" y="2121412"/>
            <a:ext cx="5181600" cy="26662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464074" y="6459107"/>
            <a:ext cx="27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McCormack M.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2024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4911365" y="2894033"/>
            <a:ext cx="1108435" cy="37707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10700986" y="2886174"/>
            <a:ext cx="1108435" cy="37707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286" y="5519396"/>
            <a:ext cx="4363427" cy="831937"/>
          </a:xfrm>
          <a:prstGeom prst="rect">
            <a:avLst/>
          </a:prstGeom>
        </p:spPr>
      </p:pic>
      <p:sp>
        <p:nvSpPr>
          <p:cNvPr id="1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tr-TR" sz="28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andomised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hase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III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rial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nduction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followed by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ompared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with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alone in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LACC</a:t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tr-TR" sz="2800" b="1" dirty="0">
                <a:solidFill>
                  <a:srgbClr val="002060"/>
                </a:solidFill>
                <a:latin typeface="+mn-lt"/>
              </a:rPr>
              <a:t> GCIG INTERLACE </a:t>
            </a: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trial</a:t>
            </a:r>
            <a:endParaRPr lang="tr-T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8321" y="5071215"/>
            <a:ext cx="938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Induction </a:t>
            </a:r>
            <a:r>
              <a:rPr lang="tr-TR" b="1" dirty="0" err="1">
                <a:solidFill>
                  <a:srgbClr val="7030A0"/>
                </a:solidFill>
              </a:rPr>
              <a:t>CTx</a:t>
            </a:r>
            <a:r>
              <a:rPr lang="en-US" b="1" dirty="0">
                <a:solidFill>
                  <a:srgbClr val="7030A0"/>
                </a:solidFill>
              </a:rPr>
              <a:t> prior to </a:t>
            </a:r>
            <a:r>
              <a:rPr lang="tr-TR" b="1" dirty="0">
                <a:solidFill>
                  <a:srgbClr val="7030A0"/>
                </a:solidFill>
              </a:rPr>
              <a:t>CRT</a:t>
            </a:r>
            <a:r>
              <a:rPr lang="en-US" b="1" dirty="0">
                <a:solidFill>
                  <a:srgbClr val="7030A0"/>
                </a:solidFill>
              </a:rPr>
              <a:t> led to a 9% improvement in PFS and an 8% improvement in OS </a:t>
            </a:r>
            <a:r>
              <a:rPr lang="tr-TR" b="1" dirty="0">
                <a:solidFill>
                  <a:srgbClr val="7030A0"/>
                </a:solidFill>
              </a:rPr>
              <a:t>@</a:t>
            </a:r>
            <a:r>
              <a:rPr lang="en-US" b="1" dirty="0">
                <a:solidFill>
                  <a:srgbClr val="7030A0"/>
                </a:solidFill>
              </a:rPr>
              <a:t>5 y</a:t>
            </a:r>
            <a:r>
              <a:rPr lang="tr-TR" b="1" dirty="0">
                <a:solidFill>
                  <a:srgbClr val="7030A0"/>
                </a:solidFill>
              </a:rPr>
              <a:t>r</a:t>
            </a:r>
            <a:r>
              <a:rPr lang="en-US" b="1" dirty="0">
                <a:solidFill>
                  <a:srgbClr val="7030A0"/>
                </a:solidFill>
              </a:rPr>
              <a:t>s 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7C9CA95-8651-7201-9471-B08335DE1341}"/>
              </a:ext>
            </a:extLst>
          </p:cNvPr>
          <p:cNvSpPr txBox="1"/>
          <p:nvPr/>
        </p:nvSpPr>
        <p:spPr>
          <a:xfrm>
            <a:off x="2606535" y="3429000"/>
            <a:ext cx="1070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HR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ScalaLancetPro"/>
              </a:rPr>
              <a:t>: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0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ScalaLancetPro"/>
              </a:rPr>
              <a:t>.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65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55B1D1-E553-A835-77A0-CBE4CF166949}"/>
              </a:ext>
            </a:extLst>
          </p:cNvPr>
          <p:cNvSpPr txBox="1"/>
          <p:nvPr/>
        </p:nvSpPr>
        <p:spPr>
          <a:xfrm>
            <a:off x="8016725" y="3442254"/>
            <a:ext cx="1070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HR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ScalaLancetPro"/>
              </a:rPr>
              <a:t>: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0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ScalaLancetPro"/>
              </a:rPr>
              <a:t>.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6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ScalaLancetPro"/>
              </a:rPr>
              <a:t>1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ScalaLancetPro"/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9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4465" y="2049145"/>
            <a:ext cx="11739485" cy="368044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+mj-lt"/>
              </a:rPr>
              <a:t>Induction </a:t>
            </a:r>
            <a:r>
              <a:rPr lang="tr-TR" sz="2200" b="1" dirty="0" err="1">
                <a:latin typeface="+mj-lt"/>
              </a:rPr>
              <a:t>CTx</a:t>
            </a:r>
            <a:r>
              <a:rPr lang="en-US" sz="2200" b="1" dirty="0">
                <a:latin typeface="+mj-lt"/>
              </a:rPr>
              <a:t> prior to </a:t>
            </a:r>
            <a:r>
              <a:rPr lang="tr-TR" sz="2200" b="1" dirty="0">
                <a:latin typeface="+mj-lt"/>
              </a:rPr>
              <a:t>CRT</a:t>
            </a:r>
            <a:r>
              <a:rPr lang="en-US" sz="2200" b="1" dirty="0">
                <a:latin typeface="+mj-lt"/>
              </a:rPr>
              <a:t> led to a 9% improvement in PFS and an 8% improvement in OS </a:t>
            </a:r>
            <a:r>
              <a:rPr lang="tr-TR" sz="2200" b="1" dirty="0">
                <a:latin typeface="+mj-lt"/>
              </a:rPr>
              <a:t>@</a:t>
            </a:r>
            <a:r>
              <a:rPr lang="en-US" sz="2200" b="1" dirty="0">
                <a:latin typeface="+mj-lt"/>
              </a:rPr>
              <a:t>5 y</a:t>
            </a:r>
            <a:r>
              <a:rPr lang="tr-TR" sz="2200" b="1" dirty="0">
                <a:latin typeface="+mj-lt"/>
              </a:rPr>
              <a:t>r</a:t>
            </a:r>
            <a:r>
              <a:rPr lang="en-US" sz="2200" b="1" dirty="0">
                <a:latin typeface="+mj-lt"/>
              </a:rPr>
              <a:t>s </a:t>
            </a:r>
            <a:endParaRPr lang="tr-TR" sz="2200" b="1" dirty="0">
              <a:latin typeface="+mj-lt"/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  <a:latin typeface="+mj-lt"/>
              </a:rPr>
              <a:t>PFS: HR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 0.65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 p=0.013 </a:t>
            </a:r>
            <a:endParaRPr lang="tr-TR" b="1" dirty="0">
              <a:solidFill>
                <a:srgbClr val="7030A0"/>
              </a:solidFill>
              <a:latin typeface="+mj-lt"/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  <a:latin typeface="+mj-lt"/>
              </a:rPr>
              <a:t>OS: HR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 0.61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 p=0.04 </a:t>
            </a:r>
            <a:r>
              <a:rPr lang="tr-TR" sz="2200" dirty="0">
                <a:latin typeface="+mj-lt"/>
              </a:rPr>
              <a:t>(</a:t>
            </a:r>
            <a:r>
              <a:rPr lang="en-US" sz="2200" dirty="0">
                <a:latin typeface="+mj-lt"/>
              </a:rPr>
              <a:t>Follow up continues</a:t>
            </a:r>
            <a:r>
              <a:rPr lang="tr-TR" sz="2200" dirty="0">
                <a:latin typeface="+mj-lt"/>
              </a:rPr>
              <a:t>)</a:t>
            </a:r>
            <a:r>
              <a:rPr lang="en-US" sz="2200" dirty="0">
                <a:latin typeface="+mj-lt"/>
              </a:rPr>
              <a:t> </a:t>
            </a:r>
            <a:endParaRPr lang="tr-TR" sz="2200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OS in the standard CRT arm is similar to that in the recent published literature. </a:t>
            </a:r>
            <a:endParaRPr lang="tr-TR" sz="2200" b="1" dirty="0">
              <a:latin typeface="+mj-lt"/>
            </a:endParaRPr>
          </a:p>
          <a:p>
            <a:r>
              <a:rPr lang="tr-TR" sz="2200" b="1" dirty="0">
                <a:latin typeface="+mj-lt"/>
              </a:rPr>
              <a:t>H</a:t>
            </a:r>
            <a:r>
              <a:rPr lang="en-US" sz="2200" b="1" dirty="0" err="1">
                <a:latin typeface="+mj-lt"/>
              </a:rPr>
              <a:t>ematological</a:t>
            </a:r>
            <a:r>
              <a:rPr lang="en-US" sz="2200" b="1" dirty="0">
                <a:latin typeface="+mj-lt"/>
              </a:rPr>
              <a:t> toxicity was greater in the IC/CRT arm but this did not compromise the delivery of </a:t>
            </a:r>
            <a:r>
              <a:rPr lang="tr-TR" sz="2200" b="1" dirty="0">
                <a:latin typeface="+mj-lt"/>
              </a:rPr>
              <a:t>RT</a:t>
            </a:r>
            <a:r>
              <a:rPr lang="en-US" sz="2200" b="1" dirty="0">
                <a:latin typeface="+mj-lt"/>
              </a:rPr>
              <a:t> </a:t>
            </a:r>
            <a:endParaRPr lang="tr-TR" sz="2200" b="1" dirty="0">
              <a:latin typeface="+mj-lt"/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Induction chemotherapy with weekly </a:t>
            </a:r>
            <a:r>
              <a:rPr lang="tr-TR" sz="2400" b="1" dirty="0">
                <a:solidFill>
                  <a:srgbClr val="7030A0"/>
                </a:solidFill>
              </a:rPr>
              <a:t>P</a:t>
            </a:r>
            <a:r>
              <a:rPr lang="en-US" sz="2400" b="1" dirty="0" err="1">
                <a:solidFill>
                  <a:srgbClr val="7030A0"/>
                </a:solidFill>
              </a:rPr>
              <a:t>aclitaxel</a:t>
            </a:r>
            <a:r>
              <a:rPr lang="tr-TR" sz="2400" b="1" dirty="0">
                <a:solidFill>
                  <a:srgbClr val="7030A0"/>
                </a:solidFill>
              </a:rPr>
              <a:t>/C</a:t>
            </a:r>
            <a:r>
              <a:rPr lang="en-US" sz="2400" b="1" dirty="0" err="1">
                <a:solidFill>
                  <a:srgbClr val="7030A0"/>
                </a:solidFill>
              </a:rPr>
              <a:t>arboplatin</a:t>
            </a:r>
            <a:r>
              <a:rPr lang="en-US" sz="2400" b="1" dirty="0">
                <a:solidFill>
                  <a:srgbClr val="7030A0"/>
                </a:solidFill>
              </a:rPr>
              <a:t> before CRT should be considered the new standard in </a:t>
            </a:r>
            <a:r>
              <a:rPr lang="tr-TR" sz="2400" b="1" dirty="0">
                <a:solidFill>
                  <a:srgbClr val="7030A0"/>
                </a:solidFill>
              </a:rPr>
              <a:t>LACC </a:t>
            </a:r>
            <a:r>
              <a:rPr lang="en-US" sz="2400" b="1" dirty="0">
                <a:solidFill>
                  <a:srgbClr val="7030A0"/>
                </a:solidFill>
              </a:rPr>
              <a:t>and is feasible across diverse healthcare settings</a:t>
            </a:r>
            <a:r>
              <a:rPr lang="tr-TR" sz="2400" b="1" dirty="0">
                <a:solidFill>
                  <a:srgbClr val="7030A0"/>
                </a:solidFill>
              </a:rPr>
              <a:t>!!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464074" y="6399702"/>
            <a:ext cx="27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McCormack M.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2024</a:t>
            </a: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tr-TR" sz="28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andomised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hase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III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rial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nduction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followed by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ompared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with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CRT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alone in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LACC</a:t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tr-TR" sz="2800" b="1" dirty="0">
                <a:solidFill>
                  <a:srgbClr val="002060"/>
                </a:solidFill>
                <a:latin typeface="+mn-lt"/>
              </a:rPr>
              <a:t> GCIG INTERLACE </a:t>
            </a:r>
            <a:r>
              <a:rPr lang="tr-TR" sz="2800" b="1" dirty="0" err="1">
                <a:solidFill>
                  <a:srgbClr val="002060"/>
                </a:solidFill>
                <a:latin typeface="+mn-lt"/>
              </a:rPr>
              <a:t>trial</a:t>
            </a:r>
            <a:endParaRPr lang="tr-TR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2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Incremental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Survival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Gains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While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Using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Combinations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to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Treat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Metastatic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Recurrent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CC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42220" y="2765205"/>
            <a:ext cx="337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GOG 204 </a:t>
            </a:r>
            <a:r>
              <a:rPr lang="tr-TR" dirty="0" err="1"/>
              <a:t>established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global standart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12.9 </a:t>
            </a:r>
            <a:r>
              <a:rPr lang="tr-TR" dirty="0" err="1"/>
              <a:t>mos</a:t>
            </a:r>
            <a:r>
              <a:rPr lang="tr-TR" dirty="0"/>
              <a:t>,         	 ORR: 29%</a:t>
            </a:r>
          </a:p>
          <a:p>
            <a:r>
              <a:rPr lang="tr-TR" dirty="0" err="1">
                <a:solidFill>
                  <a:srgbClr val="7030A0"/>
                </a:solidFill>
              </a:rPr>
              <a:t>Chemotherapy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backbone</a:t>
            </a:r>
            <a:r>
              <a:rPr lang="tr-TR" dirty="0">
                <a:solidFill>
                  <a:srgbClr val="7030A0"/>
                </a:solidFill>
              </a:rPr>
              <a:t>: </a:t>
            </a:r>
            <a:r>
              <a:rPr lang="tr-TR" dirty="0" err="1">
                <a:solidFill>
                  <a:srgbClr val="7030A0"/>
                </a:solidFill>
              </a:rPr>
              <a:t>Platinum+Taxane</a:t>
            </a:r>
            <a:endParaRPr lang="tr-TR" dirty="0">
              <a:solidFill>
                <a:srgbClr val="7030A0"/>
              </a:solidFill>
            </a:endParaRPr>
          </a:p>
          <a:p>
            <a:r>
              <a:rPr lang="tr-TR" dirty="0"/>
              <a:t>                             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Monk BJ. JCO 2009</a:t>
            </a:r>
          </a:p>
        </p:txBody>
      </p:sp>
      <p:sp>
        <p:nvSpPr>
          <p:cNvPr id="9" name="Sağ Ok 8"/>
          <p:cNvSpPr/>
          <p:nvPr/>
        </p:nvSpPr>
        <p:spPr>
          <a:xfrm>
            <a:off x="3539354" y="3413104"/>
            <a:ext cx="708585" cy="4242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1249315" y="3393650"/>
            <a:ext cx="1027521" cy="2356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4344447" y="2659927"/>
            <a:ext cx="3203546" cy="186117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344447" y="2766773"/>
            <a:ext cx="33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GOG 240 </a:t>
            </a:r>
            <a:r>
              <a:rPr lang="tr-TR" dirty="0" err="1"/>
              <a:t>adding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Bevacizumab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17.5 </a:t>
            </a:r>
            <a:r>
              <a:rPr lang="tr-TR" dirty="0" err="1"/>
              <a:t>mos</a:t>
            </a:r>
            <a:r>
              <a:rPr lang="tr-TR" dirty="0"/>
              <a:t> 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5394960" y="3421069"/>
            <a:ext cx="991973" cy="31194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650305" y="4137899"/>
            <a:ext cx="1800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i="1" dirty="0" err="1">
                <a:solidFill>
                  <a:srgbClr val="002060"/>
                </a:solidFill>
                <a:latin typeface="+mj-lt"/>
              </a:rPr>
              <a:t>Tewari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 KS. </a:t>
            </a:r>
            <a:r>
              <a:rPr lang="tr-TR" sz="1400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 2017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305098" y="3410707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ORR:48%</a:t>
            </a:r>
          </a:p>
        </p:txBody>
      </p:sp>
      <p:sp>
        <p:nvSpPr>
          <p:cNvPr id="16" name="Sağ Ok 15"/>
          <p:cNvSpPr/>
          <p:nvPr/>
        </p:nvSpPr>
        <p:spPr>
          <a:xfrm>
            <a:off x="7651011" y="3342077"/>
            <a:ext cx="708585" cy="4242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8530343" y="2749489"/>
            <a:ext cx="33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KN-826 </a:t>
            </a:r>
            <a:r>
              <a:rPr lang="tr-TR" dirty="0" err="1"/>
              <a:t>adding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Pembrolizumab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/>
              <a:t>in PD-L1(+)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28.6 </a:t>
            </a:r>
            <a:r>
              <a:rPr lang="tr-TR" dirty="0" err="1"/>
              <a:t>mos</a:t>
            </a:r>
            <a:endParaRPr lang="tr-TR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9591040" y="3421069"/>
            <a:ext cx="981789" cy="31351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996459" y="4120615"/>
            <a:ext cx="1519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i="1" dirty="0">
                <a:solidFill>
                  <a:srgbClr val="002060"/>
                </a:solidFill>
                <a:latin typeface="+mj-lt"/>
              </a:rPr>
              <a:t>Monk BJ. JCO 2023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9490994" y="3421069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ORR:69%</a:t>
            </a:r>
          </a:p>
        </p:txBody>
      </p:sp>
    </p:spTree>
    <p:extLst>
      <p:ext uri="{BB962C8B-B14F-4D97-AF65-F5344CB8AC3E}">
        <p14:creationId xmlns:p14="http://schemas.microsoft.com/office/powerpoint/2010/main" val="37703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Can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We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Use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NACT</a:t>
            </a:r>
            <a:r>
              <a:rPr lang="tr-TR" sz="3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Stage IB2/IB3 </a:t>
            </a:r>
            <a:r>
              <a:rPr lang="tr-TR" sz="36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Cervical</a:t>
            </a:r>
            <a:r>
              <a:rPr lang="tr-TR" sz="3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Cancer</a:t>
            </a:r>
            <a:r>
              <a:rPr lang="tr-TR" sz="3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?</a:t>
            </a:r>
            <a:endParaRPr lang="tr-TR" sz="36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855960" cy="4351338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latin typeface="+mj-lt"/>
              </a:rPr>
              <a:t>For ≥</a:t>
            </a:r>
            <a:r>
              <a:rPr lang="tr-TR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2 decades CRT has been the </a:t>
            </a:r>
            <a:r>
              <a:rPr lang="tr-TR" sz="1800" b="1" dirty="0" err="1">
                <a:latin typeface="+mj-lt"/>
              </a:rPr>
              <a:t>SoC</a:t>
            </a:r>
            <a:r>
              <a:rPr lang="tr-TR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in locally advanced disease </a:t>
            </a:r>
            <a:endParaRPr lang="tr-TR" sz="1800" b="1" dirty="0">
              <a:latin typeface="+mj-lt"/>
            </a:endParaRPr>
          </a:p>
          <a:p>
            <a:pPr marL="285750" indent="-285750">
              <a:lnSpc>
                <a:spcPct val="150000"/>
              </a:lnSpc>
            </a:pPr>
            <a:r>
              <a:rPr lang="tr-TR" sz="1800" b="1" dirty="0" err="1">
                <a:latin typeface="+mj-lt"/>
              </a:rPr>
              <a:t>The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application</a:t>
            </a:r>
            <a:r>
              <a:rPr lang="tr-TR" sz="1800" b="1" dirty="0">
                <a:latin typeface="+mj-lt"/>
              </a:rPr>
              <a:t> of NACT is </a:t>
            </a:r>
            <a:r>
              <a:rPr lang="tr-TR" sz="1800" b="1" dirty="0" err="1">
                <a:latin typeface="+mj-lt"/>
              </a:rPr>
              <a:t>remains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controversial</a:t>
            </a:r>
            <a:r>
              <a:rPr lang="tr-TR" sz="1800" b="1" dirty="0">
                <a:latin typeface="+mj-lt"/>
              </a:rPr>
              <a:t>? </a:t>
            </a:r>
          </a:p>
          <a:p>
            <a:pPr marL="285750" indent="-285750">
              <a:lnSpc>
                <a:spcPct val="150000"/>
              </a:lnSpc>
            </a:pPr>
            <a:r>
              <a:rPr lang="tr-TR" sz="1800" b="1" dirty="0" err="1">
                <a:latin typeface="+mj-lt"/>
              </a:rPr>
              <a:t>Increasing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the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pathological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complete</a:t>
            </a:r>
            <a:r>
              <a:rPr lang="tr-TR" sz="1800" b="1" dirty="0">
                <a:latin typeface="+mj-lt"/>
              </a:rPr>
              <a:t> RR of NACT </a:t>
            </a:r>
            <a:r>
              <a:rPr lang="tr-TR" sz="1800" b="1" dirty="0" err="1">
                <a:latin typeface="+mj-lt"/>
              </a:rPr>
              <a:t>was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found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the</a:t>
            </a:r>
            <a:r>
              <a:rPr lang="tr-TR" sz="1800" b="1" dirty="0">
                <a:latin typeface="+mj-lt"/>
              </a:rPr>
              <a:t> be </a:t>
            </a:r>
            <a:r>
              <a:rPr lang="tr-TR" sz="1800" b="1" dirty="0" err="1">
                <a:latin typeface="+mj-lt"/>
              </a:rPr>
              <a:t>key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factor</a:t>
            </a:r>
            <a:r>
              <a:rPr lang="tr-TR" sz="1800" b="1" dirty="0">
                <a:latin typeface="+mj-lt"/>
              </a:rPr>
              <a:t> in </a:t>
            </a:r>
            <a:r>
              <a:rPr lang="tr-TR" sz="1800" b="1" dirty="0" err="1">
                <a:latin typeface="+mj-lt"/>
              </a:rPr>
              <a:t>improving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pts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survival</a:t>
            </a:r>
            <a:r>
              <a:rPr lang="tr-TR" sz="1800" b="1" dirty="0">
                <a:latin typeface="+mj-lt"/>
              </a:rPr>
              <a:t>: </a:t>
            </a:r>
          </a:p>
          <a:p>
            <a:pPr marL="742950" lvl="1" indent="-285750">
              <a:lnSpc>
                <a:spcPct val="150000"/>
              </a:lnSpc>
            </a:pPr>
            <a:r>
              <a:rPr lang="tr-TR" sz="1600" b="1" dirty="0">
                <a:solidFill>
                  <a:srgbClr val="0070C0"/>
                </a:solidFill>
                <a:latin typeface="+mj-lt"/>
              </a:rPr>
              <a:t>PCR </a:t>
            </a:r>
            <a:r>
              <a:rPr lang="tr-TR" sz="1600" b="1" dirty="0" err="1">
                <a:solidFill>
                  <a:srgbClr val="0070C0"/>
                </a:solidFill>
                <a:latin typeface="+mj-lt"/>
              </a:rPr>
              <a:t>rates</a:t>
            </a:r>
            <a:r>
              <a:rPr lang="tr-TR" sz="1600" b="1" dirty="0">
                <a:solidFill>
                  <a:srgbClr val="0070C0"/>
                </a:solidFill>
                <a:latin typeface="+mj-lt"/>
              </a:rPr>
              <a:t> of PC </a:t>
            </a:r>
            <a:r>
              <a:rPr lang="tr-TR" sz="1600" b="1" dirty="0" err="1">
                <a:solidFill>
                  <a:srgbClr val="0070C0"/>
                </a:solidFill>
                <a:latin typeface="+mj-lt"/>
              </a:rPr>
              <a:t>were</a:t>
            </a:r>
            <a:r>
              <a:rPr lang="tr-TR" sz="1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0070C0"/>
                </a:solidFill>
                <a:latin typeface="+mj-lt"/>
              </a:rPr>
              <a:t>ony</a:t>
            </a:r>
            <a:r>
              <a:rPr lang="tr-TR" sz="1600" b="1" dirty="0">
                <a:solidFill>
                  <a:srgbClr val="0070C0"/>
                </a:solidFill>
                <a:latin typeface="+mj-lt"/>
              </a:rPr>
              <a:t> 10-17% in </a:t>
            </a:r>
            <a:r>
              <a:rPr lang="tr-TR" sz="1600" b="1" dirty="0" err="1">
                <a:solidFill>
                  <a:srgbClr val="0070C0"/>
                </a:solidFill>
                <a:latin typeface="+mj-lt"/>
              </a:rPr>
              <a:t>previous</a:t>
            </a:r>
            <a:r>
              <a:rPr lang="tr-TR" sz="1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0070C0"/>
                </a:solidFill>
                <a:latin typeface="+mj-lt"/>
              </a:rPr>
              <a:t>studies</a:t>
            </a:r>
            <a:endParaRPr lang="tr-TR" sz="1600" b="1" dirty="0">
              <a:solidFill>
                <a:srgbClr val="0070C0"/>
              </a:solidFill>
              <a:latin typeface="+mj-lt"/>
            </a:endParaRPr>
          </a:p>
          <a:p>
            <a:pPr marL="742950" lvl="1" indent="-285750">
              <a:lnSpc>
                <a:spcPct val="120000"/>
              </a:lnSpc>
            </a:pPr>
            <a:r>
              <a:rPr lang="tr-TR" sz="1600" b="1" dirty="0">
                <a:solidFill>
                  <a:srgbClr val="7030A0"/>
                </a:solidFill>
                <a:latin typeface="+mj-lt"/>
              </a:rPr>
              <a:t>GOG204: </a:t>
            </a:r>
            <a:r>
              <a:rPr lang="tr-TR" sz="1600" b="1" dirty="0">
                <a:latin typeface="+mj-lt"/>
              </a:rPr>
              <a:t>ORR 29% (CR 2.9% , PR 26.2%)</a:t>
            </a:r>
          </a:p>
          <a:p>
            <a:pPr marL="742950" lvl="1" indent="-285750">
              <a:lnSpc>
                <a:spcPct val="120000"/>
              </a:lnSpc>
            </a:pPr>
            <a:r>
              <a:rPr lang="tr-TR" sz="1600" b="1" dirty="0">
                <a:solidFill>
                  <a:srgbClr val="7030A0"/>
                </a:solidFill>
                <a:latin typeface="+mj-lt"/>
              </a:rPr>
              <a:t>GOG240: </a:t>
            </a:r>
            <a:r>
              <a:rPr lang="tr-TR" sz="1600" b="1" dirty="0" err="1">
                <a:latin typeface="+mj-lt"/>
              </a:rPr>
              <a:t>Significant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survival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benefits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with</a:t>
            </a:r>
            <a:r>
              <a:rPr lang="tr-TR" sz="1600" b="1" dirty="0">
                <a:latin typeface="+mj-lt"/>
              </a:rPr>
              <a:t> 1st-line </a:t>
            </a:r>
            <a:r>
              <a:rPr lang="tr-TR" sz="1600" b="1" dirty="0" err="1">
                <a:latin typeface="+mj-lt"/>
              </a:rPr>
              <a:t>BEV+Chemo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for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metastatic</a:t>
            </a:r>
            <a:r>
              <a:rPr lang="tr-TR" sz="1600" b="1" dirty="0">
                <a:latin typeface="+mj-lt"/>
              </a:rPr>
              <a:t> CC (48% RR)</a:t>
            </a:r>
          </a:p>
          <a:p>
            <a:pPr marL="742950" lvl="1" indent="-285750">
              <a:lnSpc>
                <a:spcPct val="120000"/>
              </a:lnSpc>
            </a:pPr>
            <a:r>
              <a:rPr lang="tr-TR" sz="1600" b="1" dirty="0">
                <a:solidFill>
                  <a:srgbClr val="7030A0"/>
                </a:solidFill>
                <a:latin typeface="+mj-lt"/>
              </a:rPr>
              <a:t>KN 826: </a:t>
            </a:r>
            <a:r>
              <a:rPr lang="tr-TR" sz="1600" b="1" dirty="0">
                <a:latin typeface="+mj-lt"/>
              </a:rPr>
              <a:t>+</a:t>
            </a:r>
            <a:r>
              <a:rPr lang="tr-TR" sz="1600" b="1" dirty="0" err="1">
                <a:latin typeface="+mj-lt"/>
              </a:rPr>
              <a:t>Pembrolizumab</a:t>
            </a:r>
            <a:r>
              <a:rPr lang="tr-TR" sz="1600" b="1" dirty="0">
                <a:latin typeface="+mj-lt"/>
              </a:rPr>
              <a:t> (69% RR)</a:t>
            </a:r>
          </a:p>
          <a:p>
            <a:pPr marL="285750" indent="-285750">
              <a:lnSpc>
                <a:spcPct val="100000"/>
              </a:lnSpc>
            </a:pPr>
            <a:r>
              <a:rPr lang="tr-TR" sz="1900" b="1" dirty="0">
                <a:latin typeface="+mj-lt"/>
              </a:rPr>
              <a:t>NACT c</a:t>
            </a:r>
            <a:r>
              <a:rPr lang="en-US" sz="1900" b="1" dirty="0" err="1">
                <a:latin typeface="+mj-lt"/>
              </a:rPr>
              <a:t>annot</a:t>
            </a:r>
            <a:r>
              <a:rPr lang="en-US" sz="1900" b="1" dirty="0">
                <a:latin typeface="+mj-lt"/>
              </a:rPr>
              <a:t> be a </a:t>
            </a:r>
            <a:r>
              <a:rPr lang="tr-TR" sz="1900" b="1" dirty="0">
                <a:latin typeface="+mj-lt"/>
              </a:rPr>
              <a:t>s</a:t>
            </a:r>
            <a:r>
              <a:rPr lang="en-US" sz="1900" b="1" dirty="0" err="1">
                <a:latin typeface="+mj-lt"/>
              </a:rPr>
              <a:t>tand</a:t>
            </a:r>
            <a:r>
              <a:rPr lang="en-US" sz="1900" b="1" dirty="0">
                <a:latin typeface="+mj-lt"/>
              </a:rPr>
              <a:t>-</a:t>
            </a:r>
            <a:r>
              <a:rPr lang="tr-TR" sz="1900" b="1" dirty="0">
                <a:latin typeface="+mj-lt"/>
              </a:rPr>
              <a:t>a</a:t>
            </a:r>
            <a:r>
              <a:rPr lang="en-US" sz="1900" b="1" dirty="0">
                <a:latin typeface="+mj-lt"/>
              </a:rPr>
              <a:t>lone </a:t>
            </a:r>
            <a:r>
              <a:rPr lang="tr-TR" sz="1900" b="1" dirty="0">
                <a:latin typeface="+mj-lt"/>
              </a:rPr>
              <a:t>t</a:t>
            </a:r>
            <a:r>
              <a:rPr lang="en-US" sz="1900" b="1" dirty="0" err="1">
                <a:latin typeface="+mj-lt"/>
              </a:rPr>
              <a:t>reatmen</a:t>
            </a:r>
            <a:r>
              <a:rPr lang="tr-TR" sz="1900" b="1" dirty="0">
                <a:latin typeface="+mj-lt"/>
              </a:rPr>
              <a:t>t-</a:t>
            </a:r>
            <a:r>
              <a:rPr lang="tr-TR" sz="19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1900" b="1" dirty="0">
                <a:latin typeface="+mj-lt"/>
              </a:rPr>
              <a:t>I</a:t>
            </a:r>
            <a:r>
              <a:rPr lang="en-US" sz="1900" b="1" dirty="0">
                <a:latin typeface="+mj-lt"/>
              </a:rPr>
              <a:t>t must be followed by some local </a:t>
            </a:r>
            <a:r>
              <a:rPr lang="en-US" sz="1900" b="1" dirty="0" err="1">
                <a:latin typeface="+mj-lt"/>
              </a:rPr>
              <a:t>treatmen</a:t>
            </a:r>
            <a:r>
              <a:rPr lang="tr-TR" sz="1900" b="1" dirty="0">
                <a:latin typeface="+mj-lt"/>
              </a:rPr>
              <a:t>t/</a:t>
            </a:r>
            <a:r>
              <a:rPr lang="tr-TR" sz="1900" b="1" dirty="0" err="1">
                <a:latin typeface="+mj-lt"/>
              </a:rPr>
              <a:t>which</a:t>
            </a:r>
            <a:r>
              <a:rPr lang="tr-TR" sz="1900" b="1" dirty="0">
                <a:latin typeface="+mj-lt"/>
              </a:rPr>
              <a:t> </a:t>
            </a:r>
            <a:r>
              <a:rPr lang="tr-TR" sz="1900" b="1" dirty="0" err="1">
                <a:latin typeface="+mj-lt"/>
              </a:rPr>
              <a:t>one</a:t>
            </a:r>
            <a:r>
              <a:rPr lang="tr-TR" sz="1900" b="1" dirty="0">
                <a:latin typeface="+mj-lt"/>
              </a:rPr>
              <a:t>?</a:t>
            </a:r>
          </a:p>
          <a:p>
            <a:pPr marL="285750" indent="-285750">
              <a:lnSpc>
                <a:spcPct val="150000"/>
              </a:lnSpc>
            </a:pPr>
            <a:r>
              <a:rPr lang="en-US" sz="1900" b="1" dirty="0">
                <a:latin typeface="+mj-lt"/>
              </a:rPr>
              <a:t>Can </a:t>
            </a:r>
            <a:r>
              <a:rPr lang="tr-TR" sz="1900" b="1" dirty="0">
                <a:latin typeface="+mj-lt"/>
              </a:rPr>
              <a:t>NACT</a:t>
            </a:r>
            <a:r>
              <a:rPr lang="en-US" sz="1900" b="1" dirty="0">
                <a:latin typeface="+mj-lt"/>
              </a:rPr>
              <a:t> be a </a:t>
            </a:r>
            <a:r>
              <a:rPr lang="tr-TR" sz="1900" b="1" dirty="0">
                <a:latin typeface="+mj-lt"/>
              </a:rPr>
              <a:t>t</a:t>
            </a:r>
            <a:r>
              <a:rPr lang="en-US" sz="1900" b="1" dirty="0" err="1">
                <a:latin typeface="+mj-lt"/>
              </a:rPr>
              <a:t>reatment</a:t>
            </a:r>
            <a:r>
              <a:rPr lang="en-US" sz="1900" b="1" dirty="0">
                <a:latin typeface="+mj-lt"/>
              </a:rPr>
              <a:t> in </a:t>
            </a:r>
            <a:r>
              <a:rPr lang="tr-TR" sz="1900" b="1" dirty="0">
                <a:latin typeface="+mj-lt"/>
              </a:rPr>
              <a:t>s</a:t>
            </a:r>
            <a:r>
              <a:rPr lang="en-US" sz="1900" b="1" dirty="0" err="1">
                <a:latin typeface="+mj-lt"/>
              </a:rPr>
              <a:t>pecial</a:t>
            </a:r>
            <a:r>
              <a:rPr lang="en-US" sz="1900" b="1" dirty="0">
                <a:latin typeface="+mj-lt"/>
              </a:rPr>
              <a:t> </a:t>
            </a:r>
            <a:r>
              <a:rPr lang="tr-TR" sz="1900" b="1" dirty="0">
                <a:latin typeface="+mj-lt"/>
              </a:rPr>
              <a:t>s</a:t>
            </a:r>
            <a:r>
              <a:rPr lang="en-US" sz="1900" b="1" dirty="0" err="1">
                <a:latin typeface="+mj-lt"/>
              </a:rPr>
              <a:t>ituations</a:t>
            </a:r>
            <a:r>
              <a:rPr lang="tr-TR" sz="1900" b="1" dirty="0">
                <a:latin typeface="+mj-lt"/>
              </a:rPr>
              <a:t>?</a:t>
            </a:r>
          </a:p>
          <a:p>
            <a:pPr marL="742950" lvl="1" indent="-285750">
              <a:lnSpc>
                <a:spcPct val="100000"/>
              </a:lnSpc>
            </a:pPr>
            <a:r>
              <a:rPr lang="tr-TR" sz="1500" b="1" dirty="0" err="1">
                <a:latin typeface="+mj-lt"/>
              </a:rPr>
              <a:t>To</a:t>
            </a:r>
            <a:r>
              <a:rPr lang="tr-TR" sz="1500" b="1" dirty="0">
                <a:latin typeface="+mj-lt"/>
              </a:rPr>
              <a:t> </a:t>
            </a:r>
            <a:r>
              <a:rPr lang="tr-TR" sz="1500" b="1" dirty="0" err="1">
                <a:latin typeface="+mj-lt"/>
              </a:rPr>
              <a:t>preserve</a:t>
            </a:r>
            <a:r>
              <a:rPr lang="tr-TR" sz="1500" b="1" dirty="0">
                <a:latin typeface="+mj-lt"/>
              </a:rPr>
              <a:t> </a:t>
            </a:r>
            <a:r>
              <a:rPr lang="tr-TR" sz="1500" b="1" dirty="0" err="1">
                <a:latin typeface="+mj-lt"/>
              </a:rPr>
              <a:t>fertility</a:t>
            </a:r>
            <a:endParaRPr lang="tr-TR" sz="1500" b="1" dirty="0">
              <a:latin typeface="+mj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tr-TR" sz="1500" b="1" dirty="0" err="1">
                <a:latin typeface="+mj-lt"/>
              </a:rPr>
              <a:t>In</a:t>
            </a:r>
            <a:r>
              <a:rPr lang="tr-TR" sz="1500" b="1" dirty="0">
                <a:latin typeface="+mj-lt"/>
              </a:rPr>
              <a:t> a </a:t>
            </a:r>
            <a:r>
              <a:rPr lang="tr-TR" sz="1500" b="1" dirty="0" err="1">
                <a:latin typeface="+mj-lt"/>
              </a:rPr>
              <a:t>pregnant</a:t>
            </a:r>
            <a:r>
              <a:rPr lang="tr-TR" sz="1500" b="1" dirty="0">
                <a:latin typeface="+mj-lt"/>
              </a:rPr>
              <a:t> </a:t>
            </a:r>
            <a:r>
              <a:rPr lang="tr-TR" sz="1500" b="1" dirty="0" err="1">
                <a:latin typeface="+mj-lt"/>
              </a:rPr>
              <a:t>patient</a:t>
            </a:r>
            <a:r>
              <a:rPr lang="tr-TR" sz="1500" b="1" dirty="0">
                <a:latin typeface="+mj-lt"/>
              </a:rPr>
              <a:t> </a:t>
            </a:r>
            <a:r>
              <a:rPr lang="tr-TR" sz="1500" b="1" dirty="0" err="1">
                <a:latin typeface="+mj-lt"/>
              </a:rPr>
              <a:t>with</a:t>
            </a:r>
            <a:r>
              <a:rPr lang="tr-TR" sz="1500" b="1" dirty="0">
                <a:latin typeface="+mj-lt"/>
              </a:rPr>
              <a:t> CC</a:t>
            </a:r>
            <a:endParaRPr lang="tr-TR" sz="1500" dirty="0">
              <a:latin typeface="+mj-lt"/>
            </a:endParaRPr>
          </a:p>
        </p:txBody>
      </p:sp>
      <p:sp>
        <p:nvSpPr>
          <p:cNvPr id="5" name="Sol Ayraç 4"/>
          <p:cNvSpPr/>
          <p:nvPr/>
        </p:nvSpPr>
        <p:spPr>
          <a:xfrm>
            <a:off x="1249680" y="3454400"/>
            <a:ext cx="91440" cy="94488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 rot="16200000">
            <a:off x="252659" y="3721404"/>
            <a:ext cx="136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solidFill>
                  <a:srgbClr val="7030A0"/>
                </a:solidFill>
              </a:rPr>
              <a:t>Metastatic</a:t>
            </a:r>
            <a:r>
              <a:rPr lang="tr-TR" sz="1200" b="1" dirty="0">
                <a:solidFill>
                  <a:srgbClr val="7030A0"/>
                </a:solidFill>
              </a:rPr>
              <a:t> </a:t>
            </a:r>
            <a:r>
              <a:rPr lang="tr-TR" sz="1200" b="1" dirty="0" err="1">
                <a:solidFill>
                  <a:srgbClr val="7030A0"/>
                </a:solidFill>
              </a:rPr>
              <a:t>disease</a:t>
            </a:r>
            <a:endParaRPr lang="tr-TR" sz="1200" b="1" dirty="0">
              <a:solidFill>
                <a:srgbClr val="7030A0"/>
              </a:solidFill>
            </a:endParaRPr>
          </a:p>
          <a:p>
            <a:pPr algn="ctr"/>
            <a:r>
              <a:rPr lang="tr-TR" sz="1200" b="1" dirty="0">
                <a:solidFill>
                  <a:srgbClr val="7030A0"/>
                </a:solidFill>
              </a:rPr>
              <a:t>RECIST</a:t>
            </a:r>
          </a:p>
        </p:txBody>
      </p:sp>
    </p:spTree>
    <p:extLst>
      <p:ext uri="{BB962C8B-B14F-4D97-AF65-F5344CB8AC3E}">
        <p14:creationId xmlns:p14="http://schemas.microsoft.com/office/powerpoint/2010/main" val="33580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3880" cy="1325563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Combination of </a:t>
            </a:r>
            <a:r>
              <a:rPr lang="tr-TR" sz="3200" b="1" dirty="0" err="1">
                <a:solidFill>
                  <a:srgbClr val="FF0000"/>
                </a:solidFill>
                <a:latin typeface="+mn-lt"/>
              </a:rPr>
              <a:t>Weekly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n-lt"/>
              </a:rPr>
              <a:t>Paclitaxel-Carboplatin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n-lt"/>
              </a:rPr>
              <a:t>plus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 BEV 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>
                <a:solidFill>
                  <a:srgbClr val="FF0000"/>
                </a:solidFill>
                <a:latin typeface="+mn-lt"/>
              </a:rPr>
              <a:t>as NACT in </a:t>
            </a:r>
            <a:r>
              <a:rPr lang="tr-TR" sz="3200" b="1" dirty="0" err="1">
                <a:solidFill>
                  <a:srgbClr val="FF0000"/>
                </a:solidFill>
                <a:latin typeface="+mn-lt"/>
              </a:rPr>
              <a:t>stage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 IB–IIB CC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333333"/>
                </a:solidFill>
                <a:latin typeface="+mj-lt"/>
              </a:rPr>
              <a:t>R</a:t>
            </a:r>
            <a:r>
              <a:rPr lang="en-US" sz="2400" b="1" dirty="0" err="1">
                <a:solidFill>
                  <a:srgbClr val="333333"/>
                </a:solidFill>
                <a:latin typeface="+mj-lt"/>
              </a:rPr>
              <a:t>etrospective</a:t>
            </a:r>
            <a:r>
              <a:rPr lang="tr-TR" sz="2400" b="1" dirty="0">
                <a:solidFill>
                  <a:srgbClr val="333333"/>
                </a:solidFill>
                <a:latin typeface="+mj-lt"/>
              </a:rPr>
              <a:t>,</a:t>
            </a:r>
            <a:r>
              <a:rPr lang="en-US" sz="2400" b="1" dirty="0">
                <a:solidFill>
                  <a:srgbClr val="333333"/>
                </a:solidFill>
                <a:latin typeface="+mj-lt"/>
              </a:rPr>
              <a:t> FIGO 2018 stage IB–IIB cervical cancer</a:t>
            </a:r>
            <a:r>
              <a:rPr lang="tr-TR" sz="2400" b="1" dirty="0">
                <a:solidFill>
                  <a:srgbClr val="333333"/>
                </a:solidFill>
                <a:latin typeface="+mj-lt"/>
              </a:rPr>
              <a:t>, #30 </a:t>
            </a:r>
            <a:r>
              <a:rPr lang="tr-TR" sz="2400" b="1" dirty="0" err="1">
                <a:solidFill>
                  <a:srgbClr val="333333"/>
                </a:solidFill>
                <a:latin typeface="+mj-lt"/>
              </a:rPr>
              <a:t>pts</a:t>
            </a:r>
            <a:endParaRPr lang="tr-TR" sz="2400" b="1" dirty="0">
              <a:solidFill>
                <a:srgbClr val="333333"/>
              </a:solidFill>
              <a:latin typeface="+mj-lt"/>
            </a:endParaRPr>
          </a:p>
          <a:p>
            <a:r>
              <a:rPr lang="tr-TR" sz="2400" b="1" dirty="0">
                <a:latin typeface="+mj-lt"/>
              </a:rPr>
              <a:t>NACT/PC (</a:t>
            </a:r>
            <a:r>
              <a:rPr lang="tr-TR" sz="2400" b="1" dirty="0" err="1">
                <a:latin typeface="+mj-lt"/>
              </a:rPr>
              <a:t>weekly</a:t>
            </a:r>
            <a:r>
              <a:rPr lang="tr-TR" sz="2400" b="1" dirty="0">
                <a:latin typeface="+mj-lt"/>
              </a:rPr>
              <a:t>/9 </a:t>
            </a:r>
            <a:r>
              <a:rPr lang="tr-TR" sz="2400" b="1" dirty="0" err="1">
                <a:latin typeface="+mj-lt"/>
              </a:rPr>
              <a:t>weeks</a:t>
            </a:r>
            <a:r>
              <a:rPr lang="tr-TR" sz="2400" b="1" dirty="0">
                <a:latin typeface="+mj-lt"/>
              </a:rPr>
              <a:t>) &amp; </a:t>
            </a:r>
            <a:r>
              <a:rPr lang="tr-TR" sz="2400" b="1" dirty="0" err="1">
                <a:latin typeface="+mj-lt"/>
              </a:rPr>
              <a:t>bevacizumab</a:t>
            </a:r>
            <a:r>
              <a:rPr lang="tr-TR" sz="2400" b="1" dirty="0">
                <a:latin typeface="+mj-lt"/>
              </a:rPr>
              <a:t> (15 mg/kg </a:t>
            </a:r>
            <a:r>
              <a:rPr lang="tr-TR" sz="2400" b="1" dirty="0" err="1">
                <a:latin typeface="+mj-lt"/>
              </a:rPr>
              <a:t>every</a:t>
            </a:r>
            <a:r>
              <a:rPr lang="tr-TR" sz="2400" b="1" dirty="0">
                <a:latin typeface="+mj-lt"/>
              </a:rPr>
              <a:t> 3 </a:t>
            </a:r>
            <a:r>
              <a:rPr lang="tr-TR" sz="2400" b="1" dirty="0" err="1">
                <a:latin typeface="+mj-lt"/>
              </a:rPr>
              <a:t>weeks</a:t>
            </a:r>
            <a:r>
              <a:rPr lang="tr-TR" sz="2400" b="1" dirty="0">
                <a:latin typeface="+mj-lt"/>
              </a:rPr>
              <a:t>)</a:t>
            </a:r>
          </a:p>
          <a:p>
            <a:r>
              <a:rPr lang="tr-TR" sz="2400" b="1" dirty="0">
                <a:latin typeface="+mj-lt"/>
              </a:rPr>
              <a:t>RECIST </a:t>
            </a:r>
            <a:r>
              <a:rPr lang="tr-TR" sz="2400" b="1" dirty="0" err="1">
                <a:latin typeface="+mj-lt"/>
              </a:rPr>
              <a:t>results</a:t>
            </a:r>
            <a:r>
              <a:rPr lang="tr-TR" sz="2400" b="1" dirty="0">
                <a:latin typeface="+mj-lt"/>
              </a:rPr>
              <a:t>: 7 (23%) CR; 23 (77%) PR</a:t>
            </a:r>
          </a:p>
          <a:p>
            <a:r>
              <a:rPr lang="en-US" sz="2400" b="1" dirty="0">
                <a:latin typeface="+mj-lt"/>
              </a:rPr>
              <a:t>After radical hysterectomy, optimal pathological response</a:t>
            </a:r>
            <a:r>
              <a:rPr lang="tr-TR" sz="2400" b="1" dirty="0">
                <a:latin typeface="+mj-lt"/>
              </a:rPr>
              <a:t>: </a:t>
            </a:r>
          </a:p>
          <a:p>
            <a:pPr lvl="1"/>
            <a:r>
              <a:rPr lang="tr-TR" sz="2000" b="1" dirty="0">
                <a:latin typeface="+mj-lt"/>
              </a:rPr>
              <a:t>9 </a:t>
            </a:r>
            <a:r>
              <a:rPr lang="tr-TR" sz="2000" b="1" dirty="0" err="1">
                <a:latin typeface="+mj-lt"/>
              </a:rPr>
              <a:t>pts</a:t>
            </a:r>
            <a:r>
              <a:rPr lang="en-US" sz="2000" b="1" dirty="0">
                <a:latin typeface="+mj-lt"/>
              </a:rPr>
              <a:t> (29%)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pCR</a:t>
            </a:r>
            <a:r>
              <a:rPr lang="en-US" sz="2000" b="1" dirty="0">
                <a:latin typeface="+mj-lt"/>
              </a:rPr>
              <a:t> and </a:t>
            </a:r>
            <a:r>
              <a:rPr lang="tr-TR" sz="2000" b="1" dirty="0">
                <a:latin typeface="+mj-lt"/>
              </a:rPr>
              <a:t>2 </a:t>
            </a:r>
            <a:r>
              <a:rPr lang="tr-TR" sz="2000" b="1" dirty="0" err="1">
                <a:latin typeface="+mj-lt"/>
              </a:rPr>
              <a:t>pts</a:t>
            </a:r>
            <a:r>
              <a:rPr lang="tr-TR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(8</a:t>
            </a:r>
            <a:r>
              <a:rPr lang="tr-TR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%)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pPR</a:t>
            </a:r>
            <a:endParaRPr lang="tr-TR" sz="2000" b="1" dirty="0">
              <a:latin typeface="+mj-lt"/>
            </a:endParaRPr>
          </a:p>
          <a:p>
            <a:pPr lvl="1"/>
            <a:r>
              <a:rPr lang="tr-TR" sz="2000" b="1" dirty="0">
                <a:latin typeface="+mj-lt"/>
              </a:rPr>
              <a:t>6</a:t>
            </a:r>
            <a:r>
              <a:rPr lang="en-US" sz="2000" b="1" dirty="0">
                <a:latin typeface="+mj-lt"/>
              </a:rPr>
              <a:t> p</a:t>
            </a:r>
            <a:r>
              <a:rPr lang="tr-TR" sz="2000" b="1" dirty="0" err="1">
                <a:latin typeface="+mj-lt"/>
              </a:rPr>
              <a:t>ts</a:t>
            </a:r>
            <a:r>
              <a:rPr lang="en-US" sz="2000" b="1" dirty="0">
                <a:latin typeface="+mj-lt"/>
              </a:rPr>
              <a:t> (20%) received postop adjuvant </a:t>
            </a:r>
            <a:r>
              <a:rPr lang="tr-TR" sz="2000" b="1" dirty="0">
                <a:latin typeface="+mj-lt"/>
              </a:rPr>
              <a:t>CRT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Bevacizumab in addition to weekly </a:t>
            </a:r>
            <a:r>
              <a:rPr lang="tr-TR" sz="2400" b="1" dirty="0">
                <a:solidFill>
                  <a:srgbClr val="7030A0"/>
                </a:solidFill>
              </a:rPr>
              <a:t>PC</a:t>
            </a:r>
            <a:r>
              <a:rPr lang="en-US" sz="2400" b="1" dirty="0">
                <a:solidFill>
                  <a:srgbClr val="7030A0"/>
                </a:solidFill>
              </a:rPr>
              <a:t> showed a 100% radiological RECIST response and an optimal pathological response of 3</a:t>
            </a:r>
            <a:r>
              <a:rPr lang="tr-TR" sz="2400" b="1">
                <a:solidFill>
                  <a:srgbClr val="7030A0"/>
                </a:solidFill>
              </a:rPr>
              <a:t>7%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195941" y="6409862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Maene C. IJGC 2021</a:t>
            </a:r>
          </a:p>
        </p:txBody>
      </p:sp>
    </p:spTree>
    <p:extLst>
      <p:ext uri="{BB962C8B-B14F-4D97-AF65-F5344CB8AC3E}">
        <p14:creationId xmlns:p14="http://schemas.microsoft.com/office/powerpoint/2010/main" val="41078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Incremental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Survival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Gains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While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Using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Combinations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to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Treat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Metastatic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Recurrent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CC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42220" y="2765205"/>
            <a:ext cx="337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GOG 204 </a:t>
            </a:r>
            <a:r>
              <a:rPr lang="tr-TR" dirty="0" err="1"/>
              <a:t>established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global standart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12.9 </a:t>
            </a:r>
            <a:r>
              <a:rPr lang="tr-TR" dirty="0" err="1"/>
              <a:t>mos</a:t>
            </a:r>
            <a:r>
              <a:rPr lang="tr-TR" dirty="0"/>
              <a:t>,         	 ORR: 29%</a:t>
            </a:r>
          </a:p>
          <a:p>
            <a:r>
              <a:rPr lang="tr-TR" dirty="0" err="1">
                <a:solidFill>
                  <a:srgbClr val="7030A0"/>
                </a:solidFill>
              </a:rPr>
              <a:t>Chemotherapy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backbone</a:t>
            </a:r>
            <a:r>
              <a:rPr lang="tr-TR" dirty="0">
                <a:solidFill>
                  <a:srgbClr val="7030A0"/>
                </a:solidFill>
              </a:rPr>
              <a:t>: </a:t>
            </a:r>
            <a:r>
              <a:rPr lang="tr-TR" dirty="0" err="1">
                <a:solidFill>
                  <a:srgbClr val="7030A0"/>
                </a:solidFill>
              </a:rPr>
              <a:t>Platinum+Taxane</a:t>
            </a:r>
            <a:endParaRPr lang="tr-TR" dirty="0">
              <a:solidFill>
                <a:srgbClr val="7030A0"/>
              </a:solidFill>
            </a:endParaRPr>
          </a:p>
          <a:p>
            <a:r>
              <a:rPr lang="tr-TR" dirty="0"/>
              <a:t>                             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Monk BJ. JCO 2009</a:t>
            </a:r>
          </a:p>
        </p:txBody>
      </p:sp>
      <p:sp>
        <p:nvSpPr>
          <p:cNvPr id="9" name="Sağ Ok 8"/>
          <p:cNvSpPr/>
          <p:nvPr/>
        </p:nvSpPr>
        <p:spPr>
          <a:xfrm>
            <a:off x="3539354" y="3413104"/>
            <a:ext cx="708585" cy="4242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1249315" y="3393650"/>
            <a:ext cx="1027521" cy="2356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344447" y="2766773"/>
            <a:ext cx="33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GOG 240 </a:t>
            </a:r>
            <a:r>
              <a:rPr lang="tr-TR" dirty="0" err="1"/>
              <a:t>adding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Bevacizumab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17.5 </a:t>
            </a:r>
            <a:r>
              <a:rPr lang="tr-TR" dirty="0" err="1"/>
              <a:t>mos</a:t>
            </a:r>
            <a:r>
              <a:rPr lang="tr-TR" dirty="0"/>
              <a:t> 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5394960" y="3421069"/>
            <a:ext cx="991973" cy="31194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650305" y="4137899"/>
            <a:ext cx="1800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i="1" dirty="0" err="1">
                <a:solidFill>
                  <a:srgbClr val="002060"/>
                </a:solidFill>
                <a:latin typeface="+mj-lt"/>
              </a:rPr>
              <a:t>Tewari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 KS. </a:t>
            </a:r>
            <a:r>
              <a:rPr lang="tr-TR" sz="1400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sz="1400" b="1" i="1" dirty="0">
                <a:solidFill>
                  <a:srgbClr val="002060"/>
                </a:solidFill>
                <a:latin typeface="+mj-lt"/>
              </a:rPr>
              <a:t> 2017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305098" y="3410707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ORR:48%</a:t>
            </a:r>
          </a:p>
        </p:txBody>
      </p:sp>
      <p:sp>
        <p:nvSpPr>
          <p:cNvPr id="16" name="Sağ Ok 15"/>
          <p:cNvSpPr/>
          <p:nvPr/>
        </p:nvSpPr>
        <p:spPr>
          <a:xfrm>
            <a:off x="7651011" y="3342077"/>
            <a:ext cx="708585" cy="4242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8530343" y="2642643"/>
            <a:ext cx="3203546" cy="186117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8530343" y="2749489"/>
            <a:ext cx="33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KN-826 </a:t>
            </a:r>
            <a:r>
              <a:rPr lang="tr-TR" dirty="0" err="1"/>
              <a:t>adding</a:t>
            </a:r>
            <a:r>
              <a:rPr lang="tr-TR" dirty="0"/>
              <a:t> </a:t>
            </a:r>
            <a:r>
              <a:rPr lang="tr-TR" dirty="0" err="1">
                <a:solidFill>
                  <a:srgbClr val="7030A0"/>
                </a:solidFill>
              </a:rPr>
              <a:t>Pembrolizumab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/>
              <a:t>in PD-L1(+)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mOS</a:t>
            </a:r>
            <a:r>
              <a:rPr lang="tr-TR" dirty="0"/>
              <a:t> of 28.6 </a:t>
            </a:r>
            <a:r>
              <a:rPr lang="tr-TR" dirty="0" err="1"/>
              <a:t>mos</a:t>
            </a:r>
            <a:endParaRPr lang="tr-TR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9591040" y="3421069"/>
            <a:ext cx="981789" cy="31351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996459" y="4120615"/>
            <a:ext cx="1519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i="1" dirty="0">
                <a:solidFill>
                  <a:srgbClr val="002060"/>
                </a:solidFill>
                <a:latin typeface="+mj-lt"/>
              </a:rPr>
              <a:t>Monk BJ. JCO 2023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9490994" y="3421069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ORR:69%</a:t>
            </a:r>
          </a:p>
        </p:txBody>
      </p:sp>
    </p:spTree>
    <p:extLst>
      <p:ext uri="{BB962C8B-B14F-4D97-AF65-F5344CB8AC3E}">
        <p14:creationId xmlns:p14="http://schemas.microsoft.com/office/powerpoint/2010/main" val="17852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1354" y="20478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tr-TR" sz="3000" b="1" dirty="0">
                <a:solidFill>
                  <a:srgbClr val="FF0000"/>
                </a:solidFill>
                <a:latin typeface="+mn-lt"/>
              </a:rPr>
              <a:t>ACT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 plus </a:t>
            </a:r>
            <a:r>
              <a:rPr lang="tr-TR" sz="3000" b="1" dirty="0" err="1">
                <a:solidFill>
                  <a:srgbClr val="FF0000"/>
                </a:solidFill>
                <a:latin typeface="+mn-lt"/>
              </a:rPr>
              <a:t>C</a:t>
            </a:r>
            <a:r>
              <a:rPr lang="en-US" sz="3000" b="1" dirty="0" err="1">
                <a:solidFill>
                  <a:srgbClr val="FF0000"/>
                </a:solidFill>
                <a:latin typeface="+mn-lt"/>
              </a:rPr>
              <a:t>amrelizumab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 for </a:t>
            </a:r>
            <a:r>
              <a:rPr lang="tr-TR" sz="3000" b="1" dirty="0">
                <a:solidFill>
                  <a:srgbClr val="FF0000"/>
                </a:solidFill>
                <a:latin typeface="+mn-lt"/>
              </a:rPr>
              <a:t>LACC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 (NACI study): </a:t>
            </a:r>
            <a:br>
              <a:rPr lang="tr-TR" sz="3000" b="1" dirty="0">
                <a:solidFill>
                  <a:srgbClr val="FF0000"/>
                </a:solidFill>
                <a:latin typeface="+mn-lt"/>
              </a:rPr>
            </a:br>
            <a:r>
              <a:rPr lang="tr-TR" sz="30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000" b="1" dirty="0" err="1">
                <a:solidFill>
                  <a:srgbClr val="FF0000"/>
                </a:solidFill>
                <a:latin typeface="+mn-lt"/>
              </a:rPr>
              <a:t>M</a:t>
            </a:r>
            <a:r>
              <a:rPr lang="en-US" sz="3000" b="1" dirty="0" err="1">
                <a:solidFill>
                  <a:srgbClr val="FF0000"/>
                </a:solidFill>
                <a:latin typeface="+mn-lt"/>
              </a:rPr>
              <a:t>ulticentre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tr-TR" sz="30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ingle</a:t>
            </a:r>
            <a:r>
              <a:rPr lang="tr-TR" sz="30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arm, </a:t>
            </a:r>
            <a:r>
              <a:rPr lang="tr-TR" sz="30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3000" b="1" dirty="0" err="1">
                <a:solidFill>
                  <a:srgbClr val="FF0000"/>
                </a:solidFill>
                <a:latin typeface="+mn-lt"/>
              </a:rPr>
              <a:t>hase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tr-TR" sz="30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3000" b="1" dirty="0" err="1">
                <a:solidFill>
                  <a:srgbClr val="FF0000"/>
                </a:solidFill>
                <a:latin typeface="+mn-lt"/>
              </a:rPr>
              <a:t>rial</a:t>
            </a:r>
            <a:endParaRPr lang="tr-TR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800" y="1612265"/>
            <a:ext cx="10515600" cy="490855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j-lt"/>
              </a:rPr>
              <a:t>FIGO 2018: 1B-IIIC1r, 85 </a:t>
            </a:r>
            <a:r>
              <a:rPr lang="tr-TR" sz="2400" b="1" dirty="0" err="1">
                <a:latin typeface="+mj-lt"/>
              </a:rPr>
              <a:t>pts</a:t>
            </a:r>
            <a:endParaRPr lang="tr-TR" sz="2400" b="1" dirty="0">
              <a:latin typeface="+mj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909772" y="6396445"/>
            <a:ext cx="228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Li K.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Lancet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Oncol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2024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2" y="2325211"/>
            <a:ext cx="6575468" cy="33339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940" y="1880405"/>
            <a:ext cx="3572374" cy="1057423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693940" y="2103120"/>
            <a:ext cx="3492220" cy="22209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846" y="3896211"/>
            <a:ext cx="3953427" cy="2133898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>
            <a:off x="6989783" y="5688173"/>
            <a:ext cx="477520" cy="1219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554972" y="3282128"/>
            <a:ext cx="3929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7030A0"/>
                </a:solidFill>
              </a:rPr>
              <a:t>Tumour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tr-TR" sz="1400" b="1" dirty="0">
                <a:solidFill>
                  <a:srgbClr val="7030A0"/>
                </a:solidFill>
              </a:rPr>
              <a:t>R</a:t>
            </a:r>
            <a:r>
              <a:rPr lang="en-US" sz="1400" b="1" dirty="0" err="1">
                <a:solidFill>
                  <a:srgbClr val="7030A0"/>
                </a:solidFill>
              </a:rPr>
              <a:t>esponse</a:t>
            </a:r>
            <a:r>
              <a:rPr lang="en-US" sz="1400" b="1" dirty="0">
                <a:solidFill>
                  <a:srgbClr val="7030A0"/>
                </a:solidFill>
              </a:rPr>
              <a:t> to </a:t>
            </a:r>
            <a:r>
              <a:rPr lang="tr-TR" sz="1400" b="1" dirty="0">
                <a:solidFill>
                  <a:srgbClr val="7030A0"/>
                </a:solidFill>
              </a:rPr>
              <a:t>NAC</a:t>
            </a:r>
            <a:r>
              <a:rPr lang="en-US" sz="1400" b="1" dirty="0" err="1">
                <a:solidFill>
                  <a:srgbClr val="7030A0"/>
                </a:solidFill>
              </a:rPr>
              <a:t>hemo</a:t>
            </a:r>
            <a:r>
              <a:rPr lang="en-US" sz="1400" b="1" dirty="0">
                <a:solidFill>
                  <a:srgbClr val="7030A0"/>
                </a:solidFill>
              </a:rPr>
              <a:t>-</a:t>
            </a:r>
            <a:r>
              <a:rPr lang="tr-TR" sz="1400" b="1" dirty="0">
                <a:solidFill>
                  <a:srgbClr val="7030A0"/>
                </a:solidFill>
              </a:rPr>
              <a:t>IO</a:t>
            </a:r>
            <a:r>
              <a:rPr lang="en-US" sz="1400" b="1" dirty="0">
                <a:solidFill>
                  <a:srgbClr val="7030A0"/>
                </a:solidFill>
              </a:rPr>
              <a:t> according to </a:t>
            </a:r>
            <a:r>
              <a:rPr lang="tr-TR" sz="1400" b="1" dirty="0">
                <a:solidFill>
                  <a:srgbClr val="7030A0"/>
                </a:solidFill>
              </a:rPr>
              <a:t>RECIST &amp; P</a:t>
            </a:r>
            <a:r>
              <a:rPr lang="en-US" sz="1400" b="1" dirty="0" err="1">
                <a:solidFill>
                  <a:srgbClr val="7030A0"/>
                </a:solidFill>
              </a:rPr>
              <a:t>athological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tr-TR" sz="1400" b="1" dirty="0">
                <a:solidFill>
                  <a:srgbClr val="7030A0"/>
                </a:solidFill>
              </a:rPr>
              <a:t>R</a:t>
            </a:r>
            <a:r>
              <a:rPr lang="en-US" sz="1400" b="1" dirty="0" err="1">
                <a:solidFill>
                  <a:srgbClr val="7030A0"/>
                </a:solidFill>
              </a:rPr>
              <a:t>esponse</a:t>
            </a:r>
            <a:endParaRPr lang="tr-TR" sz="1400" b="1" dirty="0">
              <a:solidFill>
                <a:srgbClr val="7030A0"/>
              </a:solidFill>
            </a:endParaRPr>
          </a:p>
        </p:txBody>
      </p:sp>
      <p:sp>
        <p:nvSpPr>
          <p:cNvPr id="15" name="Sol Ayraç 14"/>
          <p:cNvSpPr/>
          <p:nvPr/>
        </p:nvSpPr>
        <p:spPr>
          <a:xfrm>
            <a:off x="7765316" y="4811730"/>
            <a:ext cx="101006" cy="40640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6545746" y="4845653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</a:rPr>
              <a:t>RR: ~ 100%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7591430" y="5659121"/>
            <a:ext cx="3945843" cy="3709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6436614" y="5810093"/>
            <a:ext cx="1128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err="1">
                <a:solidFill>
                  <a:srgbClr val="7030A0"/>
                </a:solidFill>
              </a:rPr>
              <a:t>pCR</a:t>
            </a:r>
            <a:r>
              <a:rPr lang="tr-TR" sz="1600" b="1" dirty="0">
                <a:solidFill>
                  <a:srgbClr val="7030A0"/>
                </a:solidFill>
              </a:rPr>
              <a:t>: ~ 40%</a:t>
            </a:r>
          </a:p>
        </p:txBody>
      </p:sp>
    </p:spTree>
    <p:extLst>
      <p:ext uri="{BB962C8B-B14F-4D97-AF65-F5344CB8AC3E}">
        <p14:creationId xmlns:p14="http://schemas.microsoft.com/office/powerpoint/2010/main" val="2880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5" grpId="0" animBg="1"/>
      <p:bldP spid="16" grpId="0"/>
      <p:bldP spid="1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MITO CERV3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phase II study on 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>
                <a:solidFill>
                  <a:srgbClr val="7030A0"/>
                </a:solidFill>
                <a:latin typeface="+mn-lt"/>
              </a:rPr>
              <a:t>PC-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Pembrolizumab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in 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NACT 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of 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LCC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1" dirty="0">
                <a:latin typeface="+mj-lt"/>
              </a:rPr>
              <a:t>S</a:t>
            </a:r>
            <a:r>
              <a:rPr lang="en-US" sz="2200" b="1" dirty="0">
                <a:latin typeface="+mj-lt"/>
              </a:rPr>
              <a:t>ingle arm</a:t>
            </a:r>
            <a:r>
              <a:rPr lang="tr-TR" sz="2200" b="1" dirty="0">
                <a:latin typeface="+mj-lt"/>
              </a:rPr>
              <a:t>,</a:t>
            </a:r>
            <a:r>
              <a:rPr lang="en-US" sz="2200" b="1" dirty="0">
                <a:latin typeface="+mj-lt"/>
              </a:rPr>
              <a:t> multicenter</a:t>
            </a:r>
            <a:r>
              <a:rPr lang="tr-TR" sz="2200" b="1" dirty="0">
                <a:latin typeface="+mj-lt"/>
              </a:rPr>
              <a:t>,</a:t>
            </a:r>
            <a:r>
              <a:rPr lang="en-US" sz="2200" b="1" dirty="0">
                <a:latin typeface="+mj-lt"/>
              </a:rPr>
              <a:t> phase II</a:t>
            </a:r>
            <a:endParaRPr lang="tr-TR" sz="2200" b="1" dirty="0">
              <a:latin typeface="+mj-lt"/>
            </a:endParaRPr>
          </a:p>
          <a:p>
            <a:r>
              <a:rPr lang="en-US" sz="2200" b="1" dirty="0" err="1">
                <a:latin typeface="+mj-lt"/>
              </a:rPr>
              <a:t>Pembrolizumab</a:t>
            </a:r>
            <a:r>
              <a:rPr lang="en-US" sz="2200" b="1" dirty="0">
                <a:latin typeface="+mj-lt"/>
              </a:rPr>
              <a:t> </a:t>
            </a:r>
            <a:r>
              <a:rPr lang="tr-TR" sz="2200" b="1" dirty="0">
                <a:latin typeface="+mj-lt"/>
              </a:rPr>
              <a:t>+ C</a:t>
            </a:r>
            <a:r>
              <a:rPr lang="en-US" sz="2200" b="1" dirty="0" err="1">
                <a:latin typeface="+mj-lt"/>
              </a:rPr>
              <a:t>hemotherapy</a:t>
            </a:r>
            <a:r>
              <a:rPr lang="en-US" sz="2200" b="1" dirty="0">
                <a:latin typeface="+mj-lt"/>
              </a:rPr>
              <a:t> in stage IB2-IIB (FIGO 2009) CC patients. </a:t>
            </a:r>
            <a:endParaRPr lang="tr-TR" sz="2200" b="1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3 cycles of </a:t>
            </a:r>
            <a:r>
              <a:rPr lang="tr-TR" sz="2200" b="1" dirty="0">
                <a:latin typeface="+mj-lt"/>
              </a:rPr>
              <a:t>NACT PC </a:t>
            </a:r>
            <a:r>
              <a:rPr lang="en-US" sz="2200" b="1" dirty="0">
                <a:latin typeface="+mj-lt"/>
              </a:rPr>
              <a:t>+ </a:t>
            </a:r>
            <a:r>
              <a:rPr lang="en-US" sz="2200" b="1" dirty="0" err="1">
                <a:latin typeface="+mj-lt"/>
              </a:rPr>
              <a:t>Pembrolizumab</a:t>
            </a:r>
            <a:r>
              <a:rPr lang="en-US" sz="2200" b="1" dirty="0">
                <a:latin typeface="+mj-lt"/>
              </a:rPr>
              <a:t> 200 mg q21, followed by RS in non-progressing</a:t>
            </a:r>
            <a:r>
              <a:rPr lang="tr-TR" sz="2200" b="1" dirty="0">
                <a:latin typeface="+mj-lt"/>
              </a:rPr>
              <a:t> </a:t>
            </a:r>
            <a:r>
              <a:rPr lang="tr-TR" sz="2200" b="1" dirty="0" err="1">
                <a:latin typeface="+mj-lt"/>
              </a:rPr>
              <a:t>pts</a:t>
            </a:r>
            <a:r>
              <a:rPr lang="en-US" sz="2200" b="1" dirty="0">
                <a:latin typeface="+mj-lt"/>
              </a:rPr>
              <a:t> </a:t>
            </a:r>
            <a:endParaRPr lang="tr-TR" sz="2200" b="1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After surgery, only patients with </a:t>
            </a:r>
            <a:r>
              <a:rPr lang="en-US" sz="2200" b="1" i="1" dirty="0" err="1">
                <a:solidFill>
                  <a:srgbClr val="0070C0"/>
                </a:solidFill>
                <a:latin typeface="+mj-lt"/>
              </a:rPr>
              <a:t>clinicopathological</a:t>
            </a:r>
            <a:r>
              <a:rPr lang="en-US" sz="2200" b="1" i="1" dirty="0">
                <a:solidFill>
                  <a:srgbClr val="0070C0"/>
                </a:solidFill>
                <a:latin typeface="+mj-lt"/>
              </a:rPr>
              <a:t> high risk factors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will receive 3 </a:t>
            </a:r>
            <a:r>
              <a:rPr lang="tr-TR" sz="2200" b="1" dirty="0" err="1">
                <a:latin typeface="+mj-lt"/>
              </a:rPr>
              <a:t>more</a:t>
            </a:r>
            <a:r>
              <a:rPr lang="tr-TR" sz="2200" b="1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cycles of adjuvant chemotherapy </a:t>
            </a:r>
            <a:r>
              <a:rPr lang="tr-TR" sz="2200" b="1" dirty="0">
                <a:latin typeface="+mj-lt"/>
              </a:rPr>
              <a:t>+ </a:t>
            </a:r>
            <a:r>
              <a:rPr lang="en-US" sz="2200" b="1" dirty="0" err="1">
                <a:latin typeface="+mj-lt"/>
              </a:rPr>
              <a:t>Pembrolizumab</a:t>
            </a:r>
            <a:r>
              <a:rPr lang="en-US" sz="2200" b="1" dirty="0">
                <a:latin typeface="+mj-lt"/>
              </a:rPr>
              <a:t>, followed by </a:t>
            </a:r>
            <a:r>
              <a:rPr lang="en-US" sz="2200" b="1" dirty="0" err="1">
                <a:latin typeface="+mj-lt"/>
              </a:rPr>
              <a:t>Pembrolizumab</a:t>
            </a:r>
            <a:r>
              <a:rPr lang="en-US" sz="2200" b="1" dirty="0">
                <a:latin typeface="+mj-lt"/>
              </a:rPr>
              <a:t> for up to 35 cycles. </a:t>
            </a:r>
            <a:endParaRPr lang="tr-TR" sz="2200" b="1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The primary endpoint will be PFS.</a:t>
            </a:r>
            <a:endParaRPr lang="tr-TR" sz="2200" b="1" dirty="0">
              <a:latin typeface="+mj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341219" y="6344920"/>
            <a:ext cx="274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002060"/>
                </a:solidFill>
                <a:latin typeface="+mj-lt"/>
              </a:rPr>
              <a:t>Salutari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V. IGCS  2022 #1533</a:t>
            </a:r>
          </a:p>
        </p:txBody>
      </p:sp>
    </p:spTree>
    <p:extLst>
      <p:ext uri="{BB962C8B-B14F-4D97-AF65-F5344CB8AC3E}">
        <p14:creationId xmlns:p14="http://schemas.microsoft.com/office/powerpoint/2010/main" val="194864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816" y="365125"/>
            <a:ext cx="1171751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Can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NACT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be a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reatment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pecial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ituations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?</a:t>
            </a:r>
            <a:br>
              <a:rPr lang="tr-TR" sz="36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>
                <a:solidFill>
                  <a:srgbClr val="7030A0"/>
                </a:solidFill>
                <a:latin typeface="+mn-lt"/>
              </a:rPr>
              <a:t>To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Preserve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Fertility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/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In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a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Pregnant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Patient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With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CC</a:t>
            </a:r>
            <a:endParaRPr lang="tr-TR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816" y="1825625"/>
            <a:ext cx="11792932" cy="4351338"/>
          </a:xfrm>
        </p:spPr>
        <p:txBody>
          <a:bodyPr>
            <a:normAutofit/>
          </a:bodyPr>
          <a:lstStyle/>
          <a:p>
            <a:r>
              <a:rPr lang="tr-TR" sz="2200" b="1" dirty="0">
                <a:latin typeface="+mj-lt"/>
              </a:rPr>
              <a:t>NACT </a:t>
            </a:r>
            <a:r>
              <a:rPr lang="tr-TR" sz="2200" b="1" dirty="0" err="1">
                <a:latin typeface="+mj-lt"/>
              </a:rPr>
              <a:t>Prior</a:t>
            </a:r>
            <a:r>
              <a:rPr lang="tr-TR" sz="2200" b="1" dirty="0">
                <a:latin typeface="+mj-lt"/>
              </a:rPr>
              <a:t> </a:t>
            </a:r>
            <a:r>
              <a:rPr lang="tr-TR" sz="2200" b="1" dirty="0" err="1">
                <a:latin typeface="+mj-lt"/>
              </a:rPr>
              <a:t>Fertility-Sparing</a:t>
            </a:r>
            <a:r>
              <a:rPr lang="tr-TR" sz="2200" b="1" dirty="0">
                <a:latin typeface="+mj-lt"/>
              </a:rPr>
              <a:t> Surgery in </a:t>
            </a:r>
            <a:r>
              <a:rPr lang="tr-TR" sz="2200" b="1" dirty="0" err="1">
                <a:latin typeface="+mj-lt"/>
              </a:rPr>
              <a:t>pts</a:t>
            </a:r>
            <a:r>
              <a:rPr lang="tr-TR" sz="2200" b="1" dirty="0">
                <a:latin typeface="+mj-lt"/>
              </a:rPr>
              <a:t> </a:t>
            </a:r>
            <a:r>
              <a:rPr lang="tr-TR" sz="2200" b="1" dirty="0" err="1">
                <a:latin typeface="+mj-lt"/>
              </a:rPr>
              <a:t>with</a:t>
            </a:r>
            <a:r>
              <a:rPr lang="tr-TR" sz="2200" b="1" dirty="0">
                <a:latin typeface="+mj-lt"/>
              </a:rPr>
              <a:t> FIGO 2018 </a:t>
            </a:r>
            <a:r>
              <a:rPr lang="tr-TR" sz="2200" b="1" dirty="0" err="1">
                <a:latin typeface="+mj-lt"/>
              </a:rPr>
              <a:t>stage</a:t>
            </a:r>
            <a:r>
              <a:rPr lang="tr-TR" sz="2200" b="1" dirty="0">
                <a:latin typeface="+mj-lt"/>
              </a:rPr>
              <a:t> IB2 CC: </a:t>
            </a:r>
            <a:r>
              <a:rPr lang="tr-TR" sz="2200" b="1" dirty="0">
                <a:solidFill>
                  <a:srgbClr val="002060"/>
                </a:solidFill>
              </a:rPr>
              <a:t>A </a:t>
            </a:r>
            <a:r>
              <a:rPr lang="tr-TR" sz="2200" b="1" dirty="0" err="1">
                <a:solidFill>
                  <a:srgbClr val="002060"/>
                </a:solidFill>
              </a:rPr>
              <a:t>systematic</a:t>
            </a:r>
            <a:r>
              <a:rPr lang="tr-TR" sz="2200" b="1" dirty="0">
                <a:solidFill>
                  <a:srgbClr val="002060"/>
                </a:solidFill>
              </a:rPr>
              <a:t> </a:t>
            </a:r>
            <a:r>
              <a:rPr lang="tr-TR" sz="2200" b="1" dirty="0" err="1">
                <a:solidFill>
                  <a:srgbClr val="002060"/>
                </a:solidFill>
              </a:rPr>
              <a:t>review</a:t>
            </a:r>
            <a:endParaRPr lang="tr-TR" sz="2200" b="1" dirty="0">
              <a:solidFill>
                <a:srgbClr val="002060"/>
              </a:solidFill>
            </a:endParaRPr>
          </a:p>
          <a:p>
            <a:pPr lvl="1"/>
            <a:r>
              <a:rPr lang="tr-TR" sz="1600" b="1" dirty="0" err="1">
                <a:latin typeface="+mj-lt"/>
              </a:rPr>
              <a:t>Review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literature</a:t>
            </a:r>
            <a:r>
              <a:rPr lang="tr-TR" sz="1600" b="1" dirty="0">
                <a:latin typeface="+mj-lt"/>
              </a:rPr>
              <a:t>: Jan 2005-Dec 2020</a:t>
            </a:r>
          </a:p>
          <a:p>
            <a:pPr lvl="1"/>
            <a:r>
              <a:rPr lang="tr-TR" sz="1600" b="1" dirty="0">
                <a:solidFill>
                  <a:srgbClr val="0070C0"/>
                </a:solidFill>
              </a:rPr>
              <a:t>114 </a:t>
            </a:r>
            <a:r>
              <a:rPr lang="tr-TR" sz="1600" b="1" dirty="0" err="1">
                <a:solidFill>
                  <a:srgbClr val="0070C0"/>
                </a:solidFill>
              </a:rPr>
              <a:t>pts</a:t>
            </a:r>
            <a:r>
              <a:rPr lang="tr-TR" sz="1600" b="1" dirty="0">
                <a:solidFill>
                  <a:srgbClr val="0070C0"/>
                </a:solidFill>
              </a:rPr>
              <a:t> </a:t>
            </a:r>
            <a:r>
              <a:rPr lang="tr-TR" sz="1600" b="1" dirty="0" err="1">
                <a:solidFill>
                  <a:srgbClr val="0070C0"/>
                </a:solidFill>
              </a:rPr>
              <a:t>with</a:t>
            </a:r>
            <a:r>
              <a:rPr lang="tr-TR" sz="1600" b="1" dirty="0">
                <a:solidFill>
                  <a:srgbClr val="0070C0"/>
                </a:solidFill>
              </a:rPr>
              <a:t> IB2 (2-4 cm) (FIGO 2018)</a:t>
            </a:r>
          </a:p>
          <a:p>
            <a:pPr lvl="1"/>
            <a:r>
              <a:rPr lang="tr-TR" sz="1600" b="1" dirty="0" err="1">
                <a:latin typeface="+mj-lt"/>
              </a:rPr>
              <a:t>Possible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candidates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for</a:t>
            </a:r>
            <a:r>
              <a:rPr lang="tr-TR" sz="1600" b="1" dirty="0">
                <a:latin typeface="+mj-lt"/>
              </a:rPr>
              <a:t> NACT </a:t>
            </a:r>
            <a:r>
              <a:rPr lang="tr-TR" sz="1600" b="1" dirty="0" err="1">
                <a:latin typeface="+mj-lt"/>
              </a:rPr>
              <a:t>prior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to</a:t>
            </a:r>
            <a:r>
              <a:rPr lang="tr-TR" sz="1600" b="1" dirty="0">
                <a:latin typeface="+mj-lt"/>
              </a:rPr>
              <a:t> FS </a:t>
            </a:r>
            <a:r>
              <a:rPr lang="tr-TR" sz="1600" b="1" dirty="0" err="1">
                <a:latin typeface="+mj-lt"/>
              </a:rPr>
              <a:t>surgery</a:t>
            </a:r>
            <a:endParaRPr lang="tr-TR" sz="1600" b="1" dirty="0">
              <a:latin typeface="+mj-lt"/>
            </a:endParaRPr>
          </a:p>
          <a:p>
            <a:pPr lvl="1"/>
            <a:r>
              <a:rPr lang="tr-TR" sz="1600" b="1" dirty="0" err="1">
                <a:latin typeface="+mj-lt"/>
              </a:rPr>
              <a:t>Cisplatin</a:t>
            </a:r>
            <a:r>
              <a:rPr lang="tr-TR" sz="1600" b="1" dirty="0">
                <a:latin typeface="+mj-lt"/>
              </a:rPr>
              <a:t>, </a:t>
            </a:r>
            <a:r>
              <a:rPr lang="tr-TR" sz="1600" b="1" dirty="0" err="1">
                <a:latin typeface="+mj-lt"/>
              </a:rPr>
              <a:t>ifosfamide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and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paclitaxel</a:t>
            </a:r>
            <a:r>
              <a:rPr lang="tr-TR" sz="1600" b="1" dirty="0">
                <a:latin typeface="+mj-lt"/>
              </a:rPr>
              <a:t>/</a:t>
            </a:r>
            <a:r>
              <a:rPr lang="tr-TR" sz="1600" b="1" dirty="0" err="1">
                <a:latin typeface="+mj-lt"/>
              </a:rPr>
              <a:t>Cisplatin</a:t>
            </a:r>
            <a:r>
              <a:rPr lang="tr-TR" sz="1600" b="1" dirty="0">
                <a:latin typeface="+mj-lt"/>
              </a:rPr>
              <a:t>, </a:t>
            </a:r>
            <a:r>
              <a:rPr lang="tr-TR" sz="1600" b="1" dirty="0" err="1">
                <a:latin typeface="+mj-lt"/>
              </a:rPr>
              <a:t>Epirubicin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and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Paclitaxel</a:t>
            </a:r>
            <a:endParaRPr lang="tr-TR" sz="1600" b="1" dirty="0">
              <a:latin typeface="+mj-lt"/>
            </a:endParaRPr>
          </a:p>
          <a:p>
            <a:pPr marL="457200" lvl="1" indent="0">
              <a:buNone/>
            </a:pPr>
            <a:endParaRPr lang="tr-TR" sz="1600" b="1" dirty="0"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024419" y="6388809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+mj-lt"/>
              </a:rPr>
              <a:t>Buda A.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Cancers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2022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2714921" y="3601039"/>
            <a:ext cx="6683604" cy="24886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2200" b="1" dirty="0">
                <a:solidFill>
                  <a:schemeClr val="bg1"/>
                </a:solidFill>
              </a:rPr>
              <a:t>Uterin </a:t>
            </a:r>
            <a:r>
              <a:rPr lang="tr-TR" sz="2200" b="1" dirty="0" err="1">
                <a:solidFill>
                  <a:schemeClr val="bg1"/>
                </a:solidFill>
              </a:rPr>
              <a:t>conservation</a:t>
            </a:r>
            <a:r>
              <a:rPr lang="tr-TR" sz="2200" b="1" dirty="0">
                <a:solidFill>
                  <a:schemeClr val="bg1"/>
                </a:solidFill>
              </a:rPr>
              <a:t> rate: 76.7%</a:t>
            </a:r>
          </a:p>
          <a:p>
            <a:pPr lvl="2"/>
            <a:r>
              <a:rPr lang="tr-TR" b="1" dirty="0">
                <a:solidFill>
                  <a:schemeClr val="bg1"/>
                </a:solidFill>
              </a:rPr>
              <a:t>Radical </a:t>
            </a:r>
            <a:r>
              <a:rPr lang="tr-TR" b="1" dirty="0" err="1">
                <a:solidFill>
                  <a:schemeClr val="bg1"/>
                </a:solidFill>
              </a:rPr>
              <a:t>trachelectomy</a:t>
            </a:r>
            <a:r>
              <a:rPr lang="tr-TR" b="1" dirty="0">
                <a:solidFill>
                  <a:schemeClr val="bg1"/>
                </a:solidFill>
              </a:rPr>
              <a:t>: 20.5%</a:t>
            </a:r>
          </a:p>
          <a:p>
            <a:pPr lvl="2"/>
            <a:r>
              <a:rPr lang="tr-TR" b="1" dirty="0" err="1">
                <a:solidFill>
                  <a:schemeClr val="bg1"/>
                </a:solidFill>
              </a:rPr>
              <a:t>Conisation</a:t>
            </a:r>
            <a:r>
              <a:rPr lang="tr-TR" b="1" dirty="0">
                <a:solidFill>
                  <a:schemeClr val="bg1"/>
                </a:solidFill>
              </a:rPr>
              <a:t>: 36.1%</a:t>
            </a:r>
          </a:p>
          <a:p>
            <a:pPr lvl="1"/>
            <a:r>
              <a:rPr lang="tr-TR" sz="2200" b="1" dirty="0">
                <a:solidFill>
                  <a:schemeClr val="bg1"/>
                </a:solidFill>
              </a:rPr>
              <a:t>Optimal </a:t>
            </a:r>
            <a:r>
              <a:rPr lang="tr-TR" sz="2200" b="1" dirty="0" err="1">
                <a:solidFill>
                  <a:schemeClr val="bg1"/>
                </a:solidFill>
              </a:rPr>
              <a:t>pathological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response</a:t>
            </a:r>
            <a:r>
              <a:rPr lang="tr-TR" sz="2200" b="1" dirty="0">
                <a:solidFill>
                  <a:schemeClr val="bg1"/>
                </a:solidFill>
              </a:rPr>
              <a:t> </a:t>
            </a:r>
            <a:r>
              <a:rPr lang="tr-TR" sz="2200" b="1" dirty="0" err="1">
                <a:solidFill>
                  <a:schemeClr val="bg1"/>
                </a:solidFill>
              </a:rPr>
              <a:t>to</a:t>
            </a:r>
            <a:r>
              <a:rPr lang="tr-TR" sz="2200" b="1" dirty="0">
                <a:solidFill>
                  <a:schemeClr val="bg1"/>
                </a:solidFill>
              </a:rPr>
              <a:t> NACT in 60.9%</a:t>
            </a:r>
          </a:p>
          <a:p>
            <a:pPr lvl="1"/>
            <a:r>
              <a:rPr lang="tr-TR" sz="2200" b="1" dirty="0">
                <a:solidFill>
                  <a:schemeClr val="bg1"/>
                </a:solidFill>
              </a:rPr>
              <a:t>4.6% </a:t>
            </a:r>
            <a:r>
              <a:rPr lang="tr-TR" sz="2200" b="1" dirty="0" err="1">
                <a:solidFill>
                  <a:schemeClr val="bg1"/>
                </a:solidFill>
              </a:rPr>
              <a:t>died</a:t>
            </a:r>
            <a:r>
              <a:rPr lang="tr-TR" sz="2200" b="1" dirty="0">
                <a:solidFill>
                  <a:schemeClr val="bg1"/>
                </a:solidFill>
              </a:rPr>
              <a:t> of </a:t>
            </a:r>
            <a:r>
              <a:rPr lang="tr-TR" sz="2200" b="1" dirty="0" err="1">
                <a:solidFill>
                  <a:schemeClr val="bg1"/>
                </a:solidFill>
              </a:rPr>
              <a:t>disease</a:t>
            </a:r>
            <a:endParaRPr lang="tr-T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Can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NACT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be a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reatment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pecial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ituations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?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>
                <a:solidFill>
                  <a:srgbClr val="7030A0"/>
                </a:solidFill>
                <a:latin typeface="+mn-lt"/>
              </a:rPr>
              <a:t>To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Preserve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Fertility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/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In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a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Pregnant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Patient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With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CC</a:t>
            </a:r>
            <a:endParaRPr lang="tr-TR" sz="3200" dirty="0">
              <a:latin typeface="+mn-lt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441960" y="2441738"/>
            <a:ext cx="5181600" cy="3491702"/>
          </a:xfrm>
        </p:spPr>
        <p:txBody>
          <a:bodyPr>
            <a:normAutofit/>
          </a:bodyPr>
          <a:lstStyle/>
          <a:p>
            <a:r>
              <a:rPr lang="tr-TR" sz="2400" b="1" dirty="0" err="1">
                <a:solidFill>
                  <a:srgbClr val="0070C0"/>
                </a:solidFill>
              </a:rPr>
              <a:t>Prospective</a:t>
            </a:r>
            <a:endParaRPr lang="tr-TR" sz="2400" b="1" dirty="0">
              <a:solidFill>
                <a:srgbClr val="0070C0"/>
              </a:solidFill>
            </a:endParaRPr>
          </a:p>
          <a:p>
            <a:r>
              <a:rPr lang="tr-TR" sz="2400" dirty="0"/>
              <a:t>IB2/IB3 (FIGO 2018)</a:t>
            </a:r>
          </a:p>
          <a:p>
            <a:r>
              <a:rPr lang="tr-TR" sz="2400" b="1" dirty="0">
                <a:solidFill>
                  <a:srgbClr val="0070C0"/>
                </a:solidFill>
              </a:rPr>
              <a:t>40 </a:t>
            </a:r>
            <a:r>
              <a:rPr lang="tr-TR" sz="2400" b="1" dirty="0" err="1">
                <a:solidFill>
                  <a:srgbClr val="0070C0"/>
                </a:solidFill>
              </a:rPr>
              <a:t>pts</a:t>
            </a:r>
            <a:r>
              <a:rPr lang="tr-TR" sz="2400" b="1" dirty="0">
                <a:solidFill>
                  <a:srgbClr val="0070C0"/>
                </a:solidFill>
              </a:rPr>
              <a:t> (28 IB2 </a:t>
            </a:r>
            <a:r>
              <a:rPr lang="tr-TR" sz="2400" b="1" dirty="0" err="1">
                <a:solidFill>
                  <a:srgbClr val="0070C0"/>
                </a:solidFill>
              </a:rPr>
              <a:t>and</a:t>
            </a:r>
            <a:r>
              <a:rPr lang="tr-TR" sz="2400" b="1" dirty="0">
                <a:solidFill>
                  <a:srgbClr val="0070C0"/>
                </a:solidFill>
              </a:rPr>
              <a:t> 12 IB3)</a:t>
            </a:r>
          </a:p>
          <a:p>
            <a:r>
              <a:rPr lang="tr-TR" sz="2400" dirty="0"/>
              <a:t>3 cycles of NACT in 10 </a:t>
            </a:r>
            <a:r>
              <a:rPr lang="tr-TR" sz="2400" dirty="0" err="1"/>
              <a:t>days</a:t>
            </a:r>
            <a:r>
              <a:rPr lang="tr-TR" sz="2400" dirty="0"/>
              <a:t> </a:t>
            </a:r>
            <a:r>
              <a:rPr lang="tr-TR" sz="2400" dirty="0" err="1"/>
              <a:t>interval</a:t>
            </a:r>
            <a:r>
              <a:rPr lang="tr-TR" sz="2400" dirty="0"/>
              <a:t> (</a:t>
            </a:r>
            <a:r>
              <a:rPr lang="tr-TR" sz="2400" dirty="0" err="1"/>
              <a:t>Cisplatin</a:t>
            </a:r>
            <a:r>
              <a:rPr lang="tr-TR" sz="2400" dirty="0"/>
              <a:t>/</a:t>
            </a:r>
            <a:r>
              <a:rPr lang="tr-TR" sz="2400" dirty="0" err="1"/>
              <a:t>Ifosfamide</a:t>
            </a:r>
            <a:r>
              <a:rPr lang="tr-TR" sz="2400" dirty="0"/>
              <a:t>, </a:t>
            </a:r>
            <a:r>
              <a:rPr lang="tr-TR" sz="2400" dirty="0" err="1"/>
              <a:t>Cisplatin</a:t>
            </a:r>
            <a:r>
              <a:rPr lang="tr-TR" sz="2400" dirty="0"/>
              <a:t>/</a:t>
            </a:r>
            <a:r>
              <a:rPr lang="tr-TR" sz="2400" dirty="0" err="1"/>
              <a:t>Doxorubicin</a:t>
            </a:r>
            <a:r>
              <a:rPr lang="tr-TR" sz="2400" dirty="0"/>
              <a:t>)</a:t>
            </a:r>
          </a:p>
          <a:p>
            <a:r>
              <a:rPr lang="tr-TR" sz="2400" dirty="0"/>
              <a:t>SLNB     LAP PLND    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negative</a:t>
            </a:r>
            <a:r>
              <a:rPr lang="tr-TR" sz="2400" dirty="0"/>
              <a:t>, </a:t>
            </a:r>
            <a:r>
              <a:rPr lang="tr-TR" sz="2400" dirty="0" err="1"/>
              <a:t>simple</a:t>
            </a:r>
            <a:r>
              <a:rPr lang="tr-TR" sz="2400" dirty="0"/>
              <a:t> </a:t>
            </a:r>
            <a:r>
              <a:rPr lang="tr-TR" sz="2400" dirty="0" err="1"/>
              <a:t>trachelectomy</a:t>
            </a:r>
            <a:r>
              <a:rPr lang="tr-TR" sz="2400" dirty="0"/>
              <a:t>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one</a:t>
            </a:r>
            <a:r>
              <a:rPr lang="tr-TR" sz="2400" dirty="0"/>
              <a:t> </a:t>
            </a:r>
            <a:r>
              <a:rPr lang="tr-TR" sz="2400" dirty="0" err="1"/>
              <a:t>week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10134781" y="6417548"/>
            <a:ext cx="205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002060"/>
                </a:solidFill>
                <a:latin typeface="+mj-lt"/>
              </a:rPr>
              <a:t>Robova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H. IJGC 2019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1428514" y="5130120"/>
            <a:ext cx="254524" cy="94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2986495" y="5140281"/>
            <a:ext cx="254524" cy="94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619812" y="1666122"/>
            <a:ext cx="1110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DD NACT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followed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by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SLNB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and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laparoscopic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PLND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and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simple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ea typeface="+mj-ea"/>
                <a:cs typeface="+mj-cs"/>
              </a:rPr>
              <a:t>trachelectomy</a:t>
            </a:r>
            <a:r>
              <a:rPr lang="tr-TR" sz="2400" b="1" dirty="0">
                <a:solidFill>
                  <a:srgbClr val="002060"/>
                </a:solidFill>
                <a:ea typeface="+mj-ea"/>
                <a:cs typeface="+mj-cs"/>
              </a:rPr>
              <a:t> in CC:</a:t>
            </a:r>
            <a:br>
              <a:rPr lang="tr-TR" sz="32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827520" y="2721467"/>
            <a:ext cx="4094480" cy="25298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Fertility </a:t>
            </a:r>
            <a:r>
              <a:rPr lang="tr-TR" dirty="0" err="1"/>
              <a:t>saved</a:t>
            </a:r>
            <a:r>
              <a:rPr lang="tr-TR" dirty="0"/>
              <a:t>: 29 </a:t>
            </a:r>
            <a:r>
              <a:rPr lang="tr-TR" dirty="0" err="1"/>
              <a:t>pts</a:t>
            </a:r>
            <a:r>
              <a:rPr lang="tr-TR" dirty="0"/>
              <a:t> (72.5%)</a:t>
            </a:r>
          </a:p>
          <a:p>
            <a:r>
              <a:rPr lang="tr-TR" dirty="0" err="1"/>
              <a:t>Recurrence</a:t>
            </a:r>
            <a:r>
              <a:rPr lang="tr-TR" dirty="0"/>
              <a:t>: 5 (17.2%), 4 </a:t>
            </a:r>
            <a:r>
              <a:rPr lang="tr-TR" dirty="0" err="1"/>
              <a:t>local</a:t>
            </a:r>
            <a:r>
              <a:rPr lang="tr-TR" dirty="0"/>
              <a:t>/1 </a:t>
            </a:r>
            <a:r>
              <a:rPr lang="tr-TR" dirty="0" err="1"/>
              <a:t>distant</a:t>
            </a:r>
            <a:endParaRPr lang="tr-TR" dirty="0"/>
          </a:p>
          <a:p>
            <a:r>
              <a:rPr lang="tr-TR" dirty="0" err="1"/>
              <a:t>Death</a:t>
            </a:r>
            <a:r>
              <a:rPr lang="tr-TR" dirty="0"/>
              <a:t>: 3 (10.3%)</a:t>
            </a:r>
          </a:p>
          <a:p>
            <a:r>
              <a:rPr lang="tr-TR" dirty="0" err="1"/>
              <a:t>Pregnancies</a:t>
            </a:r>
            <a:r>
              <a:rPr lang="tr-TR" dirty="0"/>
              <a:t>: 19 (</a:t>
            </a:r>
            <a:r>
              <a:rPr lang="tr-TR" dirty="0" err="1"/>
              <a:t>live</a:t>
            </a:r>
            <a:r>
              <a:rPr lang="tr-TR" dirty="0"/>
              <a:t> </a:t>
            </a:r>
            <a:r>
              <a:rPr lang="tr-TR" dirty="0" err="1"/>
              <a:t>births</a:t>
            </a:r>
            <a:r>
              <a:rPr lang="tr-TR" dirty="0"/>
              <a:t>: 15/18)</a:t>
            </a:r>
          </a:p>
          <a:p>
            <a:r>
              <a:rPr lang="tr-TR" b="1" dirty="0" err="1">
                <a:solidFill>
                  <a:srgbClr val="FFFF00"/>
                </a:solidFill>
              </a:rPr>
              <a:t>Oncological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results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are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accceptable</a:t>
            </a:r>
            <a:r>
              <a:rPr lang="tr-TR" b="1" dirty="0">
                <a:solidFill>
                  <a:srgbClr val="FFFF00"/>
                </a:solidFill>
              </a:rPr>
              <a:t> (</a:t>
            </a:r>
            <a:r>
              <a:rPr lang="tr-TR" b="1" dirty="0" err="1">
                <a:solidFill>
                  <a:srgbClr val="FFFF00"/>
                </a:solidFill>
              </a:rPr>
              <a:t>mortality</a:t>
            </a:r>
            <a:r>
              <a:rPr lang="tr-TR" b="1" dirty="0">
                <a:solidFill>
                  <a:srgbClr val="FFFF00"/>
                </a:solidFill>
              </a:rPr>
              <a:t> rate 10.3%) </a:t>
            </a:r>
            <a:r>
              <a:rPr lang="tr-TR" b="1" dirty="0" err="1">
                <a:solidFill>
                  <a:srgbClr val="FFFF00"/>
                </a:solidFill>
              </a:rPr>
              <a:t>and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pregnancy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results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are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excellent</a:t>
            </a:r>
            <a:r>
              <a:rPr lang="tr-TR" b="1" dirty="0">
                <a:solidFill>
                  <a:srgbClr val="FFFF00"/>
                </a:solidFill>
              </a:rPr>
              <a:t> (90%)</a:t>
            </a:r>
          </a:p>
        </p:txBody>
      </p:sp>
    </p:spTree>
    <p:extLst>
      <p:ext uri="{BB962C8B-B14F-4D97-AF65-F5344CB8AC3E}">
        <p14:creationId xmlns:p14="http://schemas.microsoft.com/office/powerpoint/2010/main" val="40741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2230" y="72894"/>
            <a:ext cx="1171751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Can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NACT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be a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reatment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pecial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ituations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?</a:t>
            </a:r>
            <a:br>
              <a:rPr lang="tr-TR" sz="3600" b="1" dirty="0">
                <a:solidFill>
                  <a:srgbClr val="FF0000"/>
                </a:solidFill>
                <a:latin typeface="+mn-lt"/>
              </a:rPr>
            </a:b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In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a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Pregnant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Patient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7030A0"/>
                </a:solidFill>
                <a:latin typeface="+mn-lt"/>
              </a:rPr>
              <a:t>with</a:t>
            </a:r>
            <a:r>
              <a:rPr lang="tr-TR" sz="3200" b="1" dirty="0">
                <a:solidFill>
                  <a:srgbClr val="7030A0"/>
                </a:solidFill>
                <a:latin typeface="+mn-lt"/>
              </a:rPr>
              <a:t> CC</a:t>
            </a:r>
            <a:endParaRPr lang="tr-TR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830952" y="6407388"/>
            <a:ext cx="3361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002060"/>
                </a:solidFill>
                <a:latin typeface="+mj-lt"/>
              </a:rPr>
              <a:t>Cibula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D.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Int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J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Gynecol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Cancer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2023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40" y="2290200"/>
            <a:ext cx="4469300" cy="165020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050" y="1398457"/>
            <a:ext cx="5236279" cy="46579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427952">
            <a:off x="7604395" y="3637092"/>
            <a:ext cx="2321254" cy="14225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8578392" y="5194170"/>
            <a:ext cx="1838227" cy="90936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27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Can NACT (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followed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by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surgery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) be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Used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+mn-lt"/>
              </a:rPr>
              <a:t>When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tr-TR" sz="3600" b="1" dirty="0">
                <a:solidFill>
                  <a:srgbClr val="FF0000"/>
                </a:solidFill>
                <a:latin typeface="+mn-lt"/>
              </a:rPr>
            </a:br>
            <a:r>
              <a:rPr lang="tr-TR" sz="3600" b="1" dirty="0">
                <a:solidFill>
                  <a:srgbClr val="0070C0"/>
                </a:solidFill>
                <a:latin typeface="+mn-lt"/>
              </a:rPr>
              <a:t>Optimal RT </a:t>
            </a:r>
            <a:r>
              <a:rPr lang="tr-TR" sz="3600" b="1" dirty="0" err="1">
                <a:solidFill>
                  <a:srgbClr val="0070C0"/>
                </a:solidFill>
                <a:latin typeface="+mn-lt"/>
              </a:rPr>
              <a:t>Resources</a:t>
            </a:r>
            <a:r>
              <a:rPr lang="tr-TR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0070C0"/>
                </a:solidFill>
                <a:latin typeface="+mn-lt"/>
              </a:rPr>
              <a:t>are</a:t>
            </a:r>
            <a:r>
              <a:rPr lang="tr-TR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tr-TR" sz="3600" b="1" dirty="0" err="1">
                <a:solidFill>
                  <a:srgbClr val="0070C0"/>
                </a:solidFill>
                <a:latin typeface="+mn-lt"/>
              </a:rPr>
              <a:t>Unavailable</a:t>
            </a:r>
            <a:r>
              <a:rPr lang="tr-TR" sz="3600" b="1" dirty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363597" y="6433830"/>
            <a:ext cx="282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002060"/>
                </a:solidFill>
                <a:latin typeface="+mj-lt"/>
              </a:rPr>
              <a:t>Chuang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LT. J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Glob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b="1" i="1" dirty="0" err="1">
                <a:solidFill>
                  <a:srgbClr val="002060"/>
                </a:solidFill>
                <a:latin typeface="+mj-lt"/>
              </a:rPr>
              <a:t>Oncol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 2016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10316" y="1730011"/>
            <a:ext cx="11331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</a:rPr>
              <a:t>Management </a:t>
            </a:r>
            <a:r>
              <a:rPr lang="tr-TR" sz="2000" b="1" dirty="0" err="1">
                <a:solidFill>
                  <a:srgbClr val="7030A0"/>
                </a:solidFill>
              </a:rPr>
              <a:t>and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care</a:t>
            </a:r>
            <a:r>
              <a:rPr lang="tr-TR" sz="2000" b="1" dirty="0">
                <a:solidFill>
                  <a:srgbClr val="7030A0"/>
                </a:solidFill>
              </a:rPr>
              <a:t> of </a:t>
            </a:r>
            <a:r>
              <a:rPr lang="tr-TR" sz="2000" b="1" dirty="0" err="1">
                <a:solidFill>
                  <a:srgbClr val="7030A0"/>
                </a:solidFill>
              </a:rPr>
              <a:t>pts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with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invasive</a:t>
            </a:r>
            <a:r>
              <a:rPr lang="tr-TR" sz="2000" b="1" dirty="0">
                <a:solidFill>
                  <a:srgbClr val="7030A0"/>
                </a:solidFill>
              </a:rPr>
              <a:t> CC: ASCO Resource-</a:t>
            </a:r>
            <a:r>
              <a:rPr lang="tr-TR" sz="2000" b="1" dirty="0" err="1">
                <a:solidFill>
                  <a:srgbClr val="7030A0"/>
                </a:solidFill>
              </a:rPr>
              <a:t>Stratified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Clinical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Practice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Guideline</a:t>
            </a:r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50" y="2229316"/>
            <a:ext cx="10675250" cy="139913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84" y="4574287"/>
            <a:ext cx="10860016" cy="1848108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 rot="5400000">
            <a:off x="5134621" y="3758307"/>
            <a:ext cx="789668" cy="70574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3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latin typeface="+mn-lt"/>
              </a:rPr>
              <a:t>Conclusion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2184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NACT should not be performed outside clinical trials</a:t>
            </a:r>
            <a:r>
              <a:rPr lang="tr-TR" b="1" dirty="0">
                <a:latin typeface="+mj-lt"/>
              </a:rPr>
              <a:t>?</a:t>
            </a:r>
            <a:endParaRPr lang="en-US" b="1" dirty="0">
              <a:latin typeface="+mj-lt"/>
            </a:endParaRPr>
          </a:p>
          <a:p>
            <a:r>
              <a:rPr lang="tr-TR" b="1" dirty="0">
                <a:latin typeface="+mj-lt"/>
              </a:rPr>
              <a:t>NACT (</a:t>
            </a:r>
            <a:r>
              <a:rPr lang="tr-TR" b="1" dirty="0" err="1">
                <a:latin typeface="+mj-lt"/>
              </a:rPr>
              <a:t>followed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by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surgery</a:t>
            </a:r>
            <a:r>
              <a:rPr lang="tr-TR" b="1" dirty="0">
                <a:latin typeface="+mj-lt"/>
              </a:rPr>
              <a:t>) can be </a:t>
            </a:r>
            <a:r>
              <a:rPr lang="tr-TR" b="1" dirty="0" err="1">
                <a:latin typeface="+mj-lt"/>
              </a:rPr>
              <a:t>used</a:t>
            </a:r>
            <a:r>
              <a:rPr lang="tr-TR" b="1" dirty="0">
                <a:latin typeface="+mj-lt"/>
              </a:rPr>
              <a:t> in </a:t>
            </a:r>
            <a:r>
              <a:rPr lang="tr-TR" b="1" dirty="0" err="1">
                <a:latin typeface="+mj-lt"/>
              </a:rPr>
              <a:t>some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pts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with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stage</a:t>
            </a:r>
            <a:r>
              <a:rPr lang="tr-TR" b="1" dirty="0">
                <a:latin typeface="+mj-lt"/>
              </a:rPr>
              <a:t> IB2 </a:t>
            </a:r>
            <a:r>
              <a:rPr lang="tr-TR" b="1" dirty="0" err="1">
                <a:latin typeface="+mj-lt"/>
              </a:rPr>
              <a:t>and</a:t>
            </a:r>
            <a:r>
              <a:rPr lang="tr-TR" b="1" dirty="0">
                <a:latin typeface="+mj-lt"/>
              </a:rPr>
              <a:t> IB3 (N </a:t>
            </a:r>
            <a:r>
              <a:rPr lang="tr-TR" b="1" dirty="0" err="1">
                <a:latin typeface="+mj-lt"/>
              </a:rPr>
              <a:t>negative</a:t>
            </a:r>
            <a:r>
              <a:rPr lang="tr-TR" b="1" dirty="0">
                <a:latin typeface="+mj-lt"/>
              </a:rPr>
              <a:t>) </a:t>
            </a:r>
            <a:r>
              <a:rPr lang="tr-TR" b="1" dirty="0" err="1">
                <a:latin typeface="+mj-lt"/>
              </a:rPr>
              <a:t>disease</a:t>
            </a:r>
            <a:r>
              <a:rPr lang="tr-TR" b="1" dirty="0">
                <a:latin typeface="+mj-lt"/>
              </a:rPr>
              <a:t>:</a:t>
            </a:r>
          </a:p>
          <a:p>
            <a:pPr lvl="1"/>
            <a:r>
              <a:rPr lang="tr-TR" b="1" dirty="0">
                <a:latin typeface="+mj-lt"/>
              </a:rPr>
              <a:t>As an </a:t>
            </a:r>
            <a:r>
              <a:rPr lang="tr-TR" b="1" dirty="0" err="1">
                <a:latin typeface="+mj-lt"/>
              </a:rPr>
              <a:t>alternative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to</a:t>
            </a:r>
            <a:r>
              <a:rPr lang="tr-TR" b="1" dirty="0">
                <a:latin typeface="+mj-lt"/>
              </a:rPr>
              <a:t> CRT </a:t>
            </a:r>
            <a:r>
              <a:rPr lang="tr-TR" b="1" dirty="0" err="1">
                <a:latin typeface="+mj-lt"/>
              </a:rPr>
              <a:t>after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discussion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with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patients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to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reduce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long-term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toxicities</a:t>
            </a:r>
            <a:r>
              <a:rPr lang="tr-TR" b="1" dirty="0">
                <a:latin typeface="+mj-lt"/>
              </a:rPr>
              <a:t>, </a:t>
            </a:r>
            <a:r>
              <a:rPr lang="tr-TR" b="1" dirty="0" err="1">
                <a:latin typeface="+mj-lt"/>
              </a:rPr>
              <a:t>being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aware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that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about</a:t>
            </a:r>
            <a:r>
              <a:rPr lang="tr-TR" b="1" dirty="0">
                <a:latin typeface="+mj-lt"/>
              </a:rPr>
              <a:t> 1/3 of </a:t>
            </a:r>
            <a:r>
              <a:rPr lang="tr-TR" b="1" dirty="0" err="1">
                <a:latin typeface="+mj-lt"/>
              </a:rPr>
              <a:t>them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will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need</a:t>
            </a:r>
            <a:r>
              <a:rPr lang="tr-TR" b="1" dirty="0">
                <a:latin typeface="+mj-lt"/>
              </a:rPr>
              <a:t> RT</a:t>
            </a:r>
          </a:p>
          <a:p>
            <a:pPr lvl="1"/>
            <a:r>
              <a:rPr lang="tr-TR" b="1" dirty="0" err="1">
                <a:latin typeface="+mj-lt"/>
              </a:rPr>
              <a:t>For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fertility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preservation</a:t>
            </a:r>
            <a:r>
              <a:rPr lang="tr-TR" b="1" dirty="0">
                <a:latin typeface="+mj-lt"/>
              </a:rPr>
              <a:t> in </a:t>
            </a:r>
            <a:r>
              <a:rPr lang="tr-TR" b="1" dirty="0" err="1">
                <a:latin typeface="+mj-lt"/>
              </a:rPr>
              <a:t>some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pts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with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stage</a:t>
            </a:r>
            <a:r>
              <a:rPr lang="tr-TR" b="1" dirty="0">
                <a:latin typeface="+mj-lt"/>
              </a:rPr>
              <a:t> IB2 </a:t>
            </a:r>
            <a:r>
              <a:rPr lang="tr-TR" b="1" dirty="0" err="1">
                <a:latin typeface="+mj-lt"/>
              </a:rPr>
              <a:t>disease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and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some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pregnant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pts</a:t>
            </a:r>
            <a:endParaRPr lang="tr-TR" b="1" dirty="0">
              <a:latin typeface="+mj-lt"/>
            </a:endParaRPr>
          </a:p>
          <a:p>
            <a:pPr lvl="1"/>
            <a:r>
              <a:rPr lang="tr-TR" b="1" dirty="0" err="1">
                <a:latin typeface="+mj-lt"/>
              </a:rPr>
              <a:t>In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setting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with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limited</a:t>
            </a:r>
            <a:r>
              <a:rPr lang="tr-TR" b="1" dirty="0">
                <a:latin typeface="+mj-lt"/>
              </a:rPr>
              <a:t> RT </a:t>
            </a:r>
            <a:r>
              <a:rPr lang="tr-TR" b="1" dirty="0" err="1">
                <a:latin typeface="+mj-lt"/>
              </a:rPr>
              <a:t>resources</a:t>
            </a:r>
            <a:endParaRPr lang="tr-TR" b="1" dirty="0">
              <a:latin typeface="+mj-lt"/>
            </a:endParaRPr>
          </a:p>
          <a:p>
            <a:r>
              <a:rPr lang="en-US" b="1" dirty="0">
                <a:latin typeface="+mj-lt"/>
              </a:rPr>
              <a:t>Induction weekly </a:t>
            </a:r>
            <a:r>
              <a:rPr lang="tr-TR" b="1" dirty="0">
                <a:latin typeface="+mj-lt"/>
              </a:rPr>
              <a:t>PC</a:t>
            </a:r>
            <a:r>
              <a:rPr lang="en-US" b="1" dirty="0">
                <a:latin typeface="+mj-lt"/>
              </a:rPr>
              <a:t> before CRT </a:t>
            </a:r>
            <a:r>
              <a:rPr lang="tr-TR" b="1" dirty="0" err="1">
                <a:latin typeface="+mj-lt"/>
              </a:rPr>
              <a:t>could</a:t>
            </a:r>
            <a:r>
              <a:rPr lang="en-US" b="1" dirty="0">
                <a:latin typeface="+mj-lt"/>
              </a:rPr>
              <a:t> be considered the new standard in </a:t>
            </a:r>
            <a:r>
              <a:rPr lang="tr-TR" b="1" dirty="0">
                <a:latin typeface="+mj-lt"/>
              </a:rPr>
              <a:t>LACC </a:t>
            </a:r>
            <a:r>
              <a:rPr lang="en-US" b="1" dirty="0">
                <a:latin typeface="+mj-lt"/>
              </a:rPr>
              <a:t>and is feasible across diverse healthcare settings</a:t>
            </a:r>
            <a:r>
              <a:rPr lang="tr-TR" b="1" dirty="0">
                <a:latin typeface="+mj-lt"/>
              </a:rPr>
              <a:t> (INTERLACE)</a:t>
            </a:r>
          </a:p>
          <a:p>
            <a:r>
              <a:rPr lang="tr-TR" b="1" dirty="0">
                <a:latin typeface="+mj-lt"/>
              </a:rPr>
              <a:t>New </a:t>
            </a:r>
            <a:r>
              <a:rPr lang="tr-TR" b="1" dirty="0" err="1">
                <a:latin typeface="+mj-lt"/>
              </a:rPr>
              <a:t>treatments</a:t>
            </a:r>
            <a:r>
              <a:rPr lang="tr-TR" b="1" dirty="0">
                <a:latin typeface="+mj-lt"/>
              </a:rPr>
              <a:t> (ICI </a:t>
            </a:r>
            <a:r>
              <a:rPr lang="tr-TR" b="1" dirty="0" err="1">
                <a:latin typeface="+mj-lt"/>
              </a:rPr>
              <a:t>combinations</a:t>
            </a:r>
            <a:r>
              <a:rPr lang="tr-TR" b="1" dirty="0">
                <a:latin typeface="+mj-lt"/>
              </a:rPr>
              <a:t>)?</a:t>
            </a:r>
          </a:p>
          <a:p>
            <a:pPr marL="457200" lvl="1" indent="0">
              <a:buNone/>
            </a:pPr>
            <a:endParaRPr lang="tr-T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99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76" y="245806"/>
            <a:ext cx="4716349" cy="628453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839200" y="5204232"/>
            <a:ext cx="280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7030A0"/>
                </a:solidFill>
              </a:rPr>
              <a:t>Dec</a:t>
            </a:r>
            <a:r>
              <a:rPr lang="tr-TR" b="1" dirty="0">
                <a:solidFill>
                  <a:srgbClr val="7030A0"/>
                </a:solidFill>
              </a:rPr>
              <a:t> 9</a:t>
            </a:r>
            <a:r>
              <a:rPr lang="tr-TR" b="1">
                <a:solidFill>
                  <a:srgbClr val="7030A0"/>
                </a:solidFill>
              </a:rPr>
              <a:t>, 2023</a:t>
            </a:r>
            <a:endParaRPr lang="tr-TR" b="1" dirty="0">
              <a:solidFill>
                <a:srgbClr val="7030A0"/>
              </a:solidFill>
            </a:endParaRPr>
          </a:p>
          <a:p>
            <a:r>
              <a:rPr lang="tr-TR" b="1" dirty="0" err="1">
                <a:solidFill>
                  <a:srgbClr val="7030A0"/>
                </a:solidFill>
              </a:rPr>
              <a:t>After</a:t>
            </a:r>
            <a:r>
              <a:rPr lang="tr-TR" b="1" dirty="0">
                <a:solidFill>
                  <a:srgbClr val="7030A0"/>
                </a:solidFill>
              </a:rPr>
              <a:t> 7th MEMAGO @</a:t>
            </a:r>
            <a:r>
              <a:rPr lang="tr-TR" b="1" dirty="0" err="1">
                <a:solidFill>
                  <a:srgbClr val="7030A0"/>
                </a:solidFill>
              </a:rPr>
              <a:t>Cairo</a:t>
            </a:r>
            <a:endParaRPr lang="tr-TR" b="1" dirty="0">
              <a:solidFill>
                <a:srgbClr val="7030A0"/>
              </a:solidFill>
            </a:endParaRPr>
          </a:p>
          <a:p>
            <a:r>
              <a:rPr lang="tr-TR" b="1" dirty="0" err="1">
                <a:solidFill>
                  <a:srgbClr val="7030A0"/>
                </a:solidFill>
              </a:rPr>
              <a:t>With</a:t>
            </a:r>
            <a:r>
              <a:rPr lang="tr-TR" b="1" dirty="0">
                <a:solidFill>
                  <a:srgbClr val="7030A0"/>
                </a:solidFill>
              </a:rPr>
              <a:t> ALI AYHAN</a:t>
            </a:r>
          </a:p>
        </p:txBody>
      </p:sp>
    </p:spTree>
    <p:extLst>
      <p:ext uri="{BB962C8B-B14F-4D97-AF65-F5344CB8AC3E}">
        <p14:creationId xmlns:p14="http://schemas.microsoft.com/office/powerpoint/2010/main" val="18627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Common Goal: Optimize 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herapeutic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atio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endParaRPr lang="tr-T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831" y="1849030"/>
            <a:ext cx="10837985" cy="4351338"/>
          </a:xfrm>
        </p:spPr>
        <p:txBody>
          <a:bodyPr>
            <a:normAutofit/>
          </a:bodyPr>
          <a:lstStyle/>
          <a:p>
            <a:r>
              <a:rPr lang="tr-TR" sz="2000" b="1" dirty="0" err="1">
                <a:latin typeface="+mj-lt"/>
              </a:rPr>
              <a:t>Eradicate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gross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tumor</a:t>
            </a:r>
            <a:endParaRPr lang="tr-TR" sz="2000" b="1" dirty="0">
              <a:latin typeface="+mj-lt"/>
            </a:endParaRPr>
          </a:p>
          <a:p>
            <a:r>
              <a:rPr lang="tr-TR" sz="2000" b="1" dirty="0" err="1">
                <a:latin typeface="+mj-lt"/>
              </a:rPr>
              <a:t>Address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local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disease</a:t>
            </a:r>
            <a:endParaRPr lang="tr-TR" sz="2000" b="1" dirty="0">
              <a:latin typeface="+mj-lt"/>
            </a:endParaRPr>
          </a:p>
          <a:p>
            <a:r>
              <a:rPr lang="tr-TR" sz="2000" b="1" dirty="0" err="1">
                <a:latin typeface="+mj-lt"/>
              </a:rPr>
              <a:t>Address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distant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micrometastatic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disease</a:t>
            </a:r>
            <a:endParaRPr lang="tr-TR" sz="2000" b="1" dirty="0">
              <a:latin typeface="+mj-lt"/>
            </a:endParaRPr>
          </a:p>
          <a:p>
            <a:r>
              <a:rPr lang="tr-TR" sz="2000" b="1" dirty="0">
                <a:latin typeface="+mj-lt"/>
              </a:rPr>
              <a:t>M</a:t>
            </a:r>
            <a:r>
              <a:rPr lang="en-US" sz="2000" b="1" dirty="0" err="1">
                <a:latin typeface="+mj-lt"/>
              </a:rPr>
              <a:t>inimize</a:t>
            </a:r>
            <a:r>
              <a:rPr lang="en-US" sz="2000" b="1" dirty="0">
                <a:latin typeface="+mj-lt"/>
              </a:rPr>
              <a:t> toxicity (acute</a:t>
            </a:r>
            <a:r>
              <a:rPr lang="tr-TR" sz="2000" b="1" dirty="0">
                <a:latin typeface="+mj-lt"/>
              </a:rPr>
              <a:t>/l</a:t>
            </a:r>
            <a:r>
              <a:rPr lang="en-US" sz="2000" b="1" dirty="0" err="1">
                <a:latin typeface="+mj-lt"/>
              </a:rPr>
              <a:t>ong</a:t>
            </a:r>
            <a:r>
              <a:rPr lang="en-US" sz="2000" b="1" dirty="0">
                <a:latin typeface="+mj-lt"/>
              </a:rPr>
              <a:t> term)</a:t>
            </a:r>
            <a:endParaRPr lang="tr-TR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Pretreatment staging accuracy is essential to plan treatment </a:t>
            </a:r>
            <a:endParaRPr lang="tr-TR" sz="2000" b="1" dirty="0">
              <a:latin typeface="+mj-lt"/>
            </a:endParaRPr>
          </a:p>
          <a:p>
            <a:pPr lvl="1"/>
            <a:r>
              <a:rPr lang="en-US" sz="1800" b="1" dirty="0">
                <a:latin typeface="+mj-lt"/>
              </a:rPr>
              <a:t>Surgical extent</a:t>
            </a:r>
          </a:p>
          <a:p>
            <a:pPr lvl="1"/>
            <a:r>
              <a:rPr lang="tr-TR" sz="1800" b="1" dirty="0" err="1">
                <a:latin typeface="+mj-lt"/>
              </a:rPr>
              <a:t>Radiation</a:t>
            </a:r>
            <a:r>
              <a:rPr lang="tr-TR" sz="1800" b="1" dirty="0">
                <a:latin typeface="+mj-lt"/>
              </a:rPr>
              <a:t> </a:t>
            </a:r>
            <a:r>
              <a:rPr lang="tr-TR" sz="1800" b="1" dirty="0" err="1">
                <a:latin typeface="+mj-lt"/>
              </a:rPr>
              <a:t>extent</a:t>
            </a:r>
            <a:r>
              <a:rPr lang="tr-TR" sz="1800" b="1" dirty="0">
                <a:latin typeface="+mj-lt"/>
              </a:rPr>
              <a:t>/</a:t>
            </a:r>
            <a:r>
              <a:rPr lang="tr-TR" sz="1800" b="1" dirty="0" err="1">
                <a:latin typeface="+mj-lt"/>
              </a:rPr>
              <a:t>dosing</a:t>
            </a:r>
            <a:endParaRPr lang="tr-TR" sz="1800" b="1" dirty="0"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910754" y="3589515"/>
            <a:ext cx="4815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7030A0"/>
                </a:solidFill>
                <a:latin typeface="+mj-lt"/>
              </a:rPr>
              <a:t>Lack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 of RT in </a:t>
            </a:r>
            <a:r>
              <a:rPr lang="tr-TR" b="1" dirty="0" err="1">
                <a:solidFill>
                  <a:srgbClr val="7030A0"/>
                </a:solidFill>
                <a:latin typeface="+mj-lt"/>
              </a:rPr>
              <a:t>low-income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+mj-lt"/>
              </a:rPr>
              <a:t>countries</a:t>
            </a:r>
            <a:endParaRPr lang="tr-TR" b="1" dirty="0">
              <a:solidFill>
                <a:srgbClr val="7030A0"/>
              </a:solidFill>
              <a:latin typeface="+mj-lt"/>
            </a:endParaRPr>
          </a:p>
          <a:p>
            <a:r>
              <a:rPr lang="tr-TR" b="1" dirty="0" err="1">
                <a:solidFill>
                  <a:srgbClr val="7030A0"/>
                </a:solidFill>
                <a:latin typeface="+mj-lt"/>
              </a:rPr>
              <a:t>Surgery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+mj-lt"/>
              </a:rPr>
              <a:t>performed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+mj-lt"/>
              </a:rPr>
              <a:t>non-trained</a:t>
            </a:r>
            <a:r>
              <a:rPr lang="tr-TR" b="1" dirty="0">
                <a:solidFill>
                  <a:srgbClr val="7030A0"/>
                </a:solidFill>
                <a:latin typeface="+mj-lt"/>
              </a:rPr>
              <a:t> GYN-</a:t>
            </a:r>
            <a:r>
              <a:rPr lang="tr-TR" b="1" dirty="0" err="1">
                <a:solidFill>
                  <a:srgbClr val="7030A0"/>
                </a:solidFill>
                <a:latin typeface="+mj-lt"/>
              </a:rPr>
              <a:t>Oncologist</a:t>
            </a:r>
            <a:endParaRPr lang="en-US" sz="1400" dirty="0">
              <a:latin typeface="+mj-lt"/>
            </a:endParaRPr>
          </a:p>
        </p:txBody>
      </p:sp>
      <p:sp>
        <p:nvSpPr>
          <p:cNvPr id="6" name="Sağ Köşeli Ayraç 5"/>
          <p:cNvSpPr/>
          <p:nvPr/>
        </p:nvSpPr>
        <p:spPr>
          <a:xfrm>
            <a:off x="6849209" y="3421403"/>
            <a:ext cx="61545" cy="1206591"/>
          </a:xfrm>
          <a:prstGeom prst="rightBracke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1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175" y="318388"/>
            <a:ext cx="11905649" cy="1325563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NACT C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annot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be a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tand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lone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reatmen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7030A0"/>
                </a:solidFill>
              </a:rPr>
              <a:t>I</a:t>
            </a:r>
            <a:r>
              <a:rPr lang="en-US" sz="2400" b="1" dirty="0">
                <a:solidFill>
                  <a:srgbClr val="7030A0"/>
                </a:solidFill>
              </a:rPr>
              <a:t>t must be followed by some local </a:t>
            </a:r>
            <a:r>
              <a:rPr lang="en-US" sz="2400" b="1" dirty="0" err="1">
                <a:solidFill>
                  <a:srgbClr val="7030A0"/>
                </a:solidFill>
              </a:rPr>
              <a:t>treatmen</a:t>
            </a:r>
            <a:r>
              <a:rPr lang="tr-TR" sz="2400" b="1" dirty="0">
                <a:solidFill>
                  <a:srgbClr val="7030A0"/>
                </a:solidFill>
              </a:rPr>
              <a:t>t:</a:t>
            </a:r>
          </a:p>
          <a:p>
            <a:pPr lvl="1"/>
            <a:r>
              <a:rPr lang="en-US" sz="2000" b="1" dirty="0">
                <a:latin typeface="+mj-lt"/>
              </a:rPr>
              <a:t>NACT followed</a:t>
            </a:r>
            <a:r>
              <a:rPr lang="tr-TR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by</a:t>
            </a:r>
            <a:r>
              <a:rPr lang="tr-TR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surgery, followed if required, by adjuvant RT or CTRT</a:t>
            </a:r>
            <a:r>
              <a:rPr lang="tr-TR" sz="2000" b="1" dirty="0">
                <a:latin typeface="+mj-lt"/>
              </a:rPr>
              <a:t>???</a:t>
            </a:r>
          </a:p>
          <a:p>
            <a:pPr lvl="1"/>
            <a:r>
              <a:rPr lang="tr-TR" sz="2000" b="1" dirty="0">
                <a:latin typeface="+mj-lt"/>
              </a:rPr>
              <a:t>NACT </a:t>
            </a:r>
            <a:r>
              <a:rPr lang="tr-TR" sz="2000" b="1" dirty="0" err="1">
                <a:latin typeface="+mj-lt"/>
              </a:rPr>
              <a:t>followed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by</a:t>
            </a:r>
            <a:r>
              <a:rPr lang="tr-TR" sz="2000" b="1" dirty="0">
                <a:latin typeface="+mj-lt"/>
              </a:rPr>
              <a:t> RT</a:t>
            </a:r>
          </a:p>
          <a:p>
            <a:pPr lvl="1"/>
            <a:r>
              <a:rPr lang="tr-TR" sz="2000" b="1" dirty="0">
                <a:latin typeface="+mj-lt"/>
              </a:rPr>
              <a:t>NACT </a:t>
            </a:r>
            <a:r>
              <a:rPr lang="tr-TR" sz="2000" b="1" dirty="0" err="1">
                <a:latin typeface="+mj-lt"/>
              </a:rPr>
              <a:t>followed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by</a:t>
            </a:r>
            <a:r>
              <a:rPr lang="tr-TR" sz="2000" b="1" dirty="0">
                <a:latin typeface="+mj-lt"/>
              </a:rPr>
              <a:t> CTRT</a:t>
            </a:r>
          </a:p>
          <a:p>
            <a:r>
              <a:rPr lang="tr-TR" sz="2400" b="1" dirty="0" err="1">
                <a:solidFill>
                  <a:srgbClr val="7030A0"/>
                </a:solidFill>
              </a:rPr>
              <a:t>Why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are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new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or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alternative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treatment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strategies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needed</a:t>
            </a:r>
            <a:r>
              <a:rPr lang="tr-TR" sz="2400" b="1" dirty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sz="2000" b="1" dirty="0">
                <a:latin typeface="+mj-lt"/>
              </a:rPr>
              <a:t>To increase cure rates and survival</a:t>
            </a:r>
          </a:p>
          <a:p>
            <a:pPr lvl="1"/>
            <a:r>
              <a:rPr lang="en-US" sz="2000" b="1" dirty="0">
                <a:latin typeface="+mj-lt"/>
              </a:rPr>
              <a:t>T</a:t>
            </a:r>
            <a:r>
              <a:rPr lang="tr-TR" sz="2000" b="1" dirty="0">
                <a:latin typeface="+mj-lt"/>
              </a:rPr>
              <a:t>o </a:t>
            </a:r>
            <a:r>
              <a:rPr lang="tr-TR" sz="2000" b="1" dirty="0" err="1">
                <a:latin typeface="+mj-lt"/>
              </a:rPr>
              <a:t>reduce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toxicity</a:t>
            </a:r>
            <a:r>
              <a:rPr lang="tr-TR" sz="2000" b="1" dirty="0">
                <a:latin typeface="+mj-lt"/>
              </a:rPr>
              <a:t> &amp; </a:t>
            </a:r>
            <a:r>
              <a:rPr lang="tr-TR" sz="2000" b="1" dirty="0" err="1">
                <a:latin typeface="+mj-lt"/>
              </a:rPr>
              <a:t>enhance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the</a:t>
            </a:r>
            <a:r>
              <a:rPr lang="tr-TR" sz="2000" b="1" dirty="0">
                <a:latin typeface="+mj-lt"/>
              </a:rPr>
              <a:t> </a:t>
            </a:r>
            <a:r>
              <a:rPr lang="tr-TR" sz="2000" b="1" dirty="0" err="1">
                <a:latin typeface="+mj-lt"/>
              </a:rPr>
              <a:t>QoL</a:t>
            </a:r>
            <a:endParaRPr lang="tr-TR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When the ideal treatment is not accessible </a:t>
            </a:r>
          </a:p>
          <a:p>
            <a:pPr marL="457200" lvl="1" indent="0">
              <a:buNone/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14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NACT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for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LACC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: a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ystematic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eview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and </a:t>
            </a:r>
            <a:br>
              <a:rPr lang="tr-TR" sz="2800" b="1" dirty="0">
                <a:solidFill>
                  <a:srgbClr val="FF0000"/>
                </a:solidFill>
                <a:latin typeface="+mn-lt"/>
              </a:rPr>
            </a:br>
            <a:r>
              <a:rPr lang="tr-TR" sz="28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eta-analysis of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ndividual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atient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ata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rom 21 </a:t>
            </a:r>
            <a:r>
              <a:rPr lang="tr-TR" sz="28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andomised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rials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endParaRPr lang="tr-T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Two key comparisons examined:</a:t>
            </a:r>
          </a:p>
          <a:p>
            <a:pPr lvl="1"/>
            <a:r>
              <a:rPr lang="en-US" sz="2200" b="1" dirty="0">
                <a:solidFill>
                  <a:srgbClr val="7030A0"/>
                </a:solidFill>
              </a:rPr>
              <a:t>NACT + </a:t>
            </a:r>
            <a:r>
              <a:rPr lang="tr-TR" sz="2200" b="1" dirty="0">
                <a:solidFill>
                  <a:srgbClr val="7030A0"/>
                </a:solidFill>
              </a:rPr>
              <a:t>RT</a:t>
            </a:r>
            <a:r>
              <a:rPr lang="en-US" sz="2200" b="1" dirty="0">
                <a:solidFill>
                  <a:srgbClr val="7030A0"/>
                </a:solidFill>
              </a:rPr>
              <a:t> vs </a:t>
            </a:r>
            <a:r>
              <a:rPr lang="tr-TR" sz="2200" b="1" dirty="0">
                <a:solidFill>
                  <a:srgbClr val="7030A0"/>
                </a:solidFill>
              </a:rPr>
              <a:t>RT</a:t>
            </a:r>
            <a:r>
              <a:rPr lang="en-US" sz="2200" b="1" dirty="0">
                <a:solidFill>
                  <a:srgbClr val="7030A0"/>
                </a:solidFill>
              </a:rPr>
              <a:t> alone</a:t>
            </a:r>
            <a:r>
              <a:rPr lang="tr-TR" sz="2200" b="1" dirty="0">
                <a:solidFill>
                  <a:srgbClr val="7030A0"/>
                </a:solidFill>
              </a:rPr>
              <a:t>:</a:t>
            </a:r>
          </a:p>
          <a:p>
            <a:pPr lvl="2"/>
            <a:r>
              <a:rPr lang="en-US" dirty="0"/>
              <a:t>Data from 18 trials</a:t>
            </a:r>
          </a:p>
          <a:p>
            <a:pPr lvl="2"/>
            <a:r>
              <a:rPr lang="en-US" dirty="0"/>
              <a:t>Key factors influencing outcomes:</a:t>
            </a:r>
          </a:p>
          <a:p>
            <a:pPr lvl="3"/>
            <a:r>
              <a:rPr lang="en-US" dirty="0"/>
              <a:t>Chemotherapy cycle length</a:t>
            </a:r>
            <a:r>
              <a:rPr lang="tr-TR" dirty="0"/>
              <a:t> (</a:t>
            </a:r>
            <a:r>
              <a:rPr lang="tr-TR" b="1" dirty="0" err="1">
                <a:solidFill>
                  <a:srgbClr val="0070C0"/>
                </a:solidFill>
              </a:rPr>
              <a:t>shorter</a:t>
            </a:r>
            <a:r>
              <a:rPr lang="tr-TR" b="1" dirty="0">
                <a:solidFill>
                  <a:srgbClr val="0070C0"/>
                </a:solidFill>
              </a:rPr>
              <a:t> cycles </a:t>
            </a:r>
            <a:r>
              <a:rPr lang="tr-TR" b="1" dirty="0" err="1">
                <a:solidFill>
                  <a:srgbClr val="0070C0"/>
                </a:solidFill>
              </a:rPr>
              <a:t>show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benefit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dirty="0" err="1"/>
              <a:t>with</a:t>
            </a:r>
            <a:r>
              <a:rPr lang="tr-TR" dirty="0"/>
              <a:t> NACT: </a:t>
            </a:r>
            <a:r>
              <a:rPr lang="en-US" dirty="0"/>
              <a:t>≤14-day cycles</a:t>
            </a:r>
            <a:r>
              <a:rPr lang="tr-TR" dirty="0"/>
              <a:t> (HR: 0.83)</a:t>
            </a:r>
            <a:endParaRPr lang="en-US" dirty="0"/>
          </a:p>
          <a:p>
            <a:pPr lvl="3"/>
            <a:r>
              <a:rPr lang="en-US" dirty="0"/>
              <a:t>Cisplatin dose intensity</a:t>
            </a:r>
            <a:r>
              <a:rPr lang="tr-TR" dirty="0"/>
              <a:t> (</a:t>
            </a:r>
            <a:r>
              <a:rPr lang="tr-TR" b="1" dirty="0">
                <a:solidFill>
                  <a:srgbClr val="0070C0"/>
                </a:solidFill>
              </a:rPr>
              <a:t>h</a:t>
            </a:r>
            <a:r>
              <a:rPr lang="en-US" b="1" dirty="0" err="1">
                <a:solidFill>
                  <a:srgbClr val="0070C0"/>
                </a:solidFill>
              </a:rPr>
              <a:t>igher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d</a:t>
            </a:r>
            <a:r>
              <a:rPr lang="en-US" b="1" dirty="0" err="1">
                <a:solidFill>
                  <a:srgbClr val="0070C0"/>
                </a:solidFill>
              </a:rPr>
              <a:t>ose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i</a:t>
            </a:r>
            <a:r>
              <a:rPr lang="en-US" b="1" dirty="0" err="1">
                <a:solidFill>
                  <a:srgbClr val="0070C0"/>
                </a:solidFill>
              </a:rPr>
              <a:t>ntensity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rends </a:t>
            </a:r>
            <a:r>
              <a:rPr lang="tr-TR" b="1" dirty="0">
                <a:solidFill>
                  <a:srgbClr val="0070C0"/>
                </a:solidFill>
              </a:rPr>
              <a:t>t</a:t>
            </a:r>
            <a:r>
              <a:rPr lang="en-US" b="1" dirty="0" err="1">
                <a:solidFill>
                  <a:srgbClr val="0070C0"/>
                </a:solidFill>
              </a:rPr>
              <a:t>owards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b</a:t>
            </a:r>
            <a:r>
              <a:rPr lang="en-US" b="1" dirty="0" err="1">
                <a:solidFill>
                  <a:srgbClr val="0070C0"/>
                </a:solidFill>
              </a:rPr>
              <a:t>enefit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dirty="0" err="1"/>
              <a:t>with</a:t>
            </a:r>
            <a:r>
              <a:rPr lang="tr-TR" dirty="0"/>
              <a:t> NACT: </a:t>
            </a:r>
            <a:r>
              <a:rPr lang="en-US" dirty="0"/>
              <a:t>≥25 mg/m²/w</a:t>
            </a:r>
            <a:r>
              <a:rPr lang="tr-TR" dirty="0"/>
              <a:t>k (</a:t>
            </a:r>
            <a:r>
              <a:rPr lang="en-US" dirty="0"/>
              <a:t>HR 0.91</a:t>
            </a:r>
            <a:r>
              <a:rPr lang="tr-TR" dirty="0"/>
              <a:t>)</a:t>
            </a:r>
            <a:endParaRPr lang="en-US" sz="2000" b="1" dirty="0">
              <a:latin typeface="+mj-lt"/>
            </a:endParaRPr>
          </a:p>
          <a:p>
            <a:pPr lvl="1"/>
            <a:r>
              <a:rPr lang="en-US" sz="2200" b="1" dirty="0">
                <a:solidFill>
                  <a:srgbClr val="7030A0"/>
                </a:solidFill>
              </a:rPr>
              <a:t>NACT + </a:t>
            </a:r>
            <a:r>
              <a:rPr lang="tr-TR" sz="2200" b="1" dirty="0" err="1">
                <a:solidFill>
                  <a:srgbClr val="7030A0"/>
                </a:solidFill>
              </a:rPr>
              <a:t>Sx</a:t>
            </a:r>
            <a:r>
              <a:rPr lang="en-US" sz="2200" b="1" dirty="0">
                <a:solidFill>
                  <a:srgbClr val="7030A0"/>
                </a:solidFill>
              </a:rPr>
              <a:t> vs </a:t>
            </a:r>
            <a:r>
              <a:rPr lang="tr-TR" sz="2200" b="1" dirty="0">
                <a:solidFill>
                  <a:srgbClr val="7030A0"/>
                </a:solidFill>
              </a:rPr>
              <a:t>RT</a:t>
            </a:r>
            <a:r>
              <a:rPr lang="en-US" sz="2200" b="1" dirty="0">
                <a:solidFill>
                  <a:srgbClr val="7030A0"/>
                </a:solidFill>
              </a:rPr>
              <a:t> alone</a:t>
            </a:r>
            <a:r>
              <a:rPr lang="tr-TR" sz="2200" b="1" dirty="0">
                <a:solidFill>
                  <a:srgbClr val="7030A0"/>
                </a:solidFill>
              </a:rPr>
              <a:t>: </a:t>
            </a:r>
          </a:p>
          <a:p>
            <a:pPr lvl="2"/>
            <a:r>
              <a:rPr lang="en-US" dirty="0"/>
              <a:t>Data from 5 trials</a:t>
            </a:r>
            <a:endParaRPr lang="tr-TR" dirty="0"/>
          </a:p>
          <a:p>
            <a:pPr lvl="2"/>
            <a:r>
              <a:rPr lang="en-US" dirty="0"/>
              <a:t>Significant survival benefit with NACT + surgery</a:t>
            </a:r>
            <a:r>
              <a:rPr lang="tr-TR" dirty="0"/>
              <a:t> (HR 0.65)</a:t>
            </a:r>
            <a:endParaRPr lang="en-US" dirty="0"/>
          </a:p>
          <a:p>
            <a:pPr lvl="1"/>
            <a:endParaRPr lang="en-US" sz="2200" b="1" dirty="0">
              <a:latin typeface="+mj-lt"/>
            </a:endParaRPr>
          </a:p>
          <a:p>
            <a:pPr marL="457200" lvl="1" indent="0">
              <a:buNone/>
            </a:pPr>
            <a:endParaRPr lang="tr-TR" sz="2000" b="1" dirty="0">
              <a:latin typeface="+mj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29361" y="6393809"/>
            <a:ext cx="10893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4940" algn="r"/>
            <a:r>
              <a:rPr lang="en-US" b="1" i="1" dirty="0">
                <a:solidFill>
                  <a:srgbClr val="002060"/>
                </a:solidFill>
                <a:latin typeface="+mj-lt"/>
              </a:rPr>
              <a:t>Neoadjuvant chemotherapy for locally advanced cervical cancer meta-analysis collaboration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EJC 2003</a:t>
            </a:r>
            <a:endParaRPr lang="tr-TR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76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800" b="1" dirty="0">
                <a:solidFill>
                  <a:srgbClr val="FF0000"/>
                </a:solidFill>
                <a:latin typeface="+mn-lt"/>
              </a:rPr>
              <a:t>Demographic </a:t>
            </a:r>
            <a:r>
              <a:rPr lang="tr-TR" sz="3800" b="1" dirty="0" err="1">
                <a:solidFill>
                  <a:srgbClr val="FF0000"/>
                </a:solidFill>
                <a:latin typeface="+mn-lt"/>
              </a:rPr>
              <a:t>Characteristics</a:t>
            </a:r>
            <a:r>
              <a:rPr lang="tr-TR" sz="3800" b="1" dirty="0">
                <a:solidFill>
                  <a:srgbClr val="FF0000"/>
                </a:solidFill>
                <a:latin typeface="+mn-lt"/>
              </a:rPr>
              <a:t> of 6 </a:t>
            </a:r>
            <a:r>
              <a:rPr lang="tr-TR" sz="3800" b="1" dirty="0" err="1">
                <a:solidFill>
                  <a:srgbClr val="FF0000"/>
                </a:solidFill>
                <a:latin typeface="+mn-lt"/>
              </a:rPr>
              <a:t>Old</a:t>
            </a:r>
            <a:r>
              <a:rPr lang="tr-TR" sz="3800" b="1" dirty="0">
                <a:solidFill>
                  <a:srgbClr val="FF0000"/>
                </a:solidFill>
                <a:latin typeface="+mn-lt"/>
              </a:rPr>
              <a:t> RCT </a:t>
            </a:r>
            <a:r>
              <a:rPr lang="tr-TR" sz="3800" b="1" dirty="0" err="1">
                <a:solidFill>
                  <a:srgbClr val="FF0000"/>
                </a:solidFill>
                <a:latin typeface="+mn-lt"/>
              </a:rPr>
              <a:t>Studies</a:t>
            </a:r>
            <a:r>
              <a:rPr lang="tr-TR" sz="3800" b="1" dirty="0">
                <a:solidFill>
                  <a:srgbClr val="FF0000"/>
                </a:solidFill>
                <a:latin typeface="+mn-lt"/>
              </a:rPr>
              <a:t> </a:t>
            </a:r>
            <a:endParaRPr lang="tr-TR" sz="3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3" name="İçerik Yer Tutucus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87260"/>
              </p:ext>
            </p:extLst>
          </p:nvPr>
        </p:nvGraphicFramePr>
        <p:xfrm>
          <a:off x="1366101" y="1825625"/>
          <a:ext cx="9465297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781">
                  <a:extLst>
                    <a:ext uri="{9D8B030D-6E8A-4147-A177-3AD203B41FA5}">
                      <a16:colId xmlns:a16="http://schemas.microsoft.com/office/drawing/2014/main" val="907873572"/>
                    </a:ext>
                  </a:extLst>
                </a:gridCol>
                <a:gridCol w="1364367">
                  <a:extLst>
                    <a:ext uri="{9D8B030D-6E8A-4147-A177-3AD203B41FA5}">
                      <a16:colId xmlns:a16="http://schemas.microsoft.com/office/drawing/2014/main" val="3698346240"/>
                    </a:ext>
                  </a:extLst>
                </a:gridCol>
                <a:gridCol w="1994034">
                  <a:extLst>
                    <a:ext uri="{9D8B030D-6E8A-4147-A177-3AD203B41FA5}">
                      <a16:colId xmlns:a16="http://schemas.microsoft.com/office/drawing/2014/main" val="132981451"/>
                    </a:ext>
                  </a:extLst>
                </a:gridCol>
                <a:gridCol w="2138283">
                  <a:extLst>
                    <a:ext uri="{9D8B030D-6E8A-4147-A177-3AD203B41FA5}">
                      <a16:colId xmlns:a16="http://schemas.microsoft.com/office/drawing/2014/main" val="4217636821"/>
                    </a:ext>
                  </a:extLst>
                </a:gridCol>
                <a:gridCol w="2421832">
                  <a:extLst>
                    <a:ext uri="{9D8B030D-6E8A-4147-A177-3AD203B41FA5}">
                      <a16:colId xmlns:a16="http://schemas.microsoft.com/office/drawing/2014/main" val="342493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Author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FIGO Stage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No of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Comparison</a:t>
                      </a:r>
                      <a:endParaRPr lang="tr-TR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Regimen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 of NAC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Cycles of NAC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5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/>
                        <a:t>Sardi</a:t>
                      </a:r>
                      <a:r>
                        <a:rPr lang="tr-TR" b="1" dirty="0"/>
                        <a:t> (1997)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IB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NAC+RT (102)</a:t>
                      </a:r>
                    </a:p>
                    <a:p>
                      <a:pPr algn="ctr"/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Surgery+RT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 (103)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CDDP+VCR+BLM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10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days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/3 cycles     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7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Napolitano</a:t>
                      </a:r>
                      <a:r>
                        <a:rPr lang="tr-TR" b="1" baseline="0" dirty="0"/>
                        <a:t> (2003)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IB/IIIB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NAC±RT (106)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Surgery±RT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CDDP+VCR+BLM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21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days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/3</a:t>
                      </a:r>
                      <a:r>
                        <a:rPr lang="tr-TR" baseline="0" dirty="0">
                          <a:solidFill>
                            <a:srgbClr val="002060"/>
                          </a:solidFill>
                        </a:rPr>
                        <a:t> cycles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4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/>
                        <a:t>Cai</a:t>
                      </a:r>
                      <a:r>
                        <a:rPr lang="tr-TR" b="1" dirty="0"/>
                        <a:t> (2006)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IB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NAC±RT (52)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Surgery±RT (54)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CDDP+5-FU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21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days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/2</a:t>
                      </a:r>
                      <a:r>
                        <a:rPr lang="tr-TR" baseline="0" dirty="0">
                          <a:solidFill>
                            <a:srgbClr val="002060"/>
                          </a:solidFill>
                        </a:rPr>
                        <a:t> cycles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68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/>
                        <a:t>Katsumoto</a:t>
                      </a:r>
                      <a:r>
                        <a:rPr lang="tr-TR" b="1" baseline="0" dirty="0"/>
                        <a:t> (2013)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IB2/IIB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NAC±RT (29)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Surgery±RT 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BLM+MMC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21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days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/2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cyles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/>
                        <a:t>Eddy</a:t>
                      </a:r>
                      <a:r>
                        <a:rPr lang="tr-TR" b="1" dirty="0"/>
                        <a:t> (2007)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IB2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NAC±RT (145)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Surgery±RT (143)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CDDP+VCR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10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days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/2 cycles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3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/>
                        <a:t>Chen</a:t>
                      </a:r>
                      <a:r>
                        <a:rPr lang="tr-TR" b="1" dirty="0"/>
                        <a:t>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IB2/IIB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NAC±RT (72)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Surgery±RT (70)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CDDP+MMC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14 </a:t>
                      </a:r>
                      <a:r>
                        <a:rPr lang="tr-TR" dirty="0" err="1">
                          <a:solidFill>
                            <a:srgbClr val="002060"/>
                          </a:solidFill>
                        </a:rPr>
                        <a:t>days</a:t>
                      </a:r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/2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65123"/>
                  </a:ext>
                </a:extLst>
              </a:tr>
            </a:tbl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6249972" y="2224726"/>
            <a:ext cx="2196445" cy="381221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8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044" y="76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OLD RCT TRIALS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6297B14-C090-C346-6014-1E68169F84CD}"/>
              </a:ext>
            </a:extLst>
          </p:cNvPr>
          <p:cNvSpPr txBox="1"/>
          <p:nvPr/>
        </p:nvSpPr>
        <p:spPr>
          <a:xfrm>
            <a:off x="6258870" y="1306679"/>
            <a:ext cx="56717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NACT can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improve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survival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because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of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increased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operability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with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free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survival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margins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and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a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decrease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in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pathologic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risk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factors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in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unselected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tr-TR" sz="1400" b="1" dirty="0" err="1">
                <a:solidFill>
                  <a:srgbClr val="002060"/>
                </a:solidFill>
                <a:effectLst/>
                <a:latin typeface="+mj-lt"/>
              </a:rPr>
              <a:t>bulky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&gt;</a:t>
            </a:r>
            <a:r>
              <a:rPr lang="tr-TR" sz="1400" b="1" dirty="0">
                <a:solidFill>
                  <a:srgbClr val="002060"/>
                </a:solidFill>
                <a:effectLst/>
                <a:latin typeface="+mj-lt"/>
              </a:rPr>
              <a:t>4 cm IB</a:t>
            </a:r>
          </a:p>
          <a:p>
            <a:r>
              <a:rPr lang="tr-TR" sz="1400" b="1" dirty="0">
                <a:solidFill>
                  <a:srgbClr val="002060"/>
                </a:solidFill>
                <a:latin typeface="+mj-lt"/>
              </a:rPr>
              <a:t>OS at 4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yrs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63%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vs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37%</a:t>
            </a:r>
            <a:endParaRPr lang="tr-TR" sz="14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B3443FD-35EA-A46A-F151-44BCAC34C59E}"/>
              </a:ext>
            </a:extLst>
          </p:cNvPr>
          <p:cNvSpPr txBox="1"/>
          <p:nvPr/>
        </p:nvSpPr>
        <p:spPr>
          <a:xfrm>
            <a:off x="124115" y="2413231"/>
            <a:ext cx="613475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600" b="1" dirty="0">
                <a:effectLst/>
                <a:latin typeface="+mj-lt"/>
              </a:rPr>
              <a:t>The </a:t>
            </a:r>
            <a:r>
              <a:rPr lang="tr-TR" sz="1600" b="1" dirty="0">
                <a:latin typeface="+mj-lt"/>
              </a:rPr>
              <a:t>R</a:t>
            </a:r>
            <a:r>
              <a:rPr lang="tr-TR" sz="1600" b="1" dirty="0">
                <a:effectLst/>
                <a:latin typeface="+mj-lt"/>
              </a:rPr>
              <a:t>ole of </a:t>
            </a:r>
            <a:r>
              <a:rPr lang="tr-TR" sz="1600" b="1" dirty="0" err="1">
                <a:latin typeface="+mj-lt"/>
              </a:rPr>
              <a:t>N</a:t>
            </a:r>
            <a:r>
              <a:rPr lang="tr-TR" sz="1600" b="1" dirty="0" err="1">
                <a:effectLst/>
                <a:latin typeface="+mj-lt"/>
              </a:rPr>
              <a:t>eoadjuvant</a:t>
            </a:r>
            <a:r>
              <a:rPr lang="tr-TR" sz="1600" b="1" dirty="0">
                <a:effectLst/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</a:t>
            </a:r>
            <a:r>
              <a:rPr lang="tr-TR" sz="1600" b="1" dirty="0" err="1">
                <a:effectLst/>
                <a:latin typeface="+mj-lt"/>
              </a:rPr>
              <a:t>hemotherapy</a:t>
            </a:r>
            <a:r>
              <a:rPr lang="tr-TR" sz="1600" b="1" dirty="0">
                <a:effectLst/>
                <a:latin typeface="+mj-lt"/>
              </a:rPr>
              <a:t> </a:t>
            </a:r>
            <a:r>
              <a:rPr lang="tr-TR" sz="1600" b="1" dirty="0" err="1">
                <a:effectLst/>
                <a:latin typeface="+mj-lt"/>
              </a:rPr>
              <a:t>for</a:t>
            </a:r>
            <a:r>
              <a:rPr lang="tr-TR" sz="1600" b="1" dirty="0">
                <a:effectLst/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</a:t>
            </a:r>
            <a:r>
              <a:rPr lang="tr-TR" sz="1600" b="1" dirty="0" err="1">
                <a:effectLst/>
                <a:latin typeface="+mj-lt"/>
              </a:rPr>
              <a:t>quamous</a:t>
            </a:r>
            <a:r>
              <a:rPr lang="tr-TR" sz="1600" b="1" dirty="0">
                <a:effectLst/>
                <a:latin typeface="+mj-lt"/>
              </a:rPr>
              <a:t> </a:t>
            </a:r>
            <a:r>
              <a:rPr lang="tr-TR" sz="1600" b="1" dirty="0">
                <a:latin typeface="+mj-lt"/>
              </a:rPr>
              <a:t>C</a:t>
            </a:r>
            <a:r>
              <a:rPr lang="tr-TR" sz="1600" b="1" dirty="0">
                <a:effectLst/>
                <a:latin typeface="+mj-lt"/>
              </a:rPr>
              <a:t>ell </a:t>
            </a:r>
            <a:r>
              <a:rPr lang="tr-TR" sz="1600" b="1" dirty="0" err="1">
                <a:latin typeface="+mj-lt"/>
              </a:rPr>
              <a:t>C</a:t>
            </a:r>
            <a:r>
              <a:rPr lang="tr-TR" sz="1600" b="1" dirty="0" err="1">
                <a:effectLst/>
                <a:latin typeface="+mj-lt"/>
              </a:rPr>
              <a:t>ervical</a:t>
            </a:r>
            <a:r>
              <a:rPr lang="tr-TR" sz="1600" b="1" dirty="0">
                <a:effectLst/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</a:t>
            </a:r>
            <a:r>
              <a:rPr lang="tr-TR" sz="1600" b="1" dirty="0" err="1">
                <a:effectLst/>
                <a:latin typeface="+mj-lt"/>
              </a:rPr>
              <a:t>ancer</a:t>
            </a:r>
            <a:r>
              <a:rPr lang="tr-TR" sz="1600" b="1" dirty="0">
                <a:effectLst/>
                <a:latin typeface="+mj-lt"/>
              </a:rPr>
              <a:t> (</a:t>
            </a:r>
            <a:r>
              <a:rPr lang="tr-TR" sz="1600" b="1" dirty="0" err="1">
                <a:effectLst/>
                <a:latin typeface="+mj-lt"/>
              </a:rPr>
              <a:t>Ib-IIIb</a:t>
            </a:r>
            <a:r>
              <a:rPr lang="tr-TR" sz="1600" b="1" dirty="0">
                <a:effectLst/>
                <a:latin typeface="+mj-lt"/>
              </a:rPr>
              <a:t>): A </a:t>
            </a:r>
            <a:r>
              <a:rPr lang="tr-TR" sz="1600" b="1" dirty="0" err="1">
                <a:latin typeface="+mj-lt"/>
              </a:rPr>
              <a:t>L</a:t>
            </a:r>
            <a:r>
              <a:rPr lang="tr-TR" sz="1600" b="1" dirty="0" err="1">
                <a:effectLst/>
                <a:latin typeface="+mj-lt"/>
              </a:rPr>
              <a:t>ong-term</a:t>
            </a:r>
            <a:r>
              <a:rPr lang="tr-TR" sz="1600" b="1" dirty="0">
                <a:effectLst/>
                <a:latin typeface="+mj-lt"/>
              </a:rPr>
              <a:t> </a:t>
            </a:r>
            <a:r>
              <a:rPr lang="tr-TR" sz="1600" b="1" dirty="0">
                <a:latin typeface="+mj-lt"/>
              </a:rPr>
              <a:t>R</a:t>
            </a:r>
            <a:r>
              <a:rPr lang="tr-TR" sz="1600" b="1" dirty="0">
                <a:effectLst/>
                <a:latin typeface="+mj-lt"/>
              </a:rPr>
              <a:t>andomized </a:t>
            </a:r>
            <a:r>
              <a:rPr lang="tr-TR" sz="1600" b="1" dirty="0">
                <a:latin typeface="+mj-lt"/>
              </a:rPr>
              <a:t>T</a:t>
            </a:r>
            <a:r>
              <a:rPr lang="tr-TR" sz="1600" b="1" dirty="0">
                <a:effectLst/>
                <a:latin typeface="+mj-lt"/>
              </a:rPr>
              <a:t>rial.</a:t>
            </a:r>
          </a:p>
          <a:p>
            <a:r>
              <a:rPr lang="tr-TR" sz="1600" b="1" dirty="0">
                <a:solidFill>
                  <a:srgbClr val="7030A0"/>
                </a:solidFill>
                <a:latin typeface="+mj-lt"/>
              </a:rPr>
              <a:t>NAPOLITANO U-</a:t>
            </a:r>
            <a:r>
              <a:rPr lang="tr-TR" sz="1600" b="1" dirty="0">
                <a:solidFill>
                  <a:srgbClr val="7030A0"/>
                </a:solidFill>
                <a:effectLst/>
                <a:latin typeface="+mj-lt"/>
              </a:rPr>
              <a:t>Eur J </a:t>
            </a:r>
            <a:r>
              <a:rPr lang="tr-TR" sz="1600" b="1" dirty="0" err="1">
                <a:solidFill>
                  <a:srgbClr val="7030A0"/>
                </a:solidFill>
                <a:effectLst/>
                <a:latin typeface="+mj-lt"/>
              </a:rPr>
              <a:t>Gynaecol</a:t>
            </a:r>
            <a:r>
              <a:rPr lang="tr-TR" sz="1600" b="1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tr-TR" sz="1600" b="1" dirty="0" err="1">
                <a:solidFill>
                  <a:srgbClr val="7030A0"/>
                </a:solidFill>
                <a:effectLst/>
                <a:latin typeface="+mj-lt"/>
              </a:rPr>
              <a:t>Oncol</a:t>
            </a:r>
            <a:r>
              <a:rPr lang="tr-TR" sz="1600" b="1" dirty="0">
                <a:solidFill>
                  <a:srgbClr val="7030A0"/>
                </a:solidFill>
                <a:effectLst/>
                <a:latin typeface="+mj-lt"/>
              </a:rPr>
              <a:t> 2003 </a:t>
            </a:r>
            <a:endParaRPr lang="tr-TR" sz="1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B3443FD-35EA-A46A-F151-44BCAC34C59E}"/>
              </a:ext>
            </a:extLst>
          </p:cNvPr>
          <p:cNvSpPr txBox="1"/>
          <p:nvPr/>
        </p:nvSpPr>
        <p:spPr>
          <a:xfrm>
            <a:off x="113119" y="1254163"/>
            <a:ext cx="6145751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600" b="1" dirty="0">
                <a:latin typeface="+mj-lt"/>
              </a:rPr>
              <a:t>Long-Term </a:t>
            </a:r>
            <a:r>
              <a:rPr lang="tr-TR" sz="1600" b="1" dirty="0" err="1">
                <a:latin typeface="+mj-lt"/>
              </a:rPr>
              <a:t>Follow-up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the</a:t>
            </a:r>
            <a:r>
              <a:rPr lang="tr-TR" sz="1600" b="1" dirty="0">
                <a:latin typeface="+mj-lt"/>
              </a:rPr>
              <a:t> First Randomized Trial Using </a:t>
            </a:r>
            <a:r>
              <a:rPr lang="tr-TR" sz="1600" b="1" dirty="0" err="1">
                <a:latin typeface="+mj-lt"/>
              </a:rPr>
              <a:t>Neoadjuvant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Chemotherapy</a:t>
            </a:r>
            <a:r>
              <a:rPr lang="tr-TR" sz="1600" b="1" dirty="0">
                <a:latin typeface="+mj-lt"/>
              </a:rPr>
              <a:t> in Stage </a:t>
            </a:r>
            <a:r>
              <a:rPr lang="tr-TR" sz="1600" b="1" dirty="0" err="1">
                <a:latin typeface="+mj-lt"/>
              </a:rPr>
              <a:t>Ib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Squamous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Carcinoma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the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Cervix</a:t>
            </a:r>
            <a:r>
              <a:rPr lang="tr-TR" sz="1600" b="1" dirty="0">
                <a:latin typeface="+mj-lt"/>
              </a:rPr>
              <a:t>: </a:t>
            </a:r>
          </a:p>
          <a:p>
            <a:r>
              <a:rPr lang="tr-TR" sz="1600" b="1" dirty="0" err="1">
                <a:latin typeface="+mj-lt"/>
              </a:rPr>
              <a:t>The</a:t>
            </a:r>
            <a:r>
              <a:rPr lang="tr-TR" sz="1600" b="1" dirty="0">
                <a:latin typeface="+mj-lt"/>
              </a:rPr>
              <a:t> Final </a:t>
            </a:r>
            <a:r>
              <a:rPr lang="tr-TR" sz="1600" b="1" dirty="0" err="1">
                <a:latin typeface="+mj-lt"/>
              </a:rPr>
              <a:t>Results</a:t>
            </a:r>
            <a:r>
              <a:rPr lang="tr-TR" sz="1600" b="1" dirty="0">
                <a:latin typeface="+mj-lt"/>
              </a:rPr>
              <a:t>   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SARDI JE-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Gynecol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Oncol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1997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313214" y="2468340"/>
            <a:ext cx="5654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002060"/>
                </a:solidFill>
                <a:latin typeface="+mj-lt"/>
              </a:rPr>
              <a:t>NACT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contributed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to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prolonged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survival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stage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IB-IIB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cases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, but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there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was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no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significant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difference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stage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IIB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cases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B3443FD-35EA-A46A-F151-44BCAC34C59E}"/>
              </a:ext>
            </a:extLst>
          </p:cNvPr>
          <p:cNvSpPr txBox="1"/>
          <p:nvPr/>
        </p:nvSpPr>
        <p:spPr>
          <a:xfrm>
            <a:off x="124114" y="3519783"/>
            <a:ext cx="613475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600" b="1" dirty="0">
                <a:latin typeface="+mj-lt"/>
              </a:rPr>
              <a:t>Randomized </a:t>
            </a:r>
            <a:r>
              <a:rPr lang="tr-TR" sz="1600" b="1" dirty="0" err="1">
                <a:latin typeface="+mj-lt"/>
              </a:rPr>
              <a:t>study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preoperative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chemotherapy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versus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primary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surgery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for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stage</a:t>
            </a:r>
            <a:r>
              <a:rPr lang="tr-TR" sz="1600" b="1" dirty="0">
                <a:latin typeface="+mj-lt"/>
              </a:rPr>
              <a:t> IB </a:t>
            </a:r>
            <a:r>
              <a:rPr lang="tr-TR" sz="1600" b="1" dirty="0" err="1">
                <a:latin typeface="+mj-lt"/>
              </a:rPr>
              <a:t>cervical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cancer</a:t>
            </a:r>
            <a:r>
              <a:rPr lang="tr-TR" sz="1600" b="1" dirty="0">
                <a:latin typeface="+mj-lt"/>
              </a:rPr>
              <a:t>. </a:t>
            </a:r>
          </a:p>
          <a:p>
            <a:r>
              <a:rPr lang="tr-TR" sz="1600" b="1" dirty="0">
                <a:solidFill>
                  <a:srgbClr val="7030A0"/>
                </a:solidFill>
                <a:latin typeface="+mj-lt"/>
              </a:rPr>
              <a:t>CAI HB J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Obstet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Gynaecol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Res</a:t>
            </a:r>
            <a:r>
              <a:rPr lang="tr-TR" sz="1600" b="1" dirty="0">
                <a:solidFill>
                  <a:srgbClr val="7030A0"/>
                </a:solidFill>
                <a:effectLst/>
                <a:latin typeface="+mj-lt"/>
              </a:rPr>
              <a:t> 2006</a:t>
            </a:r>
            <a:endParaRPr lang="tr-TR" sz="1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400278" y="3630001"/>
            <a:ext cx="556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002060"/>
                </a:solidFill>
                <a:latin typeface="+mj-lt"/>
              </a:rPr>
              <a:t>NACT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significantly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prolongs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long-term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survival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through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suppression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of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lymph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node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metastasis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and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reduction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of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poor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pathological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prognostic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factors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B3443FD-35EA-A46A-F151-44BCAC34C59E}"/>
              </a:ext>
            </a:extLst>
          </p:cNvPr>
          <p:cNvSpPr txBox="1"/>
          <p:nvPr/>
        </p:nvSpPr>
        <p:spPr>
          <a:xfrm>
            <a:off x="113119" y="4557347"/>
            <a:ext cx="6161471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600" b="1" dirty="0">
                <a:latin typeface="+mj-lt"/>
              </a:rPr>
              <a:t>Clinical </a:t>
            </a:r>
            <a:r>
              <a:rPr lang="tr-TR" sz="1600" b="1" dirty="0" err="1">
                <a:latin typeface="+mj-lt"/>
              </a:rPr>
              <a:t>efficacy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modified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preoperative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neoadjuvant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chemotherapy</a:t>
            </a:r>
            <a:r>
              <a:rPr lang="tr-TR" sz="1600" b="1" dirty="0">
                <a:latin typeface="+mj-lt"/>
              </a:rPr>
              <a:t> in </a:t>
            </a:r>
            <a:r>
              <a:rPr lang="tr-TR" sz="1600" b="1" dirty="0" err="1">
                <a:latin typeface="+mj-lt"/>
              </a:rPr>
              <a:t>the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treatment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locally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advanced</a:t>
            </a:r>
            <a:r>
              <a:rPr lang="tr-TR" sz="1600" b="1" dirty="0">
                <a:latin typeface="+mj-lt"/>
              </a:rPr>
              <a:t> (</a:t>
            </a:r>
            <a:r>
              <a:rPr lang="tr-TR" sz="1600" b="1" dirty="0" err="1">
                <a:latin typeface="+mj-lt"/>
              </a:rPr>
              <a:t>stage</a:t>
            </a:r>
            <a:r>
              <a:rPr lang="tr-TR" sz="1600" b="1" dirty="0">
                <a:latin typeface="+mj-lt"/>
              </a:rPr>
              <a:t> IB2- IIB) </a:t>
            </a:r>
            <a:r>
              <a:rPr lang="tr-TR" sz="1600" b="1" dirty="0" err="1">
                <a:latin typeface="+mj-lt"/>
              </a:rPr>
              <a:t>cervical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cancer</a:t>
            </a:r>
            <a:r>
              <a:rPr lang="tr-TR" sz="1600" b="1" dirty="0">
                <a:latin typeface="+mj-lt"/>
              </a:rPr>
              <a:t>: </a:t>
            </a:r>
            <a:r>
              <a:rPr lang="tr-TR" sz="1600" b="1" dirty="0" err="1">
                <a:latin typeface="+mj-lt"/>
              </a:rPr>
              <a:t>randomized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study</a:t>
            </a:r>
            <a:r>
              <a:rPr lang="tr-TR" sz="1600" b="1" dirty="0">
                <a:latin typeface="+mj-lt"/>
              </a:rPr>
              <a:t>. 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CHEN H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Gynecol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Oncol</a:t>
            </a:r>
            <a:r>
              <a:rPr lang="tr-TR" sz="1600" b="1" dirty="0">
                <a:solidFill>
                  <a:srgbClr val="7030A0"/>
                </a:solidFill>
                <a:effectLst/>
                <a:latin typeface="+mj-lt"/>
              </a:rPr>
              <a:t> 2008</a:t>
            </a:r>
            <a:endParaRPr lang="tr-TR" sz="1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6400278" y="4569842"/>
            <a:ext cx="568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+mj-lt"/>
              </a:rPr>
              <a:t>The modified preoperative NAC is well tolerated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and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+mj-lt"/>
              </a:rPr>
              <a:t>beneficial in reducing tumor size, eliminating pathological risk factors, and improving prognosis for responders. 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sz="1400" b="1" dirty="0">
                <a:solidFill>
                  <a:srgbClr val="002060"/>
                </a:solidFill>
                <a:latin typeface="+mj-lt"/>
              </a:rPr>
              <a:t>voids the delay of effective treatment for non-NAC responders.</a:t>
            </a:r>
            <a:endParaRPr lang="tr-TR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B3443FD-35EA-A46A-F151-44BCAC34C59E}"/>
              </a:ext>
            </a:extLst>
          </p:cNvPr>
          <p:cNvSpPr txBox="1"/>
          <p:nvPr/>
        </p:nvSpPr>
        <p:spPr>
          <a:xfrm>
            <a:off x="105258" y="5523949"/>
            <a:ext cx="6161471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600" b="1" dirty="0">
                <a:latin typeface="+mj-lt"/>
              </a:rPr>
              <a:t>Phase III </a:t>
            </a:r>
            <a:r>
              <a:rPr lang="tr-TR" sz="1600" b="1" dirty="0" err="1">
                <a:latin typeface="+mj-lt"/>
              </a:rPr>
              <a:t>randomised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controlled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trial</a:t>
            </a:r>
            <a:r>
              <a:rPr lang="tr-TR" sz="1600" b="1" dirty="0">
                <a:latin typeface="+mj-lt"/>
              </a:rPr>
              <a:t> of </a:t>
            </a:r>
            <a:r>
              <a:rPr lang="tr-TR" sz="1600" b="1" dirty="0" err="1">
                <a:latin typeface="+mj-lt"/>
              </a:rPr>
              <a:t>neoadjuvant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chemotherapy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plus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radical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surgery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vs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radical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surgery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alone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for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stages</a:t>
            </a:r>
            <a:r>
              <a:rPr lang="tr-TR" sz="1600" b="1" dirty="0">
                <a:latin typeface="+mj-lt"/>
              </a:rPr>
              <a:t> IB2, IIA2, </a:t>
            </a:r>
            <a:r>
              <a:rPr lang="tr-TR" sz="1600" b="1" dirty="0" err="1">
                <a:latin typeface="+mj-lt"/>
              </a:rPr>
              <a:t>and</a:t>
            </a:r>
            <a:r>
              <a:rPr lang="tr-TR" sz="1600" b="1" dirty="0">
                <a:latin typeface="+mj-lt"/>
              </a:rPr>
              <a:t> IIB </a:t>
            </a:r>
            <a:r>
              <a:rPr lang="tr-TR" sz="1600" b="1" dirty="0" err="1">
                <a:latin typeface="+mj-lt"/>
              </a:rPr>
              <a:t>cervical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cancer</a:t>
            </a:r>
            <a:r>
              <a:rPr lang="tr-TR" sz="1600" b="1" dirty="0">
                <a:latin typeface="+mj-lt"/>
              </a:rPr>
              <a:t>: a Japan Clinical </a:t>
            </a:r>
            <a:r>
              <a:rPr lang="tr-TR" sz="1600" b="1" dirty="0" err="1">
                <a:latin typeface="+mj-lt"/>
              </a:rPr>
              <a:t>Oncology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Group</a:t>
            </a:r>
            <a:r>
              <a:rPr lang="tr-TR" sz="1600" b="1" dirty="0">
                <a:latin typeface="+mj-lt"/>
              </a:rPr>
              <a:t> </a:t>
            </a:r>
            <a:r>
              <a:rPr lang="tr-TR" sz="1600" b="1" dirty="0" err="1">
                <a:latin typeface="+mj-lt"/>
              </a:rPr>
              <a:t>trial</a:t>
            </a:r>
            <a:r>
              <a:rPr lang="tr-TR" sz="1600" b="1" dirty="0">
                <a:latin typeface="+mj-lt"/>
              </a:rPr>
              <a:t> (JCOG 0102) </a:t>
            </a:r>
          </a:p>
          <a:p>
            <a:r>
              <a:rPr lang="tr-TR" sz="1600" b="1" dirty="0">
                <a:solidFill>
                  <a:srgbClr val="7030A0"/>
                </a:solidFill>
                <a:latin typeface="+mj-lt"/>
              </a:rPr>
              <a:t>KATSUMATA N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Br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J </a:t>
            </a:r>
            <a:r>
              <a:rPr lang="tr-TR" sz="1600" b="1" dirty="0" err="1">
                <a:solidFill>
                  <a:srgbClr val="7030A0"/>
                </a:solidFill>
                <a:latin typeface="+mj-lt"/>
              </a:rPr>
              <a:t>Cancer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1600" b="1" dirty="0">
                <a:solidFill>
                  <a:srgbClr val="7030A0"/>
                </a:solidFill>
                <a:effectLst/>
                <a:latin typeface="+mj-lt"/>
              </a:rPr>
              <a:t>2013</a:t>
            </a:r>
            <a:endParaRPr lang="tr-TR" sz="1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400278" y="5585504"/>
            <a:ext cx="5567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+mj-lt"/>
              </a:rPr>
              <a:t>This study was prematurely terminated at the first planned interim analysis because 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OS </a:t>
            </a:r>
            <a:r>
              <a:rPr lang="en-US" sz="1400" b="1" dirty="0">
                <a:solidFill>
                  <a:srgbClr val="002060"/>
                </a:solidFill>
                <a:latin typeface="+mj-lt"/>
              </a:rPr>
              <a:t>in the NACT group was inferior to that in the RS group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r>
              <a:rPr lang="tr-TR" sz="1400" b="1" dirty="0">
                <a:solidFill>
                  <a:srgbClr val="7030A0"/>
                </a:solidFill>
                <a:latin typeface="+mj-lt"/>
              </a:rPr>
              <a:t>NACT</a:t>
            </a:r>
            <a:r>
              <a:rPr lang="en-US" sz="1400" b="1" dirty="0">
                <a:solidFill>
                  <a:srgbClr val="7030A0"/>
                </a:solidFill>
                <a:latin typeface="+mj-lt"/>
              </a:rPr>
              <a:t> with BOMP regimen before RS did not improve </a:t>
            </a:r>
            <a:r>
              <a:rPr lang="tr-TR" sz="1400" b="1" dirty="0">
                <a:solidFill>
                  <a:srgbClr val="7030A0"/>
                </a:solidFill>
                <a:latin typeface="+mj-lt"/>
              </a:rPr>
              <a:t>OS. B</a:t>
            </a:r>
            <a:r>
              <a:rPr lang="en-US" sz="1400" b="1" dirty="0" err="1">
                <a:solidFill>
                  <a:srgbClr val="7030A0"/>
                </a:solidFill>
                <a:latin typeface="+mj-lt"/>
              </a:rPr>
              <a:t>ut</a:t>
            </a:r>
            <a:r>
              <a:rPr lang="en-US" sz="1400" b="1" dirty="0">
                <a:solidFill>
                  <a:srgbClr val="7030A0"/>
                </a:solidFill>
                <a:latin typeface="+mj-lt"/>
              </a:rPr>
              <a:t> reduced the number of patients who received postoperative RT.</a:t>
            </a:r>
            <a:endParaRPr lang="tr-TR" sz="1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93" y="1608685"/>
            <a:ext cx="471603" cy="45000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907" y="2760331"/>
            <a:ext cx="471603" cy="4500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63" y="3834986"/>
            <a:ext cx="471603" cy="4500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15" y="4909634"/>
            <a:ext cx="471603" cy="45000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25595" y="6082612"/>
            <a:ext cx="418499" cy="4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NACT + S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urgery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v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urgery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for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CC</a:t>
            </a:r>
            <a:br>
              <a:rPr lang="tr-TR" b="1" dirty="0">
                <a:solidFill>
                  <a:srgbClr val="FF0000"/>
                </a:solidFill>
                <a:latin typeface="+mn-lt"/>
              </a:rPr>
            </a:br>
            <a:r>
              <a:rPr lang="tr-TR" sz="4000" b="1" dirty="0" err="1">
                <a:solidFill>
                  <a:srgbClr val="002060"/>
                </a:solidFill>
                <a:latin typeface="+mn-lt"/>
              </a:rPr>
              <a:t>Cochrane</a:t>
            </a:r>
            <a:r>
              <a:rPr lang="tr-TR" sz="4000" b="1" dirty="0">
                <a:solidFill>
                  <a:srgbClr val="002060"/>
                </a:solidFill>
                <a:latin typeface="+mn-lt"/>
              </a:rPr>
              <a:t> Database of </a:t>
            </a:r>
            <a:r>
              <a:rPr lang="tr-TR" sz="4000" b="1" dirty="0" err="1">
                <a:solidFill>
                  <a:srgbClr val="002060"/>
                </a:solidFill>
                <a:latin typeface="+mn-lt"/>
              </a:rPr>
              <a:t>Systemic</a:t>
            </a:r>
            <a:r>
              <a:rPr lang="tr-TR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latin typeface="+mn-lt"/>
              </a:rPr>
              <a:t>Reviews</a:t>
            </a:r>
            <a:endParaRPr lang="tr-TR" sz="40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67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This review was based on </a:t>
            </a:r>
            <a:r>
              <a:rPr lang="tr-TR" sz="2400" b="1" dirty="0">
                <a:latin typeface="+mj-lt"/>
              </a:rPr>
              <a:t>6 </a:t>
            </a:r>
            <a:r>
              <a:rPr lang="en-US" sz="2400" b="1" dirty="0">
                <a:latin typeface="+mj-lt"/>
              </a:rPr>
              <a:t>trials</a:t>
            </a:r>
            <a:r>
              <a:rPr lang="tr-TR" sz="2400" b="1" dirty="0">
                <a:latin typeface="+mj-lt"/>
              </a:rPr>
              <a:t>, </a:t>
            </a:r>
            <a:r>
              <a:rPr lang="en-US" sz="2400" b="1" dirty="0">
                <a:latin typeface="+mj-lt"/>
              </a:rPr>
              <a:t>included 1072</a:t>
            </a:r>
            <a:r>
              <a:rPr lang="tr-TR" sz="2400" b="1" dirty="0">
                <a:latin typeface="+mj-lt"/>
              </a:rPr>
              <a:t> </a:t>
            </a:r>
            <a:r>
              <a:rPr lang="tr-TR" sz="2400" b="1" dirty="0" err="1">
                <a:latin typeface="+mj-lt"/>
              </a:rPr>
              <a:t>pts</a:t>
            </a:r>
            <a:endParaRPr lang="tr-TR" sz="2400" b="1" dirty="0">
              <a:latin typeface="+mj-lt"/>
            </a:endParaRPr>
          </a:p>
          <a:p>
            <a:r>
              <a:rPr lang="tr-TR" sz="2400" b="1" dirty="0" err="1">
                <a:solidFill>
                  <a:srgbClr val="7030A0"/>
                </a:solidFill>
              </a:rPr>
              <a:t>Surgery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after</a:t>
            </a:r>
            <a:r>
              <a:rPr lang="tr-TR" sz="2400" b="1" dirty="0">
                <a:solidFill>
                  <a:srgbClr val="7030A0"/>
                </a:solidFill>
              </a:rPr>
              <a:t> NACT</a:t>
            </a:r>
            <a:r>
              <a:rPr lang="tr-TR" sz="2400" b="1" dirty="0">
                <a:solidFill>
                  <a:srgbClr val="7030A0"/>
                </a:solidFill>
                <a:latin typeface="+mj-lt"/>
              </a:rPr>
              <a:t>: </a:t>
            </a:r>
          </a:p>
          <a:p>
            <a:pPr lvl="1"/>
            <a:r>
              <a:rPr lang="tr-TR" b="1" dirty="0">
                <a:latin typeface="+mj-lt"/>
              </a:rPr>
              <a:t>OS </a:t>
            </a:r>
            <a:r>
              <a:rPr lang="tr-TR" b="1" dirty="0" err="1">
                <a:latin typeface="+mj-lt"/>
              </a:rPr>
              <a:t>benefit</a:t>
            </a:r>
            <a:r>
              <a:rPr lang="tr-TR" b="1" dirty="0">
                <a:latin typeface="+mj-lt"/>
              </a:rPr>
              <a:t> HR: 0.85, p=0.17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+mj-lt"/>
              </a:rPr>
              <a:t>PFS benefit HR</a:t>
            </a:r>
            <a:r>
              <a:rPr lang="tr-TR" b="1" dirty="0">
                <a:solidFill>
                  <a:srgbClr val="002060"/>
                </a:solidFill>
                <a:latin typeface="+mj-lt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 0.76, p=0.01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+mj-lt"/>
              </a:rPr>
              <a:t>Path. resp. LN HR</a:t>
            </a:r>
            <a:r>
              <a:rPr lang="tr-TR" b="1" dirty="0">
                <a:solidFill>
                  <a:srgbClr val="002060"/>
                </a:solidFill>
                <a:latin typeface="+mj-lt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 0.54, p&lt;0.0001</a:t>
            </a:r>
          </a:p>
          <a:p>
            <a:pPr lvl="1"/>
            <a:r>
              <a:rPr lang="it-IT" b="1" dirty="0">
                <a:solidFill>
                  <a:srgbClr val="002060"/>
                </a:solidFill>
                <a:latin typeface="+mj-lt"/>
              </a:rPr>
              <a:t>Path.parametria HR</a:t>
            </a:r>
            <a:r>
              <a:rPr lang="tr-TR" b="1" dirty="0">
                <a:solidFill>
                  <a:srgbClr val="002060"/>
                </a:solidFill>
                <a:latin typeface="+mj-lt"/>
              </a:rPr>
              <a:t>:</a:t>
            </a:r>
            <a:r>
              <a:rPr lang="it-IT" b="1" dirty="0">
                <a:solidFill>
                  <a:srgbClr val="002060"/>
                </a:solidFill>
                <a:latin typeface="+mj-lt"/>
              </a:rPr>
              <a:t> 0.58, p=0.002</a:t>
            </a:r>
          </a:p>
          <a:p>
            <a:pPr lvl="1"/>
            <a:r>
              <a:rPr lang="fr-FR" b="1" dirty="0">
                <a:latin typeface="+mj-lt"/>
              </a:rPr>
              <a:t>Local rec. HR</a:t>
            </a:r>
            <a:r>
              <a:rPr lang="tr-TR" b="1" dirty="0">
                <a:latin typeface="+mj-lt"/>
              </a:rPr>
              <a:t>: </a:t>
            </a:r>
            <a:r>
              <a:rPr lang="fr-FR" b="1" dirty="0">
                <a:latin typeface="+mj-lt"/>
              </a:rPr>
              <a:t>0.76, p=0.21</a:t>
            </a:r>
          </a:p>
          <a:p>
            <a:pPr lvl="1"/>
            <a:r>
              <a:rPr lang="fr-FR" b="1" dirty="0">
                <a:latin typeface="+mj-lt"/>
              </a:rPr>
              <a:t>Distant rec. HR</a:t>
            </a:r>
            <a:r>
              <a:rPr lang="tr-TR" b="1" dirty="0">
                <a:latin typeface="+mj-lt"/>
              </a:rPr>
              <a:t>:</a:t>
            </a:r>
            <a:r>
              <a:rPr lang="fr-FR" b="1" dirty="0">
                <a:latin typeface="+mj-lt"/>
              </a:rPr>
              <a:t> 0.68, p=0.13</a:t>
            </a:r>
            <a:endParaRPr lang="tr-TR" dirty="0"/>
          </a:p>
          <a:p>
            <a:r>
              <a:rPr lang="en-US" sz="2400" b="1" dirty="0">
                <a:solidFill>
                  <a:srgbClr val="7030A0"/>
                </a:solidFill>
                <a:latin typeface="+mj-lt"/>
              </a:rPr>
              <a:t>Outcome t</a:t>
            </a:r>
            <a:r>
              <a:rPr lang="tr-TR" sz="2400" b="1" dirty="0">
                <a:solidFill>
                  <a:srgbClr val="7030A0"/>
                </a:solidFill>
                <a:latin typeface="+mj-lt"/>
              </a:rPr>
              <a:t>r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ending to be in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favour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NAC</a:t>
            </a:r>
            <a:r>
              <a:rPr lang="tr-TR" sz="2400" b="1" dirty="0">
                <a:solidFill>
                  <a:srgbClr val="7030A0"/>
                </a:solidFill>
                <a:latin typeface="+mj-lt"/>
              </a:rPr>
              <a:t>T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endParaRPr lang="fr-FR" sz="2400" b="1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endParaRPr lang="tr-TR" sz="2400" b="1" dirty="0">
              <a:latin typeface="+mj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18755" y="6417934"/>
            <a:ext cx="7073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480" algn="r"/>
            <a:r>
              <a:rPr lang="en-US" b="1" i="1" dirty="0">
                <a:solidFill>
                  <a:srgbClr val="002060"/>
                </a:solidFill>
                <a:latin typeface="+mj-lt"/>
              </a:rPr>
              <a:t>Rydzewska </a:t>
            </a:r>
            <a:r>
              <a:rPr lang="en-US" b="1" i="1" dirty="0" err="1">
                <a:solidFill>
                  <a:srgbClr val="002060"/>
                </a:solidFill>
                <a:latin typeface="+mj-lt"/>
              </a:rPr>
              <a:t>L,Cochrane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 Database and Systematic Reviews 2010</a:t>
            </a:r>
            <a:endParaRPr lang="tr-TR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70" y="5560564"/>
            <a:ext cx="8278380" cy="85737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485470" y="5552388"/>
            <a:ext cx="8195858" cy="8655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6" y="3037840"/>
            <a:ext cx="364917" cy="34820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6" y="3470613"/>
            <a:ext cx="364916" cy="34820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6" y="3896012"/>
            <a:ext cx="364916" cy="34820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4215" y="2597732"/>
            <a:ext cx="333878" cy="3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Efficacy of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NACT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in patients with FIGO stage IB1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IIA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CC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solidFill>
                  <a:srgbClr val="002060"/>
                </a:solidFill>
                <a:latin typeface="+mn-lt"/>
              </a:rPr>
              <a:t>An international collaborative meta-analysis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+mj-lt"/>
              </a:rPr>
              <a:t>Searched PubMed, </a:t>
            </a:r>
            <a:r>
              <a:rPr lang="en-US" sz="2400" b="1" dirty="0" err="1">
                <a:latin typeface="+mj-lt"/>
              </a:rPr>
              <a:t>Embase</a:t>
            </a:r>
            <a:r>
              <a:rPr lang="en-US" sz="2400" b="1" dirty="0">
                <a:latin typeface="+mj-lt"/>
              </a:rPr>
              <a:t>, and Cochrane Library (Jan 1987 - Sep 2010).</a:t>
            </a:r>
          </a:p>
          <a:p>
            <a:r>
              <a:rPr lang="en-US" sz="2400" b="1" dirty="0">
                <a:latin typeface="+mj-lt"/>
              </a:rPr>
              <a:t>Included </a:t>
            </a:r>
            <a:r>
              <a:rPr lang="en-US" sz="2400" b="1" dirty="0">
                <a:solidFill>
                  <a:srgbClr val="7030A0"/>
                </a:solidFill>
              </a:rPr>
              <a:t>5 </a:t>
            </a:r>
            <a:r>
              <a:rPr lang="tr-TR" sz="2400" b="1" dirty="0" err="1">
                <a:solidFill>
                  <a:srgbClr val="7030A0"/>
                </a:solidFill>
              </a:rPr>
              <a:t>RCTs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latin typeface="+mj-lt"/>
              </a:rPr>
              <a:t>and </a:t>
            </a:r>
            <a:r>
              <a:rPr lang="en-US" sz="2400" b="1" dirty="0">
                <a:solidFill>
                  <a:srgbClr val="7030A0"/>
                </a:solidFill>
              </a:rPr>
              <a:t>4 observational studies </a:t>
            </a:r>
            <a:r>
              <a:rPr lang="en-US" sz="2400" b="1" dirty="0">
                <a:latin typeface="+mj-lt"/>
              </a:rPr>
              <a:t>(total 1784 patients) out of 523 potentially relevant studies due to limited RCT availability.</a:t>
            </a:r>
            <a:endParaRPr lang="tr-TR" sz="2400" b="1" dirty="0">
              <a:latin typeface="+mj-lt"/>
            </a:endParaRPr>
          </a:p>
          <a:p>
            <a:r>
              <a:rPr lang="tr-TR" sz="2400" b="1" dirty="0">
                <a:solidFill>
                  <a:srgbClr val="7030A0"/>
                </a:solidFill>
              </a:rPr>
              <a:t>NACT </a:t>
            </a:r>
            <a:r>
              <a:rPr lang="tr-TR" sz="2400" b="1" dirty="0" err="1">
                <a:solidFill>
                  <a:srgbClr val="7030A0"/>
                </a:solidFill>
              </a:rPr>
              <a:t>benefits</a:t>
            </a:r>
            <a:r>
              <a:rPr lang="tr-TR" sz="2400" b="1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>
                <a:latin typeface="+mj-lt"/>
              </a:rPr>
              <a:t>Reduced large tumor size (≥4cm) (OR: 0.22</a:t>
            </a:r>
            <a:r>
              <a:rPr lang="tr-TR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Decreased lymph node metastasis (OR: 0.61</a:t>
            </a:r>
            <a:r>
              <a:rPr lang="tr-TR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Lowered need for adjuvant radiotherapy (OR: 0.57</a:t>
            </a:r>
            <a:r>
              <a:rPr lang="tr-TR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Reduced distant metastasis (OR: 0.61</a:t>
            </a:r>
            <a:r>
              <a:rPr lang="tr-TR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r>
              <a:rPr lang="tr-TR" sz="2400" b="1" dirty="0">
                <a:solidFill>
                  <a:srgbClr val="7030A0"/>
                </a:solidFill>
              </a:rPr>
              <a:t>No </a:t>
            </a:r>
            <a:r>
              <a:rPr lang="tr-TR" sz="2400" b="1" dirty="0" err="1">
                <a:solidFill>
                  <a:srgbClr val="7030A0"/>
                </a:solidFill>
              </a:rPr>
              <a:t>Significant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Difference</a:t>
            </a:r>
            <a:r>
              <a:rPr lang="tr-TR" sz="2400" b="1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>
                <a:latin typeface="+mj-lt"/>
              </a:rPr>
              <a:t>Overall and loco-regional recurrence</a:t>
            </a:r>
          </a:p>
          <a:p>
            <a:pPr lvl="1"/>
            <a:r>
              <a:rPr lang="en-US" b="1" dirty="0">
                <a:latin typeface="+mj-lt"/>
              </a:rPr>
              <a:t>Progression-free survival</a:t>
            </a:r>
            <a:endParaRPr lang="tr-TR" b="1" dirty="0">
              <a:latin typeface="+mj-lt"/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Poorer overall survival in observational studies</a:t>
            </a:r>
            <a:r>
              <a:rPr lang="tr-TR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>
                <a:latin typeface="+mj-lt"/>
              </a:rPr>
              <a:t>HR: 1.68</a:t>
            </a:r>
          </a:p>
          <a:p>
            <a:endParaRPr lang="en-US" dirty="0"/>
          </a:p>
          <a:p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tr-TR" sz="2400" b="1" dirty="0">
              <a:latin typeface="+mj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440025" y="6434449"/>
            <a:ext cx="768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4940" algn="r"/>
            <a:r>
              <a:rPr lang="tr-TR" b="1" i="1" dirty="0">
                <a:solidFill>
                  <a:srgbClr val="002060"/>
                </a:solidFill>
                <a:latin typeface="+mj-lt"/>
              </a:rPr>
              <a:t>Kim HS.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EJ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SO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 20</a:t>
            </a:r>
            <a:r>
              <a:rPr lang="tr-TR" b="1" i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3</a:t>
            </a:r>
            <a:endParaRPr lang="tr-TR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937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25093</TotalTime>
  <Words>2903</Words>
  <Application>Microsoft Office PowerPoint</Application>
  <PresentationFormat>Geniş ekran</PresentationFormat>
  <Paragraphs>317</Paragraphs>
  <Slides>29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ScalaLancetPro</vt:lpstr>
      <vt:lpstr>Arial</vt:lpstr>
      <vt:lpstr>Calibri</vt:lpstr>
      <vt:lpstr>Calibri Light</vt:lpstr>
      <vt:lpstr>Office Teması</vt:lpstr>
      <vt:lpstr>TREATMENT of Stage IB2/IB3 Cervical Cancer  Neoadjuvant Chemotherapy (NACT)</vt:lpstr>
      <vt:lpstr>Can We Use NACT Stage IB2/IB3 Cervical Cancer?</vt:lpstr>
      <vt:lpstr>Common Goal: Optimize Therapeutic Ratio </vt:lpstr>
      <vt:lpstr>NACT Cannot be a Stand-Alone Treatment</vt:lpstr>
      <vt:lpstr>NACT for LACC: a Systematic Review and  Meta-analysis of Individual Patient Data From 21 Randomised Trials </vt:lpstr>
      <vt:lpstr>Demographic Characteristics of 6 Old RCT Studies </vt:lpstr>
      <vt:lpstr>OLD RCT TRIALS</vt:lpstr>
      <vt:lpstr>NACT + Surgery vs Surgery for CC Cochrane Database of Systemic Reviews</vt:lpstr>
      <vt:lpstr>Efficacy of NACT in patients with FIGO stage IB1-IIA CC:  An international collaborative meta-analysis</vt:lpstr>
      <vt:lpstr>Incremental Survival Gains While Using Combinations to Treat Metastatic/Recurrent CC</vt:lpstr>
      <vt:lpstr>NACT Followed by Radical Surgery Vs CCRT  in Patients With Stage IB2, IIA, or IIB Squamous CC: RCT</vt:lpstr>
      <vt:lpstr>Randomized Phase III: Comparing NACT Followed by Surgery Vs CRT in Stage IB2-IIB CC  EORTC-55994</vt:lpstr>
      <vt:lpstr>Randomized Ph III: Comparing NACT Followed by Surgery Vs CRT in Stage IB2-IIB CC  EORTC-55994</vt:lpstr>
      <vt:lpstr>Randomized Ph III: Comparing NACT Followed by Surgery Vs CRT in Stage IB2-IIB CC  EORTC-55994</vt:lpstr>
      <vt:lpstr> A Randomised Phase III Trial of Induction CT followed by CRT Compared with CRT alone in LACC The GCIG INTERLACE trial</vt:lpstr>
      <vt:lpstr> A Randomised Phase III Trial of Induction CT followed by CRT Compared with CRT alone in LACC The GCIG INTERLACE trial</vt:lpstr>
      <vt:lpstr> A Randomised Phase III Trial of Induction CT followed by CRT Compared with CRT alone in LACC The GCIG INTERLACE trial</vt:lpstr>
      <vt:lpstr> A Randomised Phase III Trial of Induction CT followed by CRT Compared with CRT alone in LACC The GCIG INTERLACE trial</vt:lpstr>
      <vt:lpstr>Incremental Survival Gains While Using Combinations to Treat Metastatic/Recurrent CC</vt:lpstr>
      <vt:lpstr>Combination of Weekly Paclitaxel-Carboplatin plus BEV  as NACT in stage IB–IIB CC</vt:lpstr>
      <vt:lpstr>Incremental Survival Gains While Using Combinations to Treat Metastatic/Recurrent CC</vt:lpstr>
      <vt:lpstr>NACT plus Camrelizumab for LACC (NACI study):  A Multicentre, Single-arm, Phase 2 Trial</vt:lpstr>
      <vt:lpstr>MITO CERV3-phase II study on  PC-Pembrolizumab in NACT of LCC</vt:lpstr>
      <vt:lpstr>Can NACT be a Treatment in Special Situations? To Preserve Fertility/In a Pregnant Patient With CC</vt:lpstr>
      <vt:lpstr>Can NACT be a Treatment in Special Situations? To Preserve Fertility/In a Pregnant Patient With CC</vt:lpstr>
      <vt:lpstr>Can NACT be a Treatment in Special Situations? In a Pregnant Patient with CC</vt:lpstr>
      <vt:lpstr>Can NACT (followed by surgery) be Used When  Optimal RT Resources are Unavailable?</vt:lpstr>
      <vt:lpstr>Conclusion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Yusuf Irmak</dc:creator>
  <cp:lastModifiedBy>Ozden Altundag</cp:lastModifiedBy>
  <cp:revision>1613</cp:revision>
  <cp:lastPrinted>2024-11-09T08:52:58Z</cp:lastPrinted>
  <dcterms:created xsi:type="dcterms:W3CDTF">2021-10-21T08:51:45Z</dcterms:created>
  <dcterms:modified xsi:type="dcterms:W3CDTF">2024-11-27T20:23:12Z</dcterms:modified>
</cp:coreProperties>
</file>