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47" autoAdjust="0"/>
    <p:restoredTop sz="86371" autoAdjust="0"/>
  </p:normalViewPr>
  <p:slideViewPr>
    <p:cSldViewPr snapToGrid="0" snapToObjects="1">
      <p:cViewPr varScale="1">
        <p:scale>
          <a:sx n="90" d="100"/>
          <a:sy n="90" d="100"/>
        </p:scale>
        <p:origin x="-1771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31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66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69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69" y="2032662"/>
            <a:ext cx="3184650" cy="25201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936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936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936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936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936"/>
              </a:spcAft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6A35-143B-C74F-8812-12406DE193EE}" type="datetime4">
              <a:rPr lang="en-US" smtClean="0"/>
              <a:pPr/>
              <a:t>November 29, 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9F55C70-09CB-44D7-B3B4-B2ED40D94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1" y="2032662"/>
            <a:ext cx="4171500" cy="25201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9737772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8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36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0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30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07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13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98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91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8499-4CE3-8341-BA74-6D4D1166AC36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993C-0B5A-9244-ABA1-7B4EC6733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12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163" y="3106863"/>
            <a:ext cx="86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Treatment of Low Grade Serous Ovarian Carcinoma (LGSOC) 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488" y="4771081"/>
            <a:ext cx="2309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Avenir Next Regular"/>
                <a:cs typeface="Avenir Next Regular"/>
              </a:rPr>
              <a:t>Dimitrios</a:t>
            </a:r>
            <a:r>
              <a:rPr lang="en-US" sz="1400" dirty="0" smtClean="0">
                <a:latin typeface="Avenir Next Regular"/>
                <a:cs typeface="Avenir Next Regular"/>
              </a:rPr>
              <a:t> </a:t>
            </a:r>
            <a:r>
              <a:rPr lang="en-US" sz="1400" dirty="0" err="1" smtClean="0">
                <a:latin typeface="Avenir Next Regular"/>
                <a:cs typeface="Avenir Next Regular"/>
              </a:rPr>
              <a:t>Haidopoulos</a:t>
            </a:r>
            <a:endParaRPr lang="en-US" sz="1400" dirty="0" smtClean="0">
              <a:latin typeface="Avenir Next Regular"/>
              <a:cs typeface="Avenir Next Regular"/>
            </a:endParaRPr>
          </a:p>
          <a:p>
            <a:pPr algn="ctr"/>
            <a:r>
              <a:rPr lang="en-US" sz="1400" dirty="0" smtClean="0">
                <a:latin typeface="Avenir Next Regular"/>
                <a:cs typeface="Avenir Next Regular"/>
              </a:rPr>
              <a:t>Gynecological Oncologist</a:t>
            </a:r>
            <a:endParaRPr lang="en-US" sz="1400" dirty="0">
              <a:latin typeface="Avenir Next Regular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00948"/>
            <a:ext cx="2423641" cy="1076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80714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0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4497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0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3124" cy="2254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2" y="2690638"/>
            <a:ext cx="6788727" cy="3024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309" y="395346"/>
            <a:ext cx="3906973" cy="23304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88364" y="1039091"/>
            <a:ext cx="2297545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99182" y="1235364"/>
            <a:ext cx="3486727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9182" y="1420091"/>
            <a:ext cx="3486727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9182" y="1593273"/>
            <a:ext cx="1431636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30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"/>
            <a:ext cx="9144000" cy="2189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18" y="2193637"/>
            <a:ext cx="5842000" cy="3200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089727" y="2828636"/>
            <a:ext cx="5541818" cy="11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89727" y="3082636"/>
            <a:ext cx="5541818" cy="11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7909" y="3613727"/>
            <a:ext cx="473363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89727" y="3879273"/>
            <a:ext cx="4491182" cy="2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69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Adjuvant chemo following PCS 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662545"/>
            <a:ext cx="790022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Chemo for stages </a:t>
            </a:r>
            <a:r>
              <a:rPr lang="en-US" sz="2000" dirty="0" err="1" smtClean="0">
                <a:latin typeface="Avenir Next Regular"/>
                <a:cs typeface="Avenir Next Regular"/>
              </a:rPr>
              <a:t>Ib-Ic</a:t>
            </a:r>
            <a:r>
              <a:rPr lang="en-US" sz="2000" dirty="0" smtClean="0">
                <a:latin typeface="Avenir Next Regular"/>
                <a:cs typeface="Avenir Next Regular"/>
              </a:rPr>
              <a:t>: uncertain...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- </a:t>
            </a:r>
            <a:r>
              <a:rPr lang="en-US" dirty="0" smtClean="0">
                <a:latin typeface="Avenir Next Regular"/>
                <a:cs typeface="Avenir Next Regular"/>
              </a:rPr>
              <a:t>6 cycles of </a:t>
            </a:r>
            <a:r>
              <a:rPr lang="en-US" dirty="0" err="1" smtClean="0">
                <a:latin typeface="Avenir Next Regular"/>
                <a:cs typeface="Avenir Next Regular"/>
              </a:rPr>
              <a:t>carbo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monotherapy</a:t>
            </a:r>
            <a:r>
              <a:rPr lang="en-US" dirty="0" smtClean="0">
                <a:latin typeface="Avenir Next Regular"/>
                <a:cs typeface="Avenir Next Regular"/>
              </a:rPr>
              <a:t> or 3 cycles </a:t>
            </a:r>
            <a:r>
              <a:rPr lang="en-US" dirty="0" err="1" smtClean="0">
                <a:latin typeface="Avenir Next Regular"/>
                <a:cs typeface="Avenir Next Regular"/>
              </a:rPr>
              <a:t>carbo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mr-IN" dirty="0" smtClean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taxol</a:t>
            </a:r>
            <a:r>
              <a:rPr lang="en-US" dirty="0" smtClean="0">
                <a:latin typeface="Avenir Next Regular"/>
                <a:cs typeface="Avenir Next Regular"/>
              </a:rPr>
              <a:t> for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Ib</a:t>
            </a:r>
            <a:endParaRPr lang="en-US" dirty="0" smtClean="0">
              <a:latin typeface="Avenir Next Regular"/>
              <a:cs typeface="Avenir Next Regular"/>
            </a:endParaRPr>
          </a:p>
          <a:p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- </a:t>
            </a:r>
            <a:r>
              <a:rPr lang="en-US" dirty="0" smtClean="0">
                <a:latin typeface="Avenir Next Regular"/>
                <a:cs typeface="Avenir Next Regular"/>
              </a:rPr>
              <a:t>6 cycles </a:t>
            </a:r>
            <a:r>
              <a:rPr lang="en-US" dirty="0" err="1" smtClean="0">
                <a:latin typeface="Avenir Next Regular"/>
                <a:cs typeface="Avenir Next Regular"/>
              </a:rPr>
              <a:t>carbo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mr-IN" dirty="0" smtClean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taxol</a:t>
            </a:r>
            <a:r>
              <a:rPr lang="en-US" dirty="0" smtClean="0">
                <a:latin typeface="Avenir Next Regular"/>
                <a:cs typeface="Avenir Next Regular"/>
              </a:rPr>
              <a:t> for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Ic</a:t>
            </a:r>
            <a:endParaRPr lang="en-US" dirty="0" smtClean="0">
              <a:latin typeface="Avenir Next Regular"/>
              <a:cs typeface="Avenir Next Regular"/>
            </a:endParaRPr>
          </a:p>
          <a:p>
            <a:endParaRPr lang="en-US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NCCN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- no adjuvant chemo for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Ib</a:t>
            </a:r>
            <a:endParaRPr lang="en-US" dirty="0" smtClean="0">
              <a:latin typeface="Avenir Next Regular"/>
              <a:cs typeface="Avenir Next Regular"/>
            </a:endParaRPr>
          </a:p>
          <a:p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- 3-6 cycles </a:t>
            </a:r>
            <a:r>
              <a:rPr lang="en-US" dirty="0" err="1" smtClean="0">
                <a:latin typeface="Avenir Next Regular"/>
                <a:cs typeface="Avenir Next Regular"/>
              </a:rPr>
              <a:t>carbo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mr-IN" dirty="0" smtClean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taxol</a:t>
            </a:r>
            <a:r>
              <a:rPr lang="en-US" dirty="0" smtClean="0">
                <a:latin typeface="Avenir Next Regular"/>
                <a:cs typeface="Avenir Next Regular"/>
              </a:rPr>
              <a:t> for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Ic</a:t>
            </a:r>
            <a:endParaRPr lang="en-US" dirty="0" smtClean="0">
              <a:latin typeface="Avenir Next Regular"/>
              <a:cs typeface="Avenir Next Regular"/>
            </a:endParaRP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All other stages: </a:t>
            </a:r>
            <a:r>
              <a:rPr lang="en-US" sz="2000" dirty="0" err="1" smtClean="0">
                <a:latin typeface="Avenir Next Regular"/>
                <a:cs typeface="Avenir Next Regular"/>
              </a:rPr>
              <a:t>carbo</a:t>
            </a:r>
            <a:r>
              <a:rPr lang="en-US" sz="2000" dirty="0" smtClean="0">
                <a:latin typeface="Avenir Next Regular"/>
                <a:cs typeface="Avenir Next Regular"/>
              </a:rPr>
              <a:t> </a:t>
            </a:r>
            <a:r>
              <a:rPr lang="mr-IN" sz="2000" dirty="0" smtClean="0">
                <a:latin typeface="Avenir Next Regular"/>
                <a:cs typeface="Avenir Next Regular"/>
              </a:rPr>
              <a:t>–</a:t>
            </a:r>
            <a:r>
              <a:rPr lang="en-US" sz="2000" dirty="0" smtClean="0">
                <a:latin typeface="Avenir Next Regular"/>
                <a:cs typeface="Avenir Next Regular"/>
              </a:rPr>
              <a:t> </a:t>
            </a:r>
            <a:r>
              <a:rPr lang="en-US" sz="2000" dirty="0" err="1" smtClean="0">
                <a:latin typeface="Avenir Next Regular"/>
                <a:cs typeface="Avenir Next Regular"/>
              </a:rPr>
              <a:t>taxol</a:t>
            </a:r>
            <a:r>
              <a:rPr lang="en-US" sz="2000" dirty="0" smtClean="0">
                <a:latin typeface="Avenir Next Regular"/>
                <a:cs typeface="Avenir Next Regular"/>
              </a:rPr>
              <a:t> 6 cycles</a:t>
            </a:r>
          </a:p>
        </p:txBody>
      </p:sp>
    </p:spTree>
    <p:extLst>
      <p:ext uri="{BB962C8B-B14F-4D97-AF65-F5344CB8AC3E}">
        <p14:creationId xmlns="" xmlns:p14="http://schemas.microsoft.com/office/powerpoint/2010/main" val="2608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2800" dirty="0" smtClean="0">
                <a:latin typeface="Avenir Next Regular"/>
                <a:cs typeface="Avenir Next Regular"/>
              </a:rPr>
              <a:t>…</a:t>
            </a:r>
            <a:r>
              <a:rPr lang="en-US" sz="2800" dirty="0" smtClean="0">
                <a:latin typeface="Avenir Next Regular"/>
                <a:cs typeface="Avenir Next Regular"/>
              </a:rPr>
              <a:t>.Despite that, limited effectiveness of chemo</a:t>
            </a:r>
            <a:r>
              <a:rPr lang="mr-IN" sz="2800" dirty="0" smtClean="0">
                <a:latin typeface="Avenir Next Regular"/>
                <a:cs typeface="Avenir Next Regular"/>
              </a:rPr>
              <a:t>…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455" y="1704945"/>
            <a:ext cx="7748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AGO confirmed the difference in response rates of</a:t>
            </a:r>
          </a:p>
          <a:p>
            <a:r>
              <a:rPr lang="en-US" sz="2000" dirty="0" smtClean="0">
                <a:latin typeface="Avenir Next Regular"/>
                <a:cs typeface="Avenir Next Regular"/>
              </a:rPr>
              <a:t>      platinum based chemo in advanced HGSOC and LGSOC with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 </a:t>
            </a:r>
            <a:r>
              <a:rPr lang="en-US" sz="2000" dirty="0" smtClean="0">
                <a:latin typeface="Avenir Next Regular"/>
                <a:cs typeface="Avenir Next Regular"/>
              </a:rPr>
              <a:t>     RD following PDS (90% </a:t>
            </a:r>
            <a:r>
              <a:rPr lang="en-US" sz="2000" dirty="0" err="1" smtClean="0">
                <a:latin typeface="Avenir Next Regular"/>
                <a:cs typeface="Avenir Next Regular"/>
              </a:rPr>
              <a:t>vs</a:t>
            </a:r>
            <a:r>
              <a:rPr lang="en-US" sz="2000" dirty="0" smtClean="0">
                <a:latin typeface="Avenir Next Regular"/>
                <a:cs typeface="Avenir Next Regular"/>
              </a:rPr>
              <a:t> 23%, p&lt;0.001) </a:t>
            </a:r>
          </a:p>
          <a:p>
            <a:r>
              <a:rPr lang="en-US" sz="2000" dirty="0" smtClean="0">
                <a:latin typeface="Avenir Next Regular"/>
                <a:cs typeface="Avenir Next Regular"/>
              </a:rPr>
              <a:t>  </a:t>
            </a:r>
            <a:endParaRPr lang="en-US" sz="2000" dirty="0">
              <a:latin typeface="Avenir Next Regular"/>
              <a:cs typeface="Avenir N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73" y="3762963"/>
            <a:ext cx="4629727" cy="1879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2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2800" dirty="0" smtClean="0">
                <a:latin typeface="Avenir Next Regular"/>
                <a:cs typeface="Avenir Next Regular"/>
              </a:rPr>
              <a:t>…</a:t>
            </a:r>
            <a:r>
              <a:rPr lang="en-US" sz="2800" dirty="0" smtClean="0">
                <a:latin typeface="Avenir Next Regular"/>
                <a:cs typeface="Avenir Next Regular"/>
              </a:rPr>
              <a:t>.probably no gain from adjuvant chemo..  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62546"/>
            <a:ext cx="4814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National Cancer Database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618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with LGSOC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II-IV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501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(81,1%) received adjuvant chemo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117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(18,9%) no chemo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No difference in OS !!!!   </a:t>
            </a:r>
            <a:endParaRPr lang="en-US" dirty="0">
              <a:latin typeface="Avenir Next Regular"/>
              <a:cs typeface="Avenir N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3" y="3139874"/>
            <a:ext cx="5668818" cy="206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4104" y="5204517"/>
            <a:ext cx="2332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venir Next Regular"/>
                <a:cs typeface="Avenir Next Regular"/>
              </a:rPr>
              <a:t>Int</a:t>
            </a:r>
            <a:r>
              <a:rPr lang="en-US" sz="1400" dirty="0" smtClean="0">
                <a:latin typeface="Avenir Next Regular"/>
                <a:cs typeface="Avenir Next Regular"/>
              </a:rPr>
              <a:t> J </a:t>
            </a:r>
            <a:r>
              <a:rPr lang="en-US" sz="1400" dirty="0" err="1" smtClean="0">
                <a:latin typeface="Avenir Next Regular"/>
                <a:cs typeface="Avenir Next Regular"/>
              </a:rPr>
              <a:t>Gynecol</a:t>
            </a:r>
            <a:r>
              <a:rPr lang="en-US" sz="1400" dirty="0" smtClean="0">
                <a:latin typeface="Avenir Next Regular"/>
                <a:cs typeface="Avenir Next Regular"/>
              </a:rPr>
              <a:t> Cancer 2023</a:t>
            </a:r>
            <a:endParaRPr lang="en-US" sz="14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3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The role of </a:t>
            </a:r>
            <a:r>
              <a:rPr lang="en-US" sz="2800" dirty="0" err="1" smtClean="0">
                <a:latin typeface="Avenir Next Regular"/>
                <a:cs typeface="Avenir Next Regular"/>
              </a:rPr>
              <a:t>Bevacizumab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421909"/>
            <a:ext cx="8203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“Could be considered an additional therapeutic option in</a:t>
            </a:r>
          </a:p>
          <a:p>
            <a:r>
              <a:rPr lang="en-US" sz="2400" dirty="0" smtClean="0">
                <a:latin typeface="Avenir Next Regular"/>
                <a:cs typeface="Avenir Next Regular"/>
              </a:rPr>
              <a:t> addition to adjuvant chemo” </a:t>
            </a:r>
            <a:endParaRPr lang="en-US" sz="2400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174" y="1466273"/>
            <a:ext cx="43268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ICON 7: no gain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GOG-0218: prolonged PFS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MITO-22: prolonged PFS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Overall RR 47,5% (recurrent setting..)</a:t>
            </a:r>
            <a:endParaRPr lang="en-US" dirty="0">
              <a:latin typeface="Avenir Next Regular"/>
              <a:cs typeface="Avenir Next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839875"/>
            <a:ext cx="4318000" cy="1396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6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Hormonal therapy in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11249"/>
            <a:ext cx="7776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High expression of estrogen (90%) and progesterone (40-50%)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 </a:t>
            </a:r>
            <a:r>
              <a:rPr lang="en-US" sz="2000" dirty="0" smtClean="0">
                <a:latin typeface="Avenir Next Regular"/>
                <a:cs typeface="Avenir Next Regular"/>
              </a:rPr>
              <a:t>   receptors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Strong rationale for potential therapeutic effect  </a:t>
            </a:r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6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51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671312"/>
            <a:ext cx="6834909" cy="2828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68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26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026535"/>
            <a:ext cx="5803900" cy="23749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90700" y="3937000"/>
            <a:ext cx="53097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3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51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7" y="2529459"/>
            <a:ext cx="6604000" cy="2749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Ongoing trials for endocrine therapy in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175"/>
            <a:ext cx="5426364" cy="2578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815" y="3825570"/>
            <a:ext cx="9084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Next Regular"/>
                <a:cs typeface="Avenir Next Regular"/>
              </a:rPr>
              <a:t>randomized double-blinded placebo-controlled multi-center phase III </a:t>
            </a:r>
            <a:r>
              <a:rPr lang="en-US" dirty="0" smtClean="0">
                <a:latin typeface="Avenir Next Regular"/>
                <a:cs typeface="Avenir Next Regular"/>
              </a:rPr>
              <a:t>Trial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540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w HGSOC, LGSOC, </a:t>
            </a:r>
            <a:r>
              <a:rPr lang="en-US" dirty="0" err="1" smtClean="0">
                <a:latin typeface="Avenir Next Regular"/>
                <a:cs typeface="Avenir Next Regular"/>
              </a:rPr>
              <a:t>endometrioid</a:t>
            </a:r>
            <a:r>
              <a:rPr lang="en-US" dirty="0" smtClean="0">
                <a:latin typeface="Avenir Next Regular"/>
                <a:cs typeface="Avenir Next Regular"/>
              </a:rPr>
              <a:t>, </a:t>
            </a:r>
            <a:r>
              <a:rPr lang="en-US" dirty="0" err="1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II-IV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PDS or IDS followed by at least 4 chemo (platinum-based) +/- </a:t>
            </a:r>
            <a:r>
              <a:rPr lang="en-US" dirty="0" err="1" smtClean="0">
                <a:latin typeface="Avenir Next Regular"/>
                <a:cs typeface="Avenir Next Regular"/>
              </a:rPr>
              <a:t>letrozole</a:t>
            </a:r>
            <a:r>
              <a:rPr lang="en-US" dirty="0" smtClean="0">
                <a:latin typeface="Avenir Next Regular"/>
                <a:cs typeface="Avenir Next Regular"/>
              </a:rPr>
              <a:t> or placebo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Inclusion criterion: Estrogen Receptor Expression &gt;1% </a:t>
            </a: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Ongoing trials for endocrine therapy in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782" y="2272721"/>
            <a:ext cx="9796404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smtClean="0">
                <a:latin typeface="Avenir Next Regular"/>
                <a:cs typeface="Avenir Next Regular"/>
              </a:rPr>
              <a:t>	</a:t>
            </a:r>
          </a:p>
          <a:p>
            <a:pPr marL="342900" indent="-342900">
              <a:buFont typeface="Arial"/>
              <a:buChar char="•"/>
            </a:pPr>
            <a:r>
              <a:rPr lang="en-US" sz="2800" baseline="30000" dirty="0" smtClean="0">
                <a:latin typeface="Avenir Next Regular"/>
                <a:cs typeface="Avenir Next Regular"/>
              </a:rPr>
              <a:t> </a:t>
            </a:r>
            <a:r>
              <a:rPr lang="en-US" sz="2000" dirty="0">
                <a:latin typeface="Avenir Next Regular"/>
                <a:cs typeface="Avenir Next Regular"/>
              </a:rPr>
              <a:t>450 patients LGSOC FIGO stages II–IV after primary </a:t>
            </a:r>
            <a:r>
              <a:rPr lang="en-US" sz="2000" dirty="0" err="1" smtClean="0">
                <a:latin typeface="Avenir Next Regular"/>
                <a:cs typeface="Avenir Next Regular"/>
              </a:rPr>
              <a:t>cytoreductive</a:t>
            </a:r>
            <a:endParaRPr lang="en-US" sz="2000" dirty="0" smtClean="0">
              <a:latin typeface="Avenir Next Regular"/>
              <a:cs typeface="Avenir Next Regular"/>
            </a:endParaRPr>
          </a:p>
          <a:p>
            <a:r>
              <a:rPr lang="en-US" sz="2000" dirty="0">
                <a:latin typeface="Avenir Next Regular"/>
                <a:cs typeface="Avenir Next Regular"/>
              </a:rPr>
              <a:t> </a:t>
            </a:r>
            <a:r>
              <a:rPr lang="en-US" sz="2000" dirty="0" smtClean="0">
                <a:latin typeface="Avenir Next Regular"/>
                <a:cs typeface="Avenir Next Regular"/>
              </a:rPr>
              <a:t>     surgery</a:t>
            </a:r>
          </a:p>
          <a:p>
            <a:endParaRPr lang="en-US" sz="2000" dirty="0" smtClean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 Addition of </a:t>
            </a:r>
            <a:r>
              <a:rPr lang="en-US" sz="2000" dirty="0" err="1" smtClean="0">
                <a:latin typeface="Avenir Next Regular"/>
                <a:cs typeface="Avenir Next Regular"/>
              </a:rPr>
              <a:t>letrozole</a:t>
            </a:r>
            <a:r>
              <a:rPr lang="en-US" sz="2000" dirty="0" smtClean="0">
                <a:latin typeface="Avenir Next Regular"/>
                <a:cs typeface="Avenir Next Regular"/>
              </a:rPr>
              <a:t> to adjuvant </a:t>
            </a:r>
            <a:r>
              <a:rPr lang="en-US" sz="2000" dirty="0" err="1" smtClean="0">
                <a:latin typeface="Avenir Next Regular"/>
                <a:cs typeface="Avenir Next Regular"/>
              </a:rPr>
              <a:t>carbo</a:t>
            </a:r>
            <a:r>
              <a:rPr lang="en-US" sz="2000" dirty="0" smtClean="0">
                <a:latin typeface="Avenir Next Regular"/>
                <a:cs typeface="Avenir Next Regular"/>
              </a:rPr>
              <a:t>/</a:t>
            </a:r>
            <a:r>
              <a:rPr lang="en-US" sz="2000" dirty="0" err="1" smtClean="0">
                <a:latin typeface="Avenir Next Regular"/>
                <a:cs typeface="Avenir Next Regular"/>
              </a:rPr>
              <a:t>taxol</a:t>
            </a:r>
            <a:r>
              <a:rPr lang="en-US" sz="2000" dirty="0" smtClean="0">
                <a:latin typeface="Avenir Next Regular"/>
                <a:cs typeface="Avenir Next Regular"/>
              </a:rPr>
              <a:t> chemo</a:t>
            </a:r>
          </a:p>
          <a:p>
            <a:endParaRPr lang="en-US" sz="2000" dirty="0" smtClean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+ </a:t>
            </a:r>
            <a:r>
              <a:rPr lang="en-US" sz="2000" dirty="0" err="1" smtClean="0">
                <a:latin typeface="Avenir Next Regular"/>
                <a:cs typeface="Avenir Next Regular"/>
              </a:rPr>
              <a:t>letrozole</a:t>
            </a:r>
            <a:r>
              <a:rPr lang="en-US" sz="2000" dirty="0" smtClean="0">
                <a:latin typeface="Avenir Next Regular"/>
                <a:cs typeface="Avenir Next Regular"/>
              </a:rPr>
              <a:t> maintenance therapy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303" y="1625751"/>
            <a:ext cx="762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venir Next Regular"/>
                <a:cs typeface="Avenir Next Regular"/>
              </a:rPr>
              <a:t>Randomized controlled phase III trial NRG GY-019 </a:t>
            </a:r>
            <a:endParaRPr lang="en-US" sz="24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Ongoing trials for endocrine therapy in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303" y="1614206"/>
            <a:ext cx="509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venir Next Regular"/>
                <a:cs typeface="Avenir Next Regular"/>
              </a:rPr>
              <a:t>Randomized phase III LEPRE trial  </a:t>
            </a:r>
            <a:endParaRPr lang="en-US" sz="2400" b="1" dirty="0"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09" y="2574636"/>
            <a:ext cx="6622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latin typeface="Avenir Next Regular"/>
                <a:cs typeface="Avenir Next Regular"/>
              </a:rPr>
              <a:t>Pts</a:t>
            </a:r>
            <a:r>
              <a:rPr lang="en-US" sz="2000" dirty="0" smtClean="0">
                <a:latin typeface="Avenir Next Regular"/>
                <a:cs typeface="Avenir Next Regular"/>
              </a:rPr>
              <a:t> with primary </a:t>
            </a:r>
            <a:r>
              <a:rPr lang="en-US" sz="2000" dirty="0" err="1" smtClean="0">
                <a:latin typeface="Avenir Next Regular"/>
                <a:cs typeface="Avenir Next Regular"/>
              </a:rPr>
              <a:t>cytoreductive</a:t>
            </a:r>
            <a:r>
              <a:rPr lang="en-US" sz="2000" dirty="0" smtClean="0">
                <a:latin typeface="Avenir Next Regular"/>
                <a:cs typeface="Avenir Next Regular"/>
              </a:rPr>
              <a:t> surgery in stages III-IV, 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 </a:t>
            </a:r>
            <a:r>
              <a:rPr lang="en-US" sz="2000" dirty="0" smtClean="0">
                <a:latin typeface="Avenir Next Regular"/>
                <a:cs typeface="Avenir Next Regular"/>
              </a:rPr>
              <a:t>   ER-positive LGSOC’s</a:t>
            </a: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venir Next Regular"/>
                <a:cs typeface="Avenir Next Regular"/>
              </a:rPr>
              <a:t>Letrozole</a:t>
            </a:r>
            <a:r>
              <a:rPr lang="en-US" sz="2000" dirty="0" smtClean="0">
                <a:latin typeface="Avenir Next Regular"/>
                <a:cs typeface="Avenir Next Regular"/>
              </a:rPr>
              <a:t> </a:t>
            </a:r>
            <a:r>
              <a:rPr lang="en-US" sz="2000" dirty="0" err="1" smtClean="0">
                <a:latin typeface="Avenir Next Regular"/>
                <a:cs typeface="Avenir Next Regular"/>
              </a:rPr>
              <a:t>vs</a:t>
            </a:r>
            <a:r>
              <a:rPr lang="en-US" sz="2000" dirty="0" smtClean="0">
                <a:latin typeface="Avenir Next Regular"/>
                <a:cs typeface="Avenir Next Regular"/>
              </a:rPr>
              <a:t> </a:t>
            </a:r>
            <a:r>
              <a:rPr lang="en-US" sz="2000" dirty="0" err="1" smtClean="0">
                <a:latin typeface="Avenir Next Regular"/>
                <a:cs typeface="Avenir Next Regular"/>
              </a:rPr>
              <a:t>carbo</a:t>
            </a:r>
            <a:r>
              <a:rPr lang="en-US" sz="2000" dirty="0" smtClean="0">
                <a:latin typeface="Avenir Next Regular"/>
                <a:cs typeface="Avenir Next Regular"/>
              </a:rPr>
              <a:t>/paclitaxel as adjuvant therapy</a:t>
            </a:r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8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Management of recurrent disease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80% of </a:t>
            </a:r>
            <a:r>
              <a:rPr lang="en-US" sz="2400" dirty="0" err="1" smtClean="0">
                <a:latin typeface="Avenir Next Regular"/>
                <a:cs typeface="Avenir Next Regular"/>
              </a:rPr>
              <a:t>pts</a:t>
            </a:r>
            <a:r>
              <a:rPr lang="en-US" sz="2400" dirty="0" smtClean="0">
                <a:latin typeface="Avenir Next Regular"/>
                <a:cs typeface="Avenir Next Regular"/>
              </a:rPr>
              <a:t> w advanced LGSOC will recur</a:t>
            </a:r>
          </a:p>
          <a:p>
            <a:endParaRPr lang="en-US" sz="2400" dirty="0">
              <a:latin typeface="Avenir Next Regular"/>
              <a:cs typeface="Avenir Next Regular"/>
            </a:endParaRP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sz="2400" dirty="0" smtClean="0">
                <a:latin typeface="Avenir Next Regular"/>
                <a:cs typeface="Avenir Next Regular"/>
              </a:rPr>
              <a:t>Options</a:t>
            </a:r>
          </a:p>
          <a:p>
            <a:pPr marL="0" indent="0">
              <a:buNone/>
            </a:pPr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	- Secondary </a:t>
            </a:r>
            <a:r>
              <a:rPr lang="en-US" sz="2000" dirty="0" err="1" smtClean="0">
                <a:latin typeface="Avenir Next Regular"/>
                <a:cs typeface="Avenir Next Regular"/>
              </a:rPr>
              <a:t>cytoreductive</a:t>
            </a:r>
            <a:r>
              <a:rPr lang="en-US" sz="2000" dirty="0" smtClean="0">
                <a:latin typeface="Avenir Next Regular"/>
                <a:cs typeface="Avenir Next Regular"/>
              </a:rPr>
              <a:t> surgeries</a:t>
            </a:r>
          </a:p>
          <a:p>
            <a:pPr marL="0" indent="0">
              <a:buNone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 marL="0" indent="0">
              <a:buNone/>
            </a:pPr>
            <a:r>
              <a:rPr lang="en-US" sz="2000" dirty="0">
                <a:latin typeface="Avenir Next Regular"/>
                <a:cs typeface="Avenir Next Regular"/>
              </a:rPr>
              <a:t>	</a:t>
            </a:r>
            <a:r>
              <a:rPr lang="en-US" sz="2000" dirty="0" smtClean="0">
                <a:latin typeface="Avenir Next Regular"/>
                <a:cs typeface="Avenir Next Regular"/>
              </a:rPr>
              <a:t>		- Targeted therapies</a:t>
            </a:r>
          </a:p>
          <a:p>
            <a:pPr lvl="5"/>
            <a:r>
              <a:rPr lang="en-US" sz="1800" dirty="0">
                <a:latin typeface="Avenir Next Regular"/>
                <a:cs typeface="Avenir Next Regular"/>
              </a:rPr>
              <a:t> </a:t>
            </a:r>
            <a:r>
              <a:rPr lang="en-US" sz="1800" dirty="0" smtClean="0">
                <a:latin typeface="Avenir Next Regular"/>
                <a:cs typeface="Avenir Next Regular"/>
              </a:rPr>
              <a:t>Endocrine</a:t>
            </a:r>
          </a:p>
          <a:p>
            <a:pPr lvl="5"/>
            <a:r>
              <a:rPr lang="en-US" sz="1800" dirty="0" smtClean="0">
                <a:latin typeface="Avenir Next Regular"/>
                <a:cs typeface="Avenir Next Regular"/>
              </a:rPr>
              <a:t>Anti-VEGF</a:t>
            </a:r>
          </a:p>
          <a:p>
            <a:pPr lvl="5"/>
            <a:r>
              <a:rPr lang="en-US" sz="1800" dirty="0" smtClean="0">
                <a:latin typeface="Avenir Next Regular"/>
                <a:cs typeface="Avenir Next Regular"/>
              </a:rPr>
              <a:t>Anti-MAPK	</a:t>
            </a:r>
            <a:endParaRPr lang="en-US" sz="18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74" y="2685194"/>
            <a:ext cx="5658026" cy="1949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02" y="4634214"/>
            <a:ext cx="4698898" cy="891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091" y="150090"/>
            <a:ext cx="7717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Secondary </a:t>
            </a:r>
            <a:r>
              <a:rPr lang="en-US" sz="2800" dirty="0" err="1" smtClean="0">
                <a:latin typeface="Avenir Next Regular"/>
                <a:cs typeface="Avenir Next Regular"/>
              </a:rPr>
              <a:t>cytoreduction</a:t>
            </a:r>
            <a:r>
              <a:rPr lang="en-US" sz="2800" dirty="0" smtClean="0">
                <a:latin typeface="Avenir Next Regular"/>
                <a:cs typeface="Avenir Next Regular"/>
              </a:rPr>
              <a:t> for recurrent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09" y="1050636"/>
            <a:ext cx="9123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DESKTOP III: OS benefit for secondary </a:t>
            </a:r>
            <a:r>
              <a:rPr lang="en-US" dirty="0" err="1" smtClean="0">
                <a:latin typeface="Avenir Next Regular"/>
                <a:cs typeface="Avenir Next Regular"/>
              </a:rPr>
              <a:t>cytoreduction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mr-IN" dirty="0" smtClean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 only 10/407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w LGSOC</a:t>
            </a:r>
            <a:r>
              <a:rPr lang="mr-IN" dirty="0" smtClean="0">
                <a:latin typeface="Avenir Next Regular"/>
                <a:cs typeface="Avenir Next Regular"/>
              </a:rPr>
              <a:t>…</a:t>
            </a:r>
            <a:endParaRPr lang="en-US" dirty="0" smtClean="0">
              <a:latin typeface="Avenir Next Regular"/>
              <a:cs typeface="Avenir Next Regular"/>
            </a:endParaRP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Complete resection in </a:t>
            </a:r>
            <a:r>
              <a:rPr lang="en-US" dirty="0" err="1" smtClean="0">
                <a:latin typeface="Avenir Next Regular"/>
                <a:cs typeface="Avenir Next Regular"/>
              </a:rPr>
              <a:t>pts</a:t>
            </a:r>
            <a:r>
              <a:rPr lang="en-US" dirty="0" smtClean="0">
                <a:latin typeface="Avenir Next Regular"/>
                <a:cs typeface="Avenir Next Regular"/>
              </a:rPr>
              <a:t> w relapsed LGSOC: longer PFS (60,3 </a:t>
            </a:r>
            <a:r>
              <a:rPr lang="en-US" dirty="0" err="1" smtClean="0">
                <a:latin typeface="Avenir Next Regular"/>
                <a:cs typeface="Avenir Next Regular"/>
              </a:rPr>
              <a:t>vs</a:t>
            </a:r>
            <a:r>
              <a:rPr lang="en-US" dirty="0" smtClean="0">
                <a:latin typeface="Avenir Next Regular"/>
                <a:cs typeface="Avenir Next Regular"/>
              </a:rPr>
              <a:t> 10,7 months)</a:t>
            </a:r>
            <a:r>
              <a:rPr lang="mr-IN" dirty="0" smtClean="0">
                <a:latin typeface="Avenir Next Regular"/>
                <a:cs typeface="Avenir Next Regular"/>
              </a:rPr>
              <a:t>…</a:t>
            </a:r>
            <a:endParaRPr lang="en-US" dirty="0" smtClean="0">
              <a:latin typeface="Avenir Next Regular"/>
              <a:cs typeface="Avenir Next Regular"/>
            </a:endParaRP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Higher surgical complexity, multiple bowel resections </a:t>
            </a:r>
            <a:endParaRPr lang="en-US" dirty="0">
              <a:latin typeface="Avenir Next Regular"/>
              <a:cs typeface="Avenir Next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9704"/>
            <a:ext cx="4537732" cy="203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27964"/>
            <a:ext cx="1096686" cy="146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4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Cytotoxic chemo for recurrent LGSOC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82" y="3492420"/>
            <a:ext cx="5287818" cy="222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63" y="1500909"/>
            <a:ext cx="64791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Recurrent LGSOC is </a:t>
            </a:r>
            <a:r>
              <a:rPr lang="en-US" dirty="0" err="1" smtClean="0">
                <a:latin typeface="Avenir Next Regular"/>
                <a:cs typeface="Avenir Next Regular"/>
              </a:rPr>
              <a:t>chemoresistant</a:t>
            </a:r>
            <a:endParaRPr lang="en-US" dirty="0" smtClean="0">
              <a:latin typeface="Avenir Next Regular"/>
              <a:cs typeface="Avenir Next Regular"/>
            </a:endParaRP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Overall response</a:t>
            </a: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- 4,9% for platinum-sensitive</a:t>
            </a: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- 2,1% for platinum-resistant</a:t>
            </a: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- 108 combinations of different chemo regimens!!!! </a:t>
            </a:r>
          </a:p>
        </p:txBody>
      </p:sp>
    </p:spTree>
    <p:extLst>
      <p:ext uri="{BB962C8B-B14F-4D97-AF65-F5344CB8AC3E}">
        <p14:creationId xmlns="" xmlns:p14="http://schemas.microsoft.com/office/powerpoint/2010/main" val="2678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venir Next Regular"/>
                <a:cs typeface="Avenir Next Regular"/>
              </a:rPr>
              <a:t>Bevacizumab</a:t>
            </a:r>
            <a:r>
              <a:rPr lang="en-US" sz="2800" dirty="0" smtClean="0">
                <a:latin typeface="Avenir Next Regular"/>
                <a:cs typeface="Avenir Next Regular"/>
              </a:rPr>
              <a:t> for </a:t>
            </a:r>
            <a:r>
              <a:rPr lang="en-US" sz="2800" dirty="0">
                <a:latin typeface="Avenir Next Regular"/>
                <a:cs typeface="Avenir Next Regular"/>
              </a:rPr>
              <a:t>recurrent LGSOC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365"/>
            <a:ext cx="5761182" cy="1766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94" y="2668262"/>
            <a:ext cx="6816776" cy="220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9546" y="1362425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Avenir Next Regular"/>
                <a:cs typeface="Avenir Next Regular"/>
              </a:rPr>
              <a:t>Beva</a:t>
            </a:r>
            <a:r>
              <a:rPr lang="en-US" dirty="0" smtClean="0">
                <a:latin typeface="Avenir Next Regular"/>
                <a:cs typeface="Avenir Next Regular"/>
              </a:rPr>
              <a:t> + singe agent chemo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Improved PFS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948" y="4872182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Overall response rate of 47,5% to </a:t>
            </a:r>
            <a:r>
              <a:rPr lang="en-US" dirty="0" err="1" smtClean="0">
                <a:latin typeface="Avenir Next Regular"/>
                <a:cs typeface="Avenir Next Regular"/>
              </a:rPr>
              <a:t>beva</a:t>
            </a:r>
            <a:r>
              <a:rPr lang="en-US" dirty="0" smtClean="0">
                <a:latin typeface="Avenir Next Regular"/>
                <a:cs typeface="Avenir Next Regular"/>
              </a:rPr>
              <a:t> with or without chemo</a:t>
            </a:r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Novel strategies and future directions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319"/>
            <a:ext cx="8229600" cy="37716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venir Next Regular"/>
                <a:cs typeface="Avenir Next Regular"/>
              </a:rPr>
              <a:t>Endocrine therapy in adjuvant and recurrent setting</a:t>
            </a: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r>
              <a:rPr lang="en-US" sz="2000" dirty="0" smtClean="0">
                <a:latin typeface="Avenir Next Regular"/>
                <a:cs typeface="Avenir Next Regular"/>
              </a:rPr>
              <a:t>Integration of approaches to block the MAPK-pathway</a:t>
            </a: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r>
              <a:rPr lang="en-US" sz="2000" dirty="0" smtClean="0">
                <a:latin typeface="Avenir Next Regular"/>
                <a:cs typeface="Avenir Next Regular"/>
              </a:rPr>
              <a:t>Tumor genome sequencing</a:t>
            </a:r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1073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7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27"/>
            <a:ext cx="9144000" cy="2820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193" y="3027099"/>
            <a:ext cx="86197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Up to 10% of </a:t>
            </a:r>
            <a:r>
              <a:rPr lang="en-US" sz="2400" dirty="0" err="1" smtClean="0">
                <a:latin typeface="Avenir Next Regular"/>
                <a:cs typeface="Avenir Next Regular"/>
              </a:rPr>
              <a:t>pts</a:t>
            </a:r>
            <a:r>
              <a:rPr lang="en-US" sz="2400" dirty="0" smtClean="0">
                <a:latin typeface="Avenir Next Regular"/>
                <a:cs typeface="Avenir Next Regular"/>
              </a:rPr>
              <a:t> with peritoneal </a:t>
            </a:r>
            <a:r>
              <a:rPr lang="en-US" sz="2400" dirty="0" err="1" smtClean="0">
                <a:latin typeface="Avenir Next Regular"/>
                <a:cs typeface="Avenir Next Regular"/>
              </a:rPr>
              <a:t>carcinomatosis</a:t>
            </a:r>
            <a:r>
              <a:rPr lang="en-US" sz="2400" dirty="0" smtClean="0">
                <a:latin typeface="Avenir Next Regular"/>
                <a:cs typeface="Avenir Next Regular"/>
              </a:rPr>
              <a:t> do not have </a:t>
            </a:r>
          </a:p>
          <a:p>
            <a:r>
              <a:rPr lang="en-US" sz="2400" dirty="0" smtClean="0">
                <a:latin typeface="Avenir Next Regular"/>
                <a:cs typeface="Avenir Next Regular"/>
              </a:rPr>
              <a:t>Primary peritoneal/fallopian/ovarian cancer</a:t>
            </a:r>
            <a:endParaRPr lang="el-GR" sz="2400" dirty="0" smtClean="0">
              <a:latin typeface="Avenir Next Regular"/>
              <a:cs typeface="Avenir Next Regular"/>
            </a:endParaRPr>
          </a:p>
          <a:p>
            <a:endParaRPr lang="el-GR" sz="2400" dirty="0">
              <a:latin typeface="Avenir Next Regular"/>
              <a:cs typeface="Avenir Next Regular"/>
            </a:endParaRPr>
          </a:p>
          <a:p>
            <a:endParaRPr lang="el-GR" sz="2400" dirty="0" smtClean="0">
              <a:latin typeface="Avenir Next Regular"/>
              <a:cs typeface="Avenir Next Regular"/>
            </a:endParaRPr>
          </a:p>
          <a:p>
            <a:endParaRPr lang="el-GR" sz="2400" dirty="0">
              <a:latin typeface="Avenir Next Regular"/>
              <a:cs typeface="Avenir Next Regular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LGSOC: rare disease </a:t>
            </a:r>
            <a:r>
              <a:rPr lang="mr-IN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–</a:t>
            </a:r>
            <a:r>
              <a:rPr lang="en-US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 always diagnosis by biopsy</a:t>
            </a:r>
            <a:endParaRPr lang="en-US" sz="2400" dirty="0">
              <a:solidFill>
                <a:srgbClr val="FF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300" y="4023266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venir Next Regular"/>
                <a:cs typeface="Avenir Next Regular"/>
              </a:rPr>
              <a:t>Dood</a:t>
            </a:r>
            <a:r>
              <a:rPr lang="en-US" sz="1600" dirty="0" smtClean="0">
                <a:latin typeface="Avenir Next Regular"/>
                <a:cs typeface="Avenir Next Regular"/>
              </a:rPr>
              <a:t> et al  IJGC 2019</a:t>
            </a:r>
            <a:endParaRPr lang="en-U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2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Endocrine therapy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455" y="1639455"/>
            <a:ext cx="73276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Results from MATAO, NRG GY-019, LEPRE trials are awaited</a:t>
            </a:r>
          </a:p>
          <a:p>
            <a:r>
              <a:rPr lang="en-US" sz="2000" dirty="0">
                <a:latin typeface="Avenir Next Regular"/>
                <a:cs typeface="Avenir Next Regular"/>
              </a:rPr>
              <a:t> </a:t>
            </a:r>
            <a:r>
              <a:rPr lang="en-US" sz="2000" dirty="0" smtClean="0">
                <a:latin typeface="Avenir Next Regular"/>
                <a:cs typeface="Avenir Next Regular"/>
              </a:rPr>
              <a:t>    to define the role of </a:t>
            </a:r>
            <a:r>
              <a:rPr lang="en-US" sz="2000" dirty="0" err="1" smtClean="0">
                <a:latin typeface="Avenir Next Regular"/>
                <a:cs typeface="Avenir Next Regular"/>
              </a:rPr>
              <a:t>letrozole</a:t>
            </a:r>
            <a:endParaRPr lang="en-US" sz="2000" dirty="0" smtClean="0">
              <a:latin typeface="Avenir Next Regular"/>
              <a:cs typeface="Avenir Next Regular"/>
            </a:endParaRP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Role of mutations in the ESR gene (encodes the ER)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Avenir Next Regular"/>
                <a:cs typeface="Avenir Next Regular"/>
              </a:rPr>
              <a:t>Fulvestrant</a:t>
            </a:r>
            <a:r>
              <a:rPr lang="en-US" sz="2000" dirty="0" smtClean="0">
                <a:latin typeface="Avenir Next Regular"/>
                <a:cs typeface="Avenir Next Regular"/>
              </a:rPr>
              <a:t> ?? (Selective ER </a:t>
            </a:r>
            <a:r>
              <a:rPr lang="en-US" sz="2000" dirty="0" err="1" smtClean="0">
                <a:latin typeface="Avenir Next Regular"/>
                <a:cs typeface="Avenir Next Regular"/>
              </a:rPr>
              <a:t>downregulator</a:t>
            </a:r>
            <a:r>
              <a:rPr lang="en-US" sz="2000" dirty="0" smtClean="0">
                <a:latin typeface="Avenir Next Regular"/>
                <a:cs typeface="Avenir Next Regular"/>
              </a:rPr>
              <a:t>)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MAPK blockade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venir Next Regular"/>
                <a:cs typeface="Avenir Next Regular"/>
              </a:rPr>
              <a:t>The mitogen-activated protein kinase (MAPK) pathway is a critical signaling cascade regulating cell growth, proliferation, and </a:t>
            </a:r>
            <a:r>
              <a:rPr lang="en-US" sz="2000" dirty="0" smtClean="0">
                <a:latin typeface="Avenir Next Regular"/>
                <a:cs typeface="Avenir Next Regular"/>
              </a:rPr>
              <a:t>survival</a:t>
            </a:r>
          </a:p>
          <a:p>
            <a:r>
              <a:rPr lang="en-US" sz="2000" dirty="0" smtClean="0">
                <a:latin typeface="Avenir Next Regular"/>
                <a:cs typeface="Avenir Next Regular"/>
              </a:rPr>
              <a:t>Mutations </a:t>
            </a:r>
            <a:r>
              <a:rPr lang="en-US" sz="2000" dirty="0">
                <a:latin typeface="Avenir Next Regular"/>
                <a:cs typeface="Avenir Next Regular"/>
              </a:rPr>
              <a:t>in the genes encoding the components of the MAPK pathway, such as KRAS, NRAS, and BRAF, are frequently observed in LGSOCs, driving uncontrolled cell proliferation and tumor development </a:t>
            </a:r>
            <a:endParaRPr lang="en-US" sz="2000" dirty="0" smtClean="0">
              <a:latin typeface="Avenir Next Regular"/>
              <a:cs typeface="Avenir Next Regular"/>
            </a:endParaRPr>
          </a:p>
          <a:p>
            <a:r>
              <a:rPr lang="en-US" sz="2000" dirty="0">
                <a:latin typeface="Avenir Next Regular"/>
                <a:cs typeface="Avenir Next Regular"/>
              </a:rPr>
              <a:t>MEK1/2, a central kinase within the MAPK pathway, is essential for transmitting the signals that promote tumor </a:t>
            </a:r>
            <a:r>
              <a:rPr lang="en-US" sz="2000" dirty="0" smtClean="0">
                <a:latin typeface="Avenir Next Regular"/>
                <a:cs typeface="Avenir Next Regular"/>
              </a:rPr>
              <a:t>growth</a:t>
            </a:r>
          </a:p>
          <a:p>
            <a:endParaRPr lang="en-US" sz="2000" dirty="0">
              <a:latin typeface="Avenir Next Regular"/>
              <a:cs typeface="Avenir Next Regular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MEK inhibitors disrupt this pathway </a:t>
            </a:r>
            <a:endParaRPr lang="en-US" sz="2400" dirty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7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MEK-inhibitors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1547091"/>
            <a:ext cx="236475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Avenir Next Regular"/>
                <a:cs typeface="Avenir Next Regular"/>
              </a:rPr>
              <a:t>Binimetinib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Avenir Next Regular"/>
                <a:cs typeface="Avenir Next Regular"/>
              </a:rPr>
              <a:t>Selumetinib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venir Next Regular"/>
                <a:cs typeface="Avenir Next Regular"/>
              </a:rPr>
              <a:t>Trametinib</a:t>
            </a:r>
            <a:endParaRPr lang="en-US" sz="2400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Avenir Next Regular"/>
                <a:cs typeface="Avenir Next Regular"/>
              </a:rPr>
              <a:t>Avutometinib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42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0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10" y="1390904"/>
            <a:ext cx="4110182" cy="432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8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" y="0"/>
            <a:ext cx="5302770" cy="5715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252422" y="1168400"/>
            <a:ext cx="3891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Trametinib</a:t>
            </a:r>
            <a:r>
              <a:rPr lang="en-US" dirty="0" smtClean="0"/>
              <a:t> reduced the risk of disease</a:t>
            </a:r>
          </a:p>
          <a:p>
            <a:r>
              <a:rPr lang="en-US" dirty="0" smtClean="0"/>
              <a:t>  progression or death by 52%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rametinib</a:t>
            </a:r>
            <a:r>
              <a:rPr lang="en-US" dirty="0" smtClean="0"/>
              <a:t> associated with a 4-fold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increase in the probability of response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to therapy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0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258291"/>
            <a:ext cx="4965700" cy="3276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82800" y="4040910"/>
            <a:ext cx="496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82800" y="4283364"/>
            <a:ext cx="496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82800" y="4502727"/>
            <a:ext cx="7804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055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18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Other novel therapies 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47273"/>
            <a:ext cx="43318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CDK4/6 blockade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BRAF inhibitors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Immunotherapy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Next Regular"/>
                <a:cs typeface="Avenir Next Regular"/>
              </a:rPr>
              <a:t>Antibody drug conjugates (ADC’s)</a:t>
            </a:r>
            <a:endParaRPr lang="en-U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9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Conclusions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venir Next Regular"/>
                <a:cs typeface="Avenir Next Regular"/>
              </a:rPr>
              <a:t>Surgery is the cornerstone of treatment</a:t>
            </a:r>
          </a:p>
          <a:p>
            <a:pPr marL="0" indent="0">
              <a:buNone/>
            </a:pPr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sz="2400" dirty="0" smtClean="0">
                <a:latin typeface="Avenir Next Regular"/>
                <a:cs typeface="Avenir Next Regular"/>
              </a:rPr>
              <a:t>Chemo + endocrine treatment + </a:t>
            </a:r>
            <a:r>
              <a:rPr lang="en-US" sz="2400" dirty="0" err="1" smtClean="0">
                <a:latin typeface="Avenir Next Regular"/>
                <a:cs typeface="Avenir Next Regular"/>
              </a:rPr>
              <a:t>bevacizumab</a:t>
            </a:r>
            <a:r>
              <a:rPr lang="en-US" sz="2400" dirty="0" smtClean="0">
                <a:latin typeface="Avenir Next Regular"/>
                <a:cs typeface="Avenir Next Regular"/>
              </a:rPr>
              <a:t> are considered for 1</a:t>
            </a:r>
            <a:r>
              <a:rPr lang="en-US" sz="2400" baseline="30000" dirty="0" smtClean="0">
                <a:latin typeface="Avenir Next Regular"/>
                <a:cs typeface="Avenir Next Regular"/>
              </a:rPr>
              <a:t>st</a:t>
            </a:r>
            <a:r>
              <a:rPr lang="en-US" sz="2400" dirty="0" smtClean="0">
                <a:latin typeface="Avenir Next Regular"/>
                <a:cs typeface="Avenir Next Regular"/>
              </a:rPr>
              <a:t> line therapy</a:t>
            </a:r>
          </a:p>
          <a:p>
            <a:pPr marL="0" indent="0">
              <a:buNone/>
            </a:pPr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sz="2400" dirty="0" smtClean="0">
                <a:latin typeface="Avenir Next Regular"/>
                <a:cs typeface="Avenir Next Regular"/>
              </a:rPr>
              <a:t>In the recurrent setting: secondary </a:t>
            </a:r>
            <a:r>
              <a:rPr lang="en-US" sz="2400" dirty="0" err="1" smtClean="0">
                <a:latin typeface="Avenir Next Regular"/>
                <a:cs typeface="Avenir Next Regular"/>
              </a:rPr>
              <a:t>cytoreduction</a:t>
            </a:r>
            <a:r>
              <a:rPr lang="en-US" sz="2400" dirty="0" smtClean="0">
                <a:latin typeface="Avenir Next Regular"/>
                <a:cs typeface="Avenir Next Regular"/>
              </a:rPr>
              <a:t> + endocrine + </a:t>
            </a:r>
            <a:r>
              <a:rPr lang="en-US" sz="2400" dirty="0" err="1" smtClean="0">
                <a:latin typeface="Avenir Next Regular"/>
                <a:cs typeface="Avenir Next Regular"/>
              </a:rPr>
              <a:t>beva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pPr marL="0" indent="0">
              <a:buNone/>
            </a:pPr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sz="2400" dirty="0" err="1" smtClean="0">
                <a:latin typeface="Avenir Next Regular"/>
                <a:cs typeface="Avenir Next Regular"/>
              </a:rPr>
              <a:t>Trametinib</a:t>
            </a:r>
            <a:r>
              <a:rPr lang="en-US" sz="2400" dirty="0" smtClean="0">
                <a:latin typeface="Avenir Next Regular"/>
                <a:cs typeface="Avenir Next Regular"/>
              </a:rPr>
              <a:t> could be an option as </a:t>
            </a:r>
            <a:r>
              <a:rPr lang="en-US" sz="2400" dirty="0" err="1" smtClean="0">
                <a:latin typeface="Avenir Next Regular"/>
                <a:cs typeface="Avenir Next Regular"/>
              </a:rPr>
              <a:t>monotherapy</a:t>
            </a:r>
            <a:endParaRPr lang="en-US" sz="2400" dirty="0" smtClean="0">
              <a:latin typeface="Avenir Next Regular"/>
              <a:cs typeface="Avenir Next Regular"/>
            </a:endParaRPr>
          </a:p>
          <a:p>
            <a:pPr marL="0" indent="0">
              <a:buNone/>
            </a:pPr>
            <a:endParaRPr lang="en-US" sz="2400" dirty="0" smtClean="0">
              <a:latin typeface="Avenir Next Regular"/>
              <a:cs typeface="Avenir Next Regular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Centralization </a:t>
            </a:r>
          </a:p>
          <a:p>
            <a:endParaRPr lang="en-US" sz="28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bacteria in the stomach&#10;&#10;Description automatically generated with medium confidence">
            <a:extLst>
              <a:ext uri="{FF2B5EF4-FFF2-40B4-BE49-F238E27FC236}">
                <a16:creationId xmlns="" xmlns:a16="http://schemas.microsoft.com/office/drawing/2014/main" id="{4CE6D492-3EDD-9677-527F-0653CEA58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7" b="1296"/>
          <a:stretch/>
        </p:blipFill>
        <p:spPr>
          <a:xfrm>
            <a:off x="15" y="8"/>
            <a:ext cx="9143985" cy="5714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433452"/>
            <a:ext cx="9144000" cy="61379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Thank you</a:t>
            </a:r>
            <a:endParaRPr lang="en-US" sz="2800" dirty="0">
              <a:solidFill>
                <a:schemeClr val="tx1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436831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11237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7968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Epidemiology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933" y="1578918"/>
            <a:ext cx="878958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Rare subtype (less than 10%) of Epithelial Ovarian Cancer</a:t>
            </a: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Distinct </a:t>
            </a:r>
            <a:r>
              <a:rPr lang="en-US" dirty="0" err="1" smtClean="0">
                <a:latin typeface="Avenir Next Regular"/>
                <a:cs typeface="Avenir Next Regular"/>
              </a:rPr>
              <a:t>histopathological</a:t>
            </a:r>
            <a:r>
              <a:rPr lang="en-US" dirty="0" smtClean="0">
                <a:latin typeface="Avenir Next Regular"/>
                <a:cs typeface="Avenir Next Regular"/>
              </a:rPr>
              <a:t> features, molecular background and clinical behavior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Younger age at diagnosis and slower tumor growth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Not associated with BRCA </a:t>
            </a:r>
            <a:r>
              <a:rPr lang="en-US" dirty="0" err="1" smtClean="0">
                <a:latin typeface="Avenir Next Regular"/>
                <a:cs typeface="Avenir Next Regular"/>
              </a:rPr>
              <a:t>mut</a:t>
            </a:r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Resistance to platinum-based chemo 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7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5285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Risk factors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818" y="1651000"/>
            <a:ext cx="664003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Poor prognosis</a:t>
            </a: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residual disease at the end of primary therapy</a:t>
            </a: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younger age</a:t>
            </a:r>
          </a:p>
          <a:p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venir Next Regular"/>
                <a:cs typeface="Avenir Next Regular"/>
              </a:rPr>
              <a:t>Improved prognosis</a:t>
            </a:r>
          </a:p>
          <a:p>
            <a:endParaRPr lang="en-US" sz="2400" dirty="0" smtClean="0">
              <a:latin typeface="Avenir Next Regular"/>
              <a:cs typeface="Avenir Next Regular"/>
            </a:endParaRPr>
          </a:p>
          <a:p>
            <a:r>
              <a:rPr lang="en-US" dirty="0">
                <a:latin typeface="Avenir Next Regular"/>
                <a:cs typeface="Avenir Next Regular"/>
              </a:rPr>
              <a:t>	</a:t>
            </a:r>
            <a:r>
              <a:rPr lang="en-US" dirty="0" smtClean="0">
                <a:latin typeface="Avenir Next Regular"/>
                <a:cs typeface="Avenir Next Regular"/>
              </a:rPr>
              <a:t>	- MAPK (Mitogen-Activated Protein Kinase) alteration</a:t>
            </a:r>
          </a:p>
          <a:p>
            <a:endParaRPr lang="en-US" dirty="0">
              <a:latin typeface="Avenir Next Regular"/>
              <a:cs typeface="Avenir Next Regular"/>
            </a:endParaRPr>
          </a:p>
          <a:p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3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venir Next Regular"/>
                <a:cs typeface="Avenir Next Regular"/>
              </a:rPr>
              <a:t>Resistance to chemo</a:t>
            </a:r>
            <a:endParaRPr lang="en-US" sz="2800" dirty="0"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428" y="1681892"/>
            <a:ext cx="7468711" cy="3293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4-23% for 1</a:t>
            </a:r>
            <a:r>
              <a:rPr lang="en-US" baseline="30000" dirty="0" smtClean="0">
                <a:latin typeface="Avenir Next Regular"/>
                <a:cs typeface="Avenir Next Regular"/>
              </a:rPr>
              <a:t>st</a:t>
            </a:r>
            <a:r>
              <a:rPr lang="en-US" dirty="0" smtClean="0">
                <a:latin typeface="Avenir Next Regular"/>
                <a:cs typeface="Avenir Next Regular"/>
              </a:rPr>
              <a:t> line therapy</a:t>
            </a: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2,1-4,9% for 2</a:t>
            </a:r>
            <a:r>
              <a:rPr lang="en-US" baseline="30000" dirty="0" smtClean="0">
                <a:latin typeface="Avenir Next Regular"/>
                <a:cs typeface="Avenir Next Regular"/>
              </a:rPr>
              <a:t>nd</a:t>
            </a:r>
            <a:r>
              <a:rPr lang="en-US" dirty="0" smtClean="0">
                <a:latin typeface="Avenir Next Regular"/>
                <a:cs typeface="Avenir Next Regular"/>
              </a:rPr>
              <a:t> line therapy</a:t>
            </a:r>
          </a:p>
          <a:p>
            <a:endParaRPr lang="en-US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9,1-15,5 for paclitaxel mono-chemotherapy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Response rate data extracted from retrospective data </a:t>
            </a:r>
            <a:r>
              <a:rPr lang="mr-IN" dirty="0" smtClean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 small series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Mainstay in treatment remains PCS + chemo (</a:t>
            </a:r>
            <a:r>
              <a:rPr lang="en-US" dirty="0" err="1" smtClean="0">
                <a:latin typeface="Avenir Next Regular"/>
                <a:cs typeface="Avenir Next Regular"/>
              </a:rPr>
              <a:t>carbo+taxol</a:t>
            </a:r>
            <a:r>
              <a:rPr lang="en-US" dirty="0" smtClean="0">
                <a:latin typeface="Avenir Next Regular"/>
                <a:cs typeface="Avenir Next Regular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Try to avoid NACT</a:t>
            </a:r>
            <a:r>
              <a:rPr lang="en-US" sz="2800" dirty="0" smtClean="0">
                <a:latin typeface="Avenir Next Regular"/>
                <a:cs typeface="Avenir Next Regular"/>
              </a:rPr>
              <a:t> </a:t>
            </a:r>
            <a:endParaRPr lang="en-US" sz="28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5122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4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7545" cy="2710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6" y="2208419"/>
            <a:ext cx="7342909" cy="3506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26549</TotalTime>
  <Words>707</Words>
  <Application>Microsoft Macintosh PowerPoint</Application>
  <PresentationFormat>Προβολή στην οθόνη (16:10)</PresentationFormat>
  <Paragraphs>180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Office Theme</vt:lpstr>
      <vt:lpstr>Διαφάνεια 1</vt:lpstr>
      <vt:lpstr>Διαφάνεια 2</vt:lpstr>
      <vt:lpstr>Διαφάνεια 3</vt:lpstr>
      <vt:lpstr>Epidemiology</vt:lpstr>
      <vt:lpstr>Διαφάνεια 5</vt:lpstr>
      <vt:lpstr>Risk factors</vt:lpstr>
      <vt:lpstr>Resistance to chemo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Adjuvant chemo following PCS </vt:lpstr>
      <vt:lpstr>….Despite that, limited effectiveness of chemo…</vt:lpstr>
      <vt:lpstr>….probably no gain from adjuvant chemo..  </vt:lpstr>
      <vt:lpstr>The role of Bevacizumab</vt:lpstr>
      <vt:lpstr>Hormonal therapy in LGSOC</vt:lpstr>
      <vt:lpstr>Διαφάνεια 19</vt:lpstr>
      <vt:lpstr>Διαφάνεια 20</vt:lpstr>
      <vt:lpstr>Ongoing trials for endocrine therapy in LGSOC</vt:lpstr>
      <vt:lpstr>Ongoing trials for endocrine therapy in LGSOC</vt:lpstr>
      <vt:lpstr>Ongoing trials for endocrine therapy in LGSOC</vt:lpstr>
      <vt:lpstr>Management of recurrent disease</vt:lpstr>
      <vt:lpstr>Διαφάνεια 25</vt:lpstr>
      <vt:lpstr>Cytotoxic chemo for recurrent LGSOC</vt:lpstr>
      <vt:lpstr>Bevacizumab for recurrent LGSOC</vt:lpstr>
      <vt:lpstr>Novel strategies and future directions</vt:lpstr>
      <vt:lpstr>Διαφάνεια 29</vt:lpstr>
      <vt:lpstr>Endocrine therapy</vt:lpstr>
      <vt:lpstr>MAPK blockade</vt:lpstr>
      <vt:lpstr>MEK-inhibitors</vt:lpstr>
      <vt:lpstr>Διαφάνεια 33</vt:lpstr>
      <vt:lpstr>Διαφάνεια 34</vt:lpstr>
      <vt:lpstr>Διαφάνεια 35</vt:lpstr>
      <vt:lpstr>Other novel therapies </vt:lpstr>
      <vt:lpstr>Conclusions</vt:lpstr>
      <vt:lpstr>Διαφάνεια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Chaidopoulos</dc:creator>
  <cp:lastModifiedBy>doctor</cp:lastModifiedBy>
  <cp:revision>54</cp:revision>
  <dcterms:created xsi:type="dcterms:W3CDTF">2024-11-03T18:39:54Z</dcterms:created>
  <dcterms:modified xsi:type="dcterms:W3CDTF">2024-11-29T07:04:24Z</dcterms:modified>
</cp:coreProperties>
</file>