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71" r:id="rId9"/>
    <p:sldId id="272" r:id="rId10"/>
    <p:sldId id="273" r:id="rId11"/>
    <p:sldId id="275" r:id="rId12"/>
    <p:sldId id="276" r:id="rId13"/>
    <p:sldId id="277" r:id="rId14"/>
    <p:sldId id="279" r:id="rId15"/>
    <p:sldId id="280" r:id="rId16"/>
    <p:sldId id="282" r:id="rId17"/>
    <p:sldId id="283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9" r:id="rId32"/>
    <p:sldId id="298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</p:sldIdLst>
  <p:sldSz cx="12192000" cy="6858000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37" y="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9BE7-95B5-4A94-ACA4-74D8CBC1DA7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1540-E7D5-4653-A570-2314C197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424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3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5E1F-EED4-46EC-BC2B-CB77D6FEB17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71381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08429-3AB7-4493-95B4-13A60219F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8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66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98810A-0E86-4BB9-8260-2BD4A2A81BEF}" type="slidenum">
              <a:rPr lang="de-AT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67</a:t>
            </a:fld>
            <a:endParaRPr lang="de-AT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53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DA96-4A38-42A7-912E-2A1B7E7C30EE}" type="slidenum">
              <a:rPr lang="el-GR" smtClean="0"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131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6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7809110" y="5126146"/>
            <a:ext cx="5976357" cy="2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F886434-66BA-42E5-B9D2-A4DB6CA431F9}" type="slidenum">
              <a:rPr lang="fr-FR" altLang="en-US" sz="1200">
                <a:solidFill>
                  <a:prstClr val="black"/>
                </a:solidFill>
                <a:ea typeface="ヒラギノ角ゴ Pro W3"/>
                <a:cs typeface="ヒラギノ角ゴ Pro W3"/>
              </a:rPr>
              <a:pPr algn="r"/>
              <a:t>54</a:t>
            </a:fld>
            <a:endParaRPr lang="fr-FR" altLang="en-US" sz="1200">
              <a:solidFill>
                <a:prstClr val="black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9390" y="2562668"/>
            <a:ext cx="10106685" cy="24285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/>
            <a:endParaRPr lang="sl-SI" altLang="en-US" smtClean="0"/>
          </a:p>
        </p:txBody>
      </p:sp>
    </p:spTree>
    <p:extLst>
      <p:ext uri="{BB962C8B-B14F-4D97-AF65-F5344CB8AC3E}">
        <p14:creationId xmlns:p14="http://schemas.microsoft.com/office/powerpoint/2010/main" val="13219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45A96B-176B-4D36-A869-8EDD3BA7A162}" type="slidenum">
              <a:rPr lang="de-AT" altLang="el-G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55</a:t>
            </a:fld>
            <a:endParaRPr lang="de-AT" altLang="el-G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9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961B06-3F3A-4D49-9BEF-E1D4B58301D4}" type="slidenum">
              <a:rPr lang="el-GR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59</a:t>
            </a:fld>
            <a:endParaRPr lang="el-GR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1165" y="2359822"/>
            <a:ext cx="11125985" cy="2237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3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1B40E7-B0B3-47F4-A5B4-F60E6C063310}" type="slidenum">
              <a:rPr lang="el-GR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60</a:t>
            </a:fld>
            <a:endParaRPr lang="el-GR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1165" y="2359822"/>
            <a:ext cx="11125985" cy="2237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7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0B34F3-AC99-4317-AF1B-B08862783C50}" type="slidenum">
              <a:rPr lang="de-DE" altLang="en-US" smtClean="0">
                <a:solidFill>
                  <a:prstClr val="black"/>
                </a:solidFill>
              </a:rPr>
              <a:pPr/>
              <a:t>61</a:t>
            </a:fld>
            <a:endParaRPr lang="de-DE" altLang="en-US" smtClean="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6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0525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5188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2388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9588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6788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3988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58B0A5-A6CC-446A-A624-A69CECF4DD03}" type="slidenum">
              <a:rPr lang="de-AT" altLang="en-US" smtClean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62</a:t>
            </a:fld>
            <a:endParaRPr lang="de-AT" altLang="en-US" smtClean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8230776" y="4879658"/>
            <a:ext cx="6298415" cy="25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47" tIns="47474" rIns="94947" bIns="4747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117A1410-AA53-4A3C-A234-610ECE3D27F6}" type="slidenum">
              <a:rPr lang="en-GB" altLang="en-US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</a:rPr>
              <a:pPr algn="r">
                <a:spcBef>
                  <a:spcPct val="0"/>
                </a:spcBef>
              </a:pPr>
              <a:t>62</a:t>
            </a:fld>
            <a:endParaRPr lang="en-GB" altLang="en-US">
              <a:solidFill>
                <a:prstClr val="black"/>
              </a:solidFill>
              <a:latin typeface="Arial" panose="020B0604020202020204" pitchFamily="34" charset="0"/>
              <a:ea typeface="ヒラギノ角ゴ Pro W3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070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B29AD3-B691-4898-962A-69B8AF3083AF}" type="slidenum">
              <a:rPr lang="el-GR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66</a:t>
            </a:fld>
            <a:endParaRPr lang="el-GR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48003" y="2519837"/>
            <a:ext cx="10790646" cy="23897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4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7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0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3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2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2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0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3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5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5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07CA-9454-4ECD-A611-B334DFA39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A83C-789A-4543-9B42-43388ECC2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8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FCB4F216-5AF6-FDC7-8FF0-D7D767E7F3AB}"/>
              </a:ext>
            </a:extLst>
          </p:cNvPr>
          <p:cNvSpPr/>
          <p:nvPr/>
        </p:nvSpPr>
        <p:spPr>
          <a:xfrm>
            <a:off x="1494065" y="4320959"/>
            <a:ext cx="9225643" cy="18185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C7CA26-B804-5B23-81BA-F4514A48F88D}"/>
              </a:ext>
            </a:extLst>
          </p:cNvPr>
          <p:cNvSpPr txBox="1"/>
          <p:nvPr/>
        </p:nvSpPr>
        <p:spPr>
          <a:xfrm>
            <a:off x="326571" y="2735117"/>
            <a:ext cx="1151164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TREATMENT OF STAGE IB2/IB3 CERVICAL CANCER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</a:rPr>
              <a:t>CONCURRENT CHEMORADIATION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A08CCE-D160-A31A-16DB-0AC3D8718AF3}"/>
              </a:ext>
            </a:extLst>
          </p:cNvPr>
          <p:cNvSpPr txBox="1"/>
          <p:nvPr/>
        </p:nvSpPr>
        <p:spPr>
          <a:xfrm>
            <a:off x="1625602" y="4320959"/>
            <a:ext cx="894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C. ATHANASIOS DIMOPOULOS</a:t>
            </a:r>
            <a:endParaRPr lang="de-AT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 RADIATION ONCOLOGY DEPARTMENT</a:t>
            </a:r>
            <a:endParaRPr lang="de-AT" alt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AT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METROPOLITAN HOSPITAL ATHENS</a:t>
            </a:r>
          </a:p>
          <a:p>
            <a:pPr algn="ctr">
              <a:spcBef>
                <a:spcPct val="0"/>
              </a:spcBef>
            </a:pPr>
            <a:r>
              <a:rPr lang="en-US" alt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 DOCENDI MEDICAL UNIVERSITY OF VIENNA</a:t>
            </a:r>
            <a:endParaRPr lang="el-GR" altLang="en-US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FMR ESTRO FACULTY MEMBER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9933" t="65305" r="49643" b="8861"/>
          <a:stretch/>
        </p:blipFill>
        <p:spPr>
          <a:xfrm>
            <a:off x="9738177" y="817947"/>
            <a:ext cx="2061028" cy="655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6987" t="13735" r="14598" b="50043"/>
          <a:stretch/>
        </p:blipFill>
        <p:spPr>
          <a:xfrm>
            <a:off x="10074726" y="1470835"/>
            <a:ext cx="1387929" cy="686395"/>
          </a:xfrm>
          <a:prstGeom prst="rect">
            <a:avLst/>
          </a:prstGeom>
        </p:spPr>
      </p:pic>
      <p:pic>
        <p:nvPicPr>
          <p:cNvPr id="19" name="Picture 3" descr="C:\Users\Johannes\Desktop\untitled.bmp"/>
          <p:cNvPicPr>
            <a:picLocks noChangeAspect="1" noChangeArrowheads="1"/>
          </p:cNvPicPr>
          <p:nvPr/>
        </p:nvPicPr>
        <p:blipFill>
          <a:blip r:embed="rId3"/>
          <a:srcRect t="15382" b="26924"/>
          <a:stretch>
            <a:fillRect/>
          </a:stretch>
        </p:blipFill>
        <p:spPr bwMode="auto">
          <a:xfrm>
            <a:off x="8635161" y="0"/>
            <a:ext cx="3466965" cy="8336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Picture 7" descr="778-2242-tem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093" y="2157230"/>
            <a:ext cx="527243" cy="53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63617" t="20158" r="13928" b="19842"/>
          <a:stretch/>
        </p:blipFill>
        <p:spPr>
          <a:xfrm>
            <a:off x="237197" y="268180"/>
            <a:ext cx="2513736" cy="18890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652" y="155622"/>
            <a:ext cx="4866468" cy="240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4" name="Group 10"/>
          <p:cNvGrpSpPr>
            <a:grpSpLocks/>
          </p:cNvGrpSpPr>
          <p:nvPr/>
        </p:nvGrpSpPr>
        <p:grpSpPr bwMode="auto">
          <a:xfrm>
            <a:off x="1524000" y="1970089"/>
            <a:ext cx="9144000" cy="2598737"/>
            <a:chOff x="1413" y="2307"/>
            <a:chExt cx="2410" cy="435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743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" y="2307"/>
              <a:ext cx="2400" cy="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" y="2551"/>
              <a:ext cx="2400" cy="1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35" name="Rectangle 11"/>
          <p:cNvSpPr>
            <a:spLocks noChangeArrowheads="1"/>
          </p:cNvSpPr>
          <p:nvPr/>
        </p:nvSpPr>
        <p:spPr bwMode="auto">
          <a:xfrm>
            <a:off x="6815138" y="3675063"/>
            <a:ext cx="3670300" cy="33655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</a:endParaRPr>
          </a:p>
        </p:txBody>
      </p:sp>
      <p:sp>
        <p:nvSpPr>
          <p:cNvPr id="17437" name="Text Box 16"/>
          <p:cNvSpPr txBox="1">
            <a:spLocks noChangeArrowheads="1"/>
          </p:cNvSpPr>
          <p:nvPr/>
        </p:nvSpPr>
        <p:spPr bwMode="auto">
          <a:xfrm>
            <a:off x="3486150" y="4946651"/>
            <a:ext cx="8586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prstClr val="black"/>
                </a:solidFill>
              </a:rPr>
              <a:t>*Grade 2 - major symptoms requiring prolonged therapies or hospitalization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prstClr val="black"/>
                </a:solidFill>
              </a:rPr>
              <a:t>	  for diagnosis and medical management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prstClr val="black"/>
                </a:solidFill>
              </a:rPr>
              <a:t>  Grade 3 - severe morbidity requiring invasive or surgical procedures </a:t>
            </a:r>
          </a:p>
        </p:txBody>
      </p:sp>
      <p:sp>
        <p:nvSpPr>
          <p:cNvPr id="17438" name="Text Box 4"/>
          <p:cNvSpPr txBox="1">
            <a:spLocks noChangeArrowheads="1"/>
          </p:cNvSpPr>
          <p:nvPr/>
        </p:nvSpPr>
        <p:spPr bwMode="auto">
          <a:xfrm>
            <a:off x="8328025" y="5876926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prstClr val="black"/>
                </a:solidFill>
              </a:rPr>
              <a:t>Landoni </a:t>
            </a:r>
            <a:r>
              <a:rPr lang="en-GB" altLang="en-US" sz="1800" i="1">
                <a:solidFill>
                  <a:prstClr val="black"/>
                </a:solidFill>
              </a:rPr>
              <a:t>et al 1997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524000" y="1177925"/>
            <a:ext cx="9144000" cy="16619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endParaRPr lang="en-GB" altLang="en-US" sz="1800" dirty="0" smtClean="0">
              <a:solidFill>
                <a:prstClr val="black"/>
              </a:solidFill>
            </a:endParaRP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prstClr val="black"/>
                </a:solidFill>
              </a:rPr>
              <a:t>HOWEVER, STAGING, SURGICAL AND RADIOTHERAPEUTICAL TECHNIQUES </a:t>
            </a:r>
          </a:p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800" b="1" dirty="0" smtClean="0">
                <a:solidFill>
                  <a:prstClr val="black"/>
                </a:solidFill>
              </a:rPr>
              <a:t>HAVE CHANGED SIGNIFICANTLY OVER THE LAST 25 YEARS</a:t>
            </a:r>
            <a:endParaRPr lang="en-GB" altLang="en-US" sz="2000" b="1" dirty="0">
              <a:solidFill>
                <a:prstClr val="black"/>
              </a:solidFill>
            </a:endParaRPr>
          </a:p>
          <a:p>
            <a:pPr algn="ctr">
              <a:spcBef>
                <a:spcPct val="50000"/>
              </a:spcBef>
              <a:buFontTx/>
              <a:buNone/>
              <a:defRPr/>
            </a:pPr>
            <a:endParaRPr lang="en-GB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8660" y="2049240"/>
            <a:ext cx="8610600" cy="28738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TREATMENT OF CERVICAL CANCER ACCORDING TO STAGE </a:t>
            </a:r>
            <a:br>
              <a:rPr lang="en-US" sz="2400" b="1" i="1" dirty="0">
                <a:solidFill>
                  <a:prstClr val="black"/>
                </a:solidFill>
              </a:rPr>
            </a:br>
            <a:endParaRPr lang="de-DE" sz="1000" b="1" i="1" dirty="0">
              <a:solidFill>
                <a:prstClr val="black"/>
              </a:solidFill>
            </a:endParaRPr>
          </a:p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LOCALLY LIMITED DISEASE STAGE IB – IIA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ADJUVANT TREATMENT AFTER SURGERY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srgbClr val="0070C0"/>
                </a:solidFill>
              </a:rPr>
              <a:t>INTERMEDIATE RISK PATIENTS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RADIOTHERAPY</a:t>
            </a: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Ellipse 2"/>
          <p:cNvSpPr/>
          <p:nvPr/>
        </p:nvSpPr>
        <p:spPr>
          <a:xfrm>
            <a:off x="5078185" y="126545"/>
            <a:ext cx="1770290" cy="173241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5572805" y="260691"/>
            <a:ext cx="812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880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en-US" altLang="en-US" sz="8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8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9 - Εικόνα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b="15207"/>
          <a:stretch>
            <a:fillRect/>
          </a:stretch>
        </p:blipFill>
        <p:spPr bwMode="auto">
          <a:xfrm>
            <a:off x="5501143" y="2044245"/>
            <a:ext cx="484031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820229" y="1167946"/>
            <a:ext cx="4262438" cy="914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sz="2000" b="1" dirty="0">
                <a:latin typeface="Arial" charset="0"/>
              </a:rPr>
              <a:t>HE + RADIOTHERAPY </a:t>
            </a:r>
            <a:br>
              <a:rPr lang="en-GB" sz="2000" b="1" dirty="0">
                <a:latin typeface="Arial" charset="0"/>
              </a:rPr>
            </a:br>
            <a:r>
              <a:rPr lang="en-GB" sz="2000" b="1" dirty="0">
                <a:latin typeface="Arial" charset="0"/>
              </a:rPr>
              <a:t>vs.</a:t>
            </a:r>
            <a:br>
              <a:rPr lang="en-GB" sz="2000" b="1" dirty="0">
                <a:latin typeface="Arial" charset="0"/>
              </a:rPr>
            </a:br>
            <a:r>
              <a:rPr lang="en-GB" sz="2000" b="1" dirty="0">
                <a:latin typeface="Arial" charset="0"/>
              </a:rPr>
              <a:t> HE + OBSERVATION</a:t>
            </a:r>
            <a:br>
              <a:rPr lang="en-GB" sz="2000" b="1" dirty="0">
                <a:latin typeface="Arial" charset="0"/>
              </a:rPr>
            </a:br>
            <a:endParaRPr lang="en-GB" sz="2000" b="1" dirty="0">
              <a:latin typeface="Arial" charset="0"/>
            </a:endParaRPr>
          </a:p>
        </p:txBody>
      </p:sp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2279313" y="1152071"/>
            <a:ext cx="3062287" cy="2309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277 patients</a:t>
            </a:r>
          </a:p>
          <a:p>
            <a:pPr>
              <a:buFontTx/>
              <a:buNone/>
            </a:pPr>
            <a:r>
              <a:rPr lang="en-GB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Stage IB, N0 with </a:t>
            </a:r>
            <a:endParaRPr lang="el-GR" altLang="en-US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≥ 2 of the risk</a:t>
            </a:r>
            <a:r>
              <a:rPr lang="el-GR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factors:</a:t>
            </a:r>
          </a:p>
          <a:p>
            <a:r>
              <a:rPr lang="en-GB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&gt;1/3 stromal invasion</a:t>
            </a:r>
          </a:p>
          <a:p>
            <a:r>
              <a:rPr lang="en-GB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LV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r>
              <a:rPr lang="en-GB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I</a:t>
            </a:r>
          </a:p>
          <a:p>
            <a:r>
              <a:rPr lang="en-GB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Tumour ≥ 4 cm</a:t>
            </a:r>
          </a:p>
        </p:txBody>
      </p:sp>
      <p:sp>
        <p:nvSpPr>
          <p:cNvPr id="9" name="Rechteck 8"/>
          <p:cNvSpPr/>
          <p:nvPr/>
        </p:nvSpPr>
        <p:spPr>
          <a:xfrm>
            <a:off x="1927679" y="3723821"/>
            <a:ext cx="314325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prstClr val="black"/>
                </a:solidFill>
              </a:rPr>
              <a:t>          137 HE+RT </a:t>
            </a:r>
            <a:r>
              <a:rPr lang="de-DE" sz="2000" b="1" dirty="0" err="1">
                <a:solidFill>
                  <a:prstClr val="black"/>
                </a:solidFill>
              </a:rPr>
              <a:t>vs</a:t>
            </a:r>
            <a:r>
              <a:rPr lang="de-DE" sz="2000" b="1" dirty="0">
                <a:solidFill>
                  <a:prstClr val="black"/>
                </a:solidFill>
              </a:rPr>
              <a:t>  140 HE</a:t>
            </a:r>
          </a:p>
          <a:p>
            <a:pPr algn="ctr"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Recurrences</a:t>
            </a:r>
            <a:r>
              <a:rPr lang="de-DE" sz="2000" b="1" dirty="0">
                <a:solidFill>
                  <a:srgbClr val="002060"/>
                </a:solidFill>
              </a:rPr>
              <a:t/>
            </a:r>
            <a:br>
              <a:rPr lang="de-DE" sz="2000" b="1" dirty="0">
                <a:solidFill>
                  <a:srgbClr val="002060"/>
                </a:solidFill>
              </a:rPr>
            </a:br>
            <a:r>
              <a:rPr lang="de-DE" sz="2000" b="1" dirty="0">
                <a:solidFill>
                  <a:srgbClr val="FF9900"/>
                </a:solidFill>
              </a:rPr>
              <a:t>15% </a:t>
            </a:r>
            <a:r>
              <a:rPr lang="de-DE" sz="2000" b="1" dirty="0" err="1">
                <a:solidFill>
                  <a:srgbClr val="FF9900"/>
                </a:solidFill>
              </a:rPr>
              <a:t>vs</a:t>
            </a:r>
            <a:r>
              <a:rPr lang="de-DE" sz="2000" b="1" dirty="0">
                <a:solidFill>
                  <a:srgbClr val="FF9900"/>
                </a:solidFill>
              </a:rPr>
              <a:t> 28%</a:t>
            </a:r>
          </a:p>
          <a:p>
            <a:pPr algn="ctr">
              <a:defRPr/>
            </a:pPr>
            <a:r>
              <a:rPr lang="de-DE" sz="2000" b="1" i="1" dirty="0">
                <a:solidFill>
                  <a:prstClr val="black"/>
                </a:solidFill>
              </a:rPr>
              <a:t>p=0.008</a:t>
            </a:r>
          </a:p>
        </p:txBody>
      </p:sp>
      <p:sp>
        <p:nvSpPr>
          <p:cNvPr id="20486" name="Textfeld 12"/>
          <p:cNvSpPr txBox="1">
            <a:spLocks noChangeArrowheads="1"/>
          </p:cNvSpPr>
          <p:nvPr/>
        </p:nvSpPr>
        <p:spPr bwMode="auto">
          <a:xfrm>
            <a:off x="3438980" y="5570085"/>
            <a:ext cx="535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000" b="1" i="1" dirty="0">
                <a:solidFill>
                  <a:srgbClr val="0070C0"/>
                </a:solidFill>
              </a:rPr>
              <a:t>INTERMEDIATE RISK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patients</a:t>
            </a:r>
            <a:r>
              <a:rPr lang="de-AT" altLang="en-US" sz="2000" b="1" i="1" dirty="0">
                <a:solidFill>
                  <a:prstClr val="black"/>
                </a:solidFill>
              </a:rPr>
              <a:t> after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Hysterectomy</a:t>
            </a:r>
            <a:endParaRPr lang="de-AT" altLang="en-US" sz="2000" b="1" i="1" dirty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000" b="1" i="1" dirty="0">
                <a:solidFill>
                  <a:prstClr val="black"/>
                </a:solidFill>
              </a:rPr>
              <a:t>The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addition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of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radiotherapy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is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required</a:t>
            </a:r>
            <a:endParaRPr lang="de-AT" altLang="en-US" sz="2000" b="1" i="1" dirty="0">
              <a:solidFill>
                <a:prstClr val="black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090057" y="6317570"/>
            <a:ext cx="1777320" cy="369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nl-NL" altLang="en-US" sz="1800" b="1" dirty="0">
                <a:solidFill>
                  <a:prstClr val="black"/>
                </a:solidFill>
              </a:rPr>
              <a:t>Sedlis </a:t>
            </a:r>
            <a:r>
              <a:rPr lang="nl-NL" altLang="en-US" sz="1800" b="1" i="1" dirty="0">
                <a:solidFill>
                  <a:prstClr val="black"/>
                </a:solidFill>
              </a:rPr>
              <a:t>et al</a:t>
            </a:r>
            <a:r>
              <a:rPr lang="nl-NL" altLang="en-US" sz="1800" b="1" dirty="0">
                <a:solidFill>
                  <a:prstClr val="black"/>
                </a:solidFill>
              </a:rPr>
              <a:t> 1999</a:t>
            </a:r>
          </a:p>
        </p:txBody>
      </p:sp>
      <p:sp>
        <p:nvSpPr>
          <p:cNvPr id="20488" name="Rectangle 3"/>
          <p:cNvSpPr txBox="1">
            <a:spLocks noChangeArrowheads="1"/>
          </p:cNvSpPr>
          <p:nvPr/>
        </p:nvSpPr>
        <p:spPr bwMode="auto">
          <a:xfrm>
            <a:off x="6193293" y="4879522"/>
            <a:ext cx="30622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>
                <a:solidFill>
                  <a:srgbClr val="FF9900"/>
                </a:solidFill>
                <a:latin typeface="Arial" panose="020B0604020202020204" pitchFamily="34" charset="0"/>
              </a:rPr>
              <a:t>No brachytherapy</a:t>
            </a:r>
            <a:endParaRPr lang="en-GB" altLang="en-US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16360" y="308315"/>
            <a:ext cx="436222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ADJUVANT RADIOTHERPAPY</a:t>
            </a:r>
          </a:p>
        </p:txBody>
      </p:sp>
    </p:spTree>
    <p:extLst>
      <p:ext uri="{BB962C8B-B14F-4D97-AF65-F5344CB8AC3E}">
        <p14:creationId xmlns:p14="http://schemas.microsoft.com/office/powerpoint/2010/main" val="13637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Inhaltsplatzhalter 2"/>
          <p:cNvSpPr>
            <a:spLocks noGrp="1"/>
          </p:cNvSpPr>
          <p:nvPr>
            <p:ph idx="1"/>
          </p:nvPr>
        </p:nvSpPr>
        <p:spPr>
          <a:xfrm>
            <a:off x="3706072" y="5323569"/>
            <a:ext cx="5195888" cy="14398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1800" i="1" dirty="0">
                <a:cs typeface="Arial" panose="020B0604020202020204" pitchFamily="34" charset="0"/>
              </a:rPr>
              <a:t>Siegel et al. </a:t>
            </a:r>
            <a:r>
              <a:rPr lang="en-US" altLang="en-US" sz="1800" b="1" i="1" dirty="0">
                <a:cs typeface="Arial" panose="020B0604020202020204" pitchFamily="34" charset="0"/>
              </a:rPr>
              <a:t>Cancer J </a:t>
            </a:r>
            <a:r>
              <a:rPr lang="en-US" altLang="en-US" sz="1800" b="1" i="1" dirty="0" err="1">
                <a:cs typeface="Arial" panose="020B0604020202020204" pitchFamily="34" charset="0"/>
              </a:rPr>
              <a:t>Clin</a:t>
            </a:r>
            <a:r>
              <a:rPr lang="en-US" altLang="en-US" sz="1800" b="1" i="1" dirty="0">
                <a:cs typeface="Arial" panose="020B0604020202020204" pitchFamily="34" charset="0"/>
              </a:rPr>
              <a:t> 2015</a:t>
            </a:r>
          </a:p>
          <a:p>
            <a:pPr marL="0" indent="0">
              <a:buNone/>
            </a:pPr>
            <a:r>
              <a:rPr lang="en-US" altLang="en-US" sz="1800" i="1" dirty="0" err="1">
                <a:cs typeface="Arial" panose="020B0604020202020204" pitchFamily="34" charset="0"/>
              </a:rPr>
              <a:t>Barnholtz</a:t>
            </a:r>
            <a:r>
              <a:rPr lang="en-US" altLang="en-US" sz="1800" i="1" dirty="0">
                <a:cs typeface="Arial" panose="020B0604020202020204" pitchFamily="34" charset="0"/>
              </a:rPr>
              <a:t>-Sloan et al. </a:t>
            </a:r>
            <a:r>
              <a:rPr lang="en-US" altLang="en-US" sz="1800" b="1" i="1" dirty="0">
                <a:cs typeface="Arial" panose="020B0604020202020204" pitchFamily="34" charset="0"/>
              </a:rPr>
              <a:t>Cancer Causes Control 2009</a:t>
            </a:r>
          </a:p>
          <a:p>
            <a:pPr marL="0" indent="0">
              <a:buNone/>
            </a:pPr>
            <a:r>
              <a:rPr lang="en-US" altLang="en-US" sz="1800" i="1" dirty="0">
                <a:cs typeface="Arial" panose="020B0604020202020204" pitchFamily="34" charset="0"/>
              </a:rPr>
              <a:t>Wang et al. </a:t>
            </a:r>
            <a:r>
              <a:rPr lang="en-US" altLang="en-US" sz="1800" b="1" i="1" dirty="0">
                <a:cs typeface="Arial" panose="020B0604020202020204" pitchFamily="34" charset="0"/>
              </a:rPr>
              <a:t>Cancer 2010</a:t>
            </a:r>
          </a:p>
          <a:p>
            <a:pPr marL="0" indent="0">
              <a:buNone/>
            </a:pPr>
            <a:r>
              <a:rPr lang="en-US" altLang="en-US" sz="1800" i="1" dirty="0">
                <a:cs typeface="Arial" panose="020B0604020202020204" pitchFamily="34" charset="0"/>
              </a:rPr>
              <a:t>Howe et al. </a:t>
            </a:r>
            <a:r>
              <a:rPr lang="en-US" altLang="en-US" sz="1800" b="1" i="1" dirty="0">
                <a:cs typeface="Arial" panose="020B0604020202020204" pitchFamily="34" charset="0"/>
              </a:rPr>
              <a:t>Cancer 2006</a:t>
            </a:r>
          </a:p>
        </p:txBody>
      </p:sp>
      <p:pic>
        <p:nvPicPr>
          <p:cNvPr id="2355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0951" r="23988" b="15547"/>
          <a:stretch>
            <a:fillRect/>
          </a:stretch>
        </p:blipFill>
        <p:spPr bwMode="auto">
          <a:xfrm>
            <a:off x="1621292" y="1312409"/>
            <a:ext cx="9120518" cy="33004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2"/>
          <p:cNvSpPr>
            <a:spLocks noGrp="1"/>
          </p:cNvSpPr>
          <p:nvPr>
            <p:ph type="title"/>
          </p:nvPr>
        </p:nvSpPr>
        <p:spPr>
          <a:xfrm>
            <a:off x="3359831" y="4612821"/>
            <a:ext cx="5335587" cy="744537"/>
          </a:xfrm>
        </p:spPr>
        <p:txBody>
          <a:bodyPr/>
          <a:lstStyle/>
          <a:p>
            <a:pPr eaLnBrk="1" hangingPunct="1"/>
            <a:r>
              <a:rPr lang="en-GB" altLang="en-US" sz="2000" b="1" dirty="0">
                <a:latin typeface="Arial" panose="020B0604020202020204" pitchFamily="34" charset="0"/>
              </a:rPr>
              <a:t>INCLUSION CRITERIA OF SEDLIS STUDY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39737" y="308315"/>
            <a:ext cx="4035314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SEDLIS CRITERIA!!!</a:t>
            </a:r>
          </a:p>
        </p:txBody>
      </p:sp>
    </p:spTree>
    <p:extLst>
      <p:ext uri="{BB962C8B-B14F-4D97-AF65-F5344CB8AC3E}">
        <p14:creationId xmlns:p14="http://schemas.microsoft.com/office/powerpoint/2010/main" val="7329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8660" y="2049240"/>
            <a:ext cx="8610600" cy="28738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TREATMENT OF CERVICAL CANCER ACCORDING TO STAGE </a:t>
            </a:r>
            <a:br>
              <a:rPr lang="en-US" sz="2400" b="1" i="1" dirty="0">
                <a:solidFill>
                  <a:prstClr val="black"/>
                </a:solidFill>
              </a:rPr>
            </a:br>
            <a:endParaRPr lang="de-DE" sz="1000" b="1" i="1" dirty="0">
              <a:solidFill>
                <a:prstClr val="black"/>
              </a:solidFill>
            </a:endParaRPr>
          </a:p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LOCALLY LIMITED DISEASE STAGE IB – IIA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ADJUVANT TREATMENT AFTER SURGERY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srgbClr val="0070C0"/>
                </a:solidFill>
              </a:rPr>
              <a:t>HIGH RISK PATIENTS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RADIOCHEMOTHERAPY</a:t>
            </a: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Ellipse 2"/>
          <p:cNvSpPr/>
          <p:nvPr/>
        </p:nvSpPr>
        <p:spPr>
          <a:xfrm>
            <a:off x="5078185" y="126545"/>
            <a:ext cx="1770290" cy="173241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5572805" y="260691"/>
            <a:ext cx="812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88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en-US" altLang="en-US" sz="8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982" y="1069521"/>
            <a:ext cx="4262437" cy="818017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GB" sz="1800" b="1" dirty="0">
                <a:latin typeface="Arial" charset="0"/>
              </a:rPr>
              <a:t>HE + RADIOTHERAPY </a:t>
            </a:r>
            <a:r>
              <a:rPr lang="en-GB" sz="1800" b="1" dirty="0" smtClean="0">
                <a:latin typeface="Arial" charset="0"/>
              </a:rPr>
              <a:t/>
            </a:r>
            <a:br>
              <a:rPr lang="en-GB" sz="1800" b="1" dirty="0" smtClean="0">
                <a:latin typeface="Arial" charset="0"/>
              </a:rPr>
            </a:br>
            <a:r>
              <a:rPr lang="en-GB" sz="1800" b="1" dirty="0" smtClean="0">
                <a:latin typeface="Arial" charset="0"/>
              </a:rPr>
              <a:t>vs</a:t>
            </a:r>
            <a:r>
              <a:rPr lang="en-GB" sz="1800" b="1" dirty="0">
                <a:latin typeface="Arial" charset="0"/>
              </a:rPr>
              <a:t>.</a:t>
            </a:r>
            <a:br>
              <a:rPr lang="en-GB" sz="1800" b="1" dirty="0">
                <a:latin typeface="Arial" charset="0"/>
              </a:rPr>
            </a:br>
            <a:r>
              <a:rPr lang="en-GB" sz="1800" b="1" dirty="0">
                <a:latin typeface="Arial" charset="0"/>
              </a:rPr>
              <a:t> HE + </a:t>
            </a:r>
            <a:r>
              <a:rPr lang="en-GB" sz="1800" b="1" dirty="0" smtClean="0">
                <a:latin typeface="Arial" charset="0"/>
              </a:rPr>
              <a:t>RADIOCHEMOTHERAPY</a:t>
            </a:r>
            <a:endParaRPr lang="en-GB" sz="1800" b="1" dirty="0">
              <a:latin typeface="Arial" charset="0"/>
            </a:endParaRPr>
          </a:p>
        </p:txBody>
      </p:sp>
      <p:sp>
        <p:nvSpPr>
          <p:cNvPr id="26628" name="Rectangle 3"/>
          <p:cNvSpPr txBox="1">
            <a:spLocks noChangeArrowheads="1"/>
          </p:cNvSpPr>
          <p:nvPr/>
        </p:nvSpPr>
        <p:spPr bwMode="auto">
          <a:xfrm>
            <a:off x="1956031" y="1082219"/>
            <a:ext cx="2722105" cy="18365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243 patients</a:t>
            </a:r>
          </a:p>
          <a:p>
            <a:pPr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Stage IA2,IB, IIA with:</a:t>
            </a:r>
          </a:p>
          <a:p>
            <a:pPr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Positive margins</a:t>
            </a:r>
          </a:p>
          <a:p>
            <a:pPr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Positive lymph nodes</a:t>
            </a:r>
          </a:p>
          <a:p>
            <a:pPr>
              <a:buFontTx/>
              <a:buNone/>
            </a:pP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Parametrial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invasion</a:t>
            </a:r>
          </a:p>
        </p:txBody>
      </p:sp>
      <p:sp>
        <p:nvSpPr>
          <p:cNvPr id="26629" name="Textfeld 12"/>
          <p:cNvSpPr txBox="1">
            <a:spLocks noChangeArrowheads="1"/>
          </p:cNvSpPr>
          <p:nvPr/>
        </p:nvSpPr>
        <p:spPr bwMode="auto">
          <a:xfrm>
            <a:off x="3118757" y="5555346"/>
            <a:ext cx="5356225" cy="708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000" b="1" i="1" dirty="0">
                <a:solidFill>
                  <a:srgbClr val="0070C0"/>
                </a:solidFill>
              </a:rPr>
              <a:t>HIGH RISK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patients</a:t>
            </a:r>
            <a:r>
              <a:rPr lang="de-AT" altLang="en-US" sz="2000" b="1" i="1" dirty="0">
                <a:solidFill>
                  <a:prstClr val="black"/>
                </a:solidFill>
              </a:rPr>
              <a:t> after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Hysterectomy</a:t>
            </a:r>
            <a:endParaRPr lang="de-AT" altLang="en-US" sz="2000" b="1" i="1" dirty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000" b="1" i="1" dirty="0">
                <a:solidFill>
                  <a:prstClr val="black"/>
                </a:solidFill>
              </a:rPr>
              <a:t>The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addition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of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radiochemotherapy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is</a:t>
            </a:r>
            <a:r>
              <a:rPr lang="de-AT" altLang="en-US" sz="2000" b="1" i="1" dirty="0">
                <a:solidFill>
                  <a:prstClr val="black"/>
                </a:solidFill>
              </a:rPr>
              <a:t> </a:t>
            </a:r>
            <a:r>
              <a:rPr lang="de-AT" altLang="en-US" sz="2000" b="1" i="1" dirty="0" err="1">
                <a:solidFill>
                  <a:prstClr val="black"/>
                </a:solidFill>
              </a:rPr>
              <a:t>required</a:t>
            </a:r>
            <a:endParaRPr lang="de-AT" altLang="en-US" sz="2000" b="1" i="1" dirty="0">
              <a:solidFill>
                <a:prstClr val="black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904019" y="4258016"/>
            <a:ext cx="5072063" cy="1219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de-DE" b="1" dirty="0">
                <a:solidFill>
                  <a:prstClr val="black"/>
                </a:solidFill>
              </a:rPr>
              <a:t>		</a:t>
            </a:r>
            <a:r>
              <a:rPr lang="de-DE" b="1" u="sng" dirty="0">
                <a:solidFill>
                  <a:prstClr val="black"/>
                </a:solidFill>
              </a:rPr>
              <a:t>HE + RCT</a:t>
            </a:r>
            <a:r>
              <a:rPr lang="de-DE" b="1" dirty="0">
                <a:solidFill>
                  <a:prstClr val="black"/>
                </a:solidFill>
              </a:rPr>
              <a:t>		</a:t>
            </a:r>
            <a:r>
              <a:rPr lang="de-DE" b="1" u="sng" dirty="0">
                <a:solidFill>
                  <a:prstClr val="black"/>
                </a:solidFill>
              </a:rPr>
              <a:t>HE + RT</a:t>
            </a:r>
          </a:p>
          <a:p>
            <a:pPr>
              <a:defRPr/>
            </a:pPr>
            <a:r>
              <a:rPr lang="de-DE" b="1" u="sng" dirty="0">
                <a:solidFill>
                  <a:prstClr val="black"/>
                </a:solidFill>
              </a:rPr>
              <a:t>3y PFS</a:t>
            </a:r>
            <a:r>
              <a:rPr lang="de-DE" b="1" dirty="0">
                <a:solidFill>
                  <a:prstClr val="black"/>
                </a:solidFill>
              </a:rPr>
              <a:t>		87%		77%</a:t>
            </a:r>
          </a:p>
          <a:p>
            <a:pPr>
              <a:defRPr/>
            </a:pPr>
            <a:r>
              <a:rPr lang="de-DE" b="1" u="sng" dirty="0">
                <a:solidFill>
                  <a:prstClr val="black"/>
                </a:solidFill>
              </a:rPr>
              <a:t>3y OS</a:t>
            </a:r>
            <a:r>
              <a:rPr lang="de-DE" b="1" dirty="0">
                <a:solidFill>
                  <a:prstClr val="black"/>
                </a:solidFill>
              </a:rPr>
              <a:t>		81%		71% (SS)</a:t>
            </a:r>
          </a:p>
          <a:p>
            <a:pPr>
              <a:defRPr/>
            </a:pPr>
            <a:endParaRPr lang="de-DE" b="1" dirty="0">
              <a:solidFill>
                <a:prstClr val="black"/>
              </a:solidFill>
            </a:endParaRPr>
          </a:p>
        </p:txBody>
      </p:sp>
      <p:pic>
        <p:nvPicPr>
          <p:cNvPr id="2663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0"/>
          <a:stretch>
            <a:fillRect/>
          </a:stretch>
        </p:blipFill>
        <p:spPr bwMode="auto">
          <a:xfrm>
            <a:off x="5664432" y="1974850"/>
            <a:ext cx="3625850" cy="22050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84564" y="308315"/>
            <a:ext cx="522514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ADJUVANT RADIOCHEMOTHERAPY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090057" y="6317570"/>
            <a:ext cx="2057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nl-NL" altLang="en-US" sz="1800" b="1" dirty="0" smtClean="0">
                <a:solidFill>
                  <a:prstClr val="black"/>
                </a:solidFill>
              </a:rPr>
              <a:t>PETERS </a:t>
            </a:r>
            <a:r>
              <a:rPr lang="nl-NL" altLang="en-US" sz="1800" b="1" i="1" dirty="0" smtClean="0">
                <a:solidFill>
                  <a:prstClr val="black"/>
                </a:solidFill>
              </a:rPr>
              <a:t>et </a:t>
            </a:r>
            <a:r>
              <a:rPr lang="nl-NL" altLang="en-US" sz="1800" b="1" i="1" dirty="0">
                <a:solidFill>
                  <a:prstClr val="black"/>
                </a:solidFill>
              </a:rPr>
              <a:t>al</a:t>
            </a:r>
            <a:r>
              <a:rPr lang="nl-NL" altLang="en-US" sz="1800" b="1" dirty="0">
                <a:solidFill>
                  <a:prstClr val="black"/>
                </a:solidFill>
              </a:rPr>
              <a:t> </a:t>
            </a:r>
            <a:r>
              <a:rPr lang="nl-NL" altLang="en-US" sz="1800" b="1" dirty="0" smtClean="0">
                <a:solidFill>
                  <a:prstClr val="black"/>
                </a:solidFill>
              </a:rPr>
              <a:t>2000</a:t>
            </a:r>
            <a:endParaRPr lang="nl-NL" alt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8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5439" y="889910"/>
            <a:ext cx="10091057" cy="44699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u="sng" dirty="0">
                <a:solidFill>
                  <a:prstClr val="black"/>
                </a:solidFill>
              </a:rPr>
              <a:t>TREATMENT OF CERVICAL CANCER ACCORDING TO STAGE </a:t>
            </a:r>
            <a:br>
              <a:rPr lang="en-US" sz="2400" b="1" i="1" u="sng" dirty="0">
                <a:solidFill>
                  <a:prstClr val="black"/>
                </a:solidFill>
              </a:rPr>
            </a:br>
            <a:endParaRPr lang="de-DE" sz="1000" b="1" i="1" u="sng" dirty="0">
              <a:solidFill>
                <a:prstClr val="black"/>
              </a:solidFill>
            </a:endParaRPr>
          </a:p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DOGMA FOR STAGE IB2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TREAT THE PATIENT WITH SURGERY BUT …</a:t>
            </a:r>
          </a:p>
          <a:p>
            <a:pPr marL="457200" algn="ctr">
              <a:defRPr/>
            </a:pPr>
            <a:endParaRPr lang="en-US" sz="2400" b="1" i="1" dirty="0">
              <a:solidFill>
                <a:prstClr val="black"/>
              </a:solidFill>
            </a:endParaRP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 IN THE ERA OF PET-CT AND MULTIPARAMETRIC MRI WE ARE ABLE TO PREDICT WHETHER A PATIENT  HAS THE PREVIOUSLY MENTIONED INTERMEDIATE OR HIGH RISK FACTORS</a:t>
            </a: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THESE PATIENTS SHOULD BE TREATED IN AN INDIVIDUALIZED </a:t>
            </a:r>
            <a:r>
              <a:rPr lang="en-US" sz="2400" b="1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MANNER DOUBLE OR TRIPLE TREATMENT COMBINATIONS </a:t>
            </a:r>
          </a:p>
          <a:p>
            <a:pPr marL="457200" algn="ctr">
              <a:defRPr/>
            </a:pPr>
            <a:r>
              <a:rPr lang="en-US" sz="2400" b="1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SHOULD BE AVOIDED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88660" y="2588082"/>
            <a:ext cx="8610600" cy="1485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LOCALLY ADVANCED DISEASE STAGE IB3 – IVA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7206" y="1354898"/>
            <a:ext cx="683350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 u="sng">
                <a:latin typeface="Calibri"/>
              </a:defRPr>
            </a:lvl1pPr>
          </a:lstStyle>
          <a:p>
            <a:r>
              <a:rPr lang="en-US" sz="3600" u="none" dirty="0">
                <a:solidFill>
                  <a:prstClr val="black"/>
                </a:solidFill>
              </a:rPr>
              <a:t>STAGE IB2 WITH RISK FACTORS</a:t>
            </a:r>
          </a:p>
        </p:txBody>
      </p:sp>
      <p:sp>
        <p:nvSpPr>
          <p:cNvPr id="2" name="Down Arrow 1"/>
          <p:cNvSpPr/>
          <p:nvPr/>
        </p:nvSpPr>
        <p:spPr>
          <a:xfrm>
            <a:off x="5931356" y="1992085"/>
            <a:ext cx="326571" cy="49802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7437" y="4940720"/>
            <a:ext cx="313576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 u="sng">
                <a:latin typeface="Calibri"/>
              </a:defRPr>
            </a:lvl1pPr>
          </a:lstStyle>
          <a:p>
            <a:pPr algn="l"/>
            <a:r>
              <a:rPr lang="en-US" sz="3600" u="none" dirty="0">
                <a:solidFill>
                  <a:prstClr val="black"/>
                </a:solidFill>
              </a:rPr>
              <a:t>STAGE IB3</a:t>
            </a:r>
          </a:p>
        </p:txBody>
      </p:sp>
      <p:sp>
        <p:nvSpPr>
          <p:cNvPr id="7" name="Down Arrow 6"/>
          <p:cNvSpPr/>
          <p:nvPr/>
        </p:nvSpPr>
        <p:spPr>
          <a:xfrm rot="10800000">
            <a:off x="5932716" y="4267177"/>
            <a:ext cx="326571" cy="49802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394854" y="2005240"/>
            <a:ext cx="7386638" cy="36369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ctr">
              <a:defRPr sz="2400" b="1" i="1">
                <a:latin typeface="Comic Sans MS" panose="030F0702030302020204" pitchFamily="66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IB3-IVA</a:t>
            </a:r>
          </a:p>
          <a:p>
            <a:pPr>
              <a:defRPr/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National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</a:p>
          <a:p>
            <a:pPr>
              <a:defRPr/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„Definitive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Radiochemotherapy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S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tandard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Locally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dvanced (Stage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IB3-IVA)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defined by 5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 Studies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7662" y="836614"/>
            <a:ext cx="10433957" cy="5048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/>
                </a:solidFill>
              </a:rPr>
              <a:t>RADIOCHEMOTHERAPY STANDARD OF CARE SINCE </a:t>
            </a:r>
            <a:r>
              <a:rPr lang="en-US" sz="3200" b="1" i="1" dirty="0" smtClean="0">
                <a:solidFill>
                  <a:prstClr val="black"/>
                </a:solidFill>
              </a:rPr>
              <a:t>2000…</a:t>
            </a:r>
            <a:endParaRPr lang="en-US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1" t="35649" r="12201" b="10398"/>
          <a:stretch/>
        </p:blipFill>
        <p:spPr bwMode="auto">
          <a:xfrm>
            <a:off x="1801814" y="1975338"/>
            <a:ext cx="8974137" cy="421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19288" y="836614"/>
            <a:ext cx="8610600" cy="5048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/>
                </a:solidFill>
              </a:rPr>
              <a:t>RESULTS RADIOCHEMOTHERAPY</a:t>
            </a:r>
          </a:p>
        </p:txBody>
      </p:sp>
    </p:spTree>
    <p:extLst>
      <p:ext uri="{BB962C8B-B14F-4D97-AF65-F5344CB8AC3E}">
        <p14:creationId xmlns:p14="http://schemas.microsoft.com/office/powerpoint/2010/main" val="30911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4285"/>
            <a:ext cx="12192000" cy="57542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457200" algn="ctr">
              <a:defRPr/>
            </a:pPr>
            <a:r>
              <a:rPr lang="en-US" sz="4400" b="1" i="1" dirty="0">
                <a:solidFill>
                  <a:prstClr val="black"/>
                </a:solidFill>
              </a:rPr>
              <a:t>Review of Existing (important) Guidelines</a:t>
            </a:r>
          </a:p>
          <a:p>
            <a:pPr marL="457200" algn="ctr">
              <a:defRPr/>
            </a:pPr>
            <a:endParaRPr lang="de-DE" sz="100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NCCN Guidelines V. 4.2022</a:t>
            </a:r>
            <a:endParaRPr lang="de-AT" sz="20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de-AT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ESGO Guidelines V. 2018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de-AT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ESMO Guidelines</a:t>
            </a:r>
            <a:endParaRPr lang="el-GR" sz="20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American Brachytherapy Society Guidelines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Belgian National Practice Guidelines-KCE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ACR Appropriateness Criteria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Scottish Intercollegiate Guidelines Network - A National Clinical Guideline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Malaisian</a:t>
            </a: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National Guidelines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Royal College of Radiologists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Clinical Practice Guidelines –Alberta Health Services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Evidence Based Management Guidelines - Tata Memorial Hospital</a:t>
            </a:r>
          </a:p>
          <a:p>
            <a:pPr marL="1704975" indent="-449263" algn="just">
              <a:buFont typeface="Wingdings" panose="05000000000000000000" pitchFamily="2" charset="2"/>
              <a:buChar char="§"/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Best </a:t>
            </a:r>
            <a:r>
              <a:rPr lang="en-US" sz="2000" b="1" i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Cinical</a:t>
            </a: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Practice Guidelines – Greater Metropolitan Clinical Taskforce </a:t>
            </a:r>
          </a:p>
          <a:p>
            <a:pPr marL="1704975" indent="-449263" algn="just">
              <a:defRPr/>
            </a:pPr>
            <a:r>
              <a:rPr lang="en-US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	   And many others (medical associations and societies etc.)</a:t>
            </a:r>
          </a:p>
          <a:p>
            <a:pPr marL="457200">
              <a:defRPr/>
            </a:pPr>
            <a:endParaRPr lang="en-US" sz="16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defRPr/>
            </a:pPr>
            <a:endParaRPr lang="de-AT" sz="16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>
              <a:defRPr/>
            </a:pPr>
            <a:r>
              <a:rPr lang="en-US" sz="4000" b="1" i="1" dirty="0">
                <a:solidFill>
                  <a:srgbClr val="5B9BD5">
                    <a:lumMod val="50000"/>
                  </a:srgbClr>
                </a:solidFill>
              </a:rPr>
              <a:t>“Clear landscape – Almost no changes over last decades”</a:t>
            </a:r>
            <a:endParaRPr lang="de-DE" sz="4000" i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95550" y="836614"/>
            <a:ext cx="8610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RESULTS RADIOCHEMOTHERAPY</a:t>
            </a:r>
          </a:p>
        </p:txBody>
      </p:sp>
      <p:graphicFrame>
        <p:nvGraphicFramePr>
          <p:cNvPr id="9" name="Group 94"/>
          <p:cNvGraphicFramePr>
            <a:graphicFrameLocks noGrp="1"/>
          </p:cNvGraphicFramePr>
          <p:nvPr>
            <p:ph/>
          </p:nvPr>
        </p:nvGraphicFramePr>
        <p:xfrm>
          <a:off x="1612900" y="469900"/>
          <a:ext cx="9024938" cy="6218240"/>
        </p:xfrm>
        <a:graphic>
          <a:graphicData uri="http://schemas.openxmlformats.org/drawingml/2006/table">
            <a:tbl>
              <a:tblPr/>
              <a:tblGrid>
                <a:gridCol w="1828800"/>
                <a:gridCol w="2386013"/>
                <a:gridCol w="936625"/>
                <a:gridCol w="2163762"/>
                <a:gridCol w="1709738"/>
              </a:tblGrid>
              <a:tr h="987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AUTHOR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RANDOMISATION ARMS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STAGE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LOCOREGIONAL RECURRENCE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YEAR OVERALL SURVIVAL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16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Keys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et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 Engl J Med. 1999</a:t>
                      </a:r>
                      <a:endParaRPr kumimoji="0" lang="en-GB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Cisplatin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+ 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RT+ 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Bulky IB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21%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RR 0.51 (95% CI)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83%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74%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(p=0.008)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816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Whitney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et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J Clin Oncol. 1999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Cis/5-FU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HU	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IIB,III,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IVA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24.9%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30.4%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RR 0.79 (90% CI)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67%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57%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(p=0.018)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72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Rose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et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 Engl J Med. 1999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Cisplatin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Cis/5-FU+HU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HU</a:t>
                      </a:r>
                      <a:r>
                        <a:rPr kumimoji="0" lang="de-DE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	</a:t>
                      </a:r>
                      <a:endParaRPr kumimoji="0" lang="en-GB" sz="1400" b="1" i="1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IIB,III,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IVA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Not reported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47%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(p=0.004)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90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Morris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et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 Engl J Med. 1999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+ Cis/5-FU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 (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pelvis + paraaortal)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IB-IVA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(~70% IB-IIB in each group)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RR 0.47 (95% CI)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63%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(p=0.004)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16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Peters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et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J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Clin</a:t>
                      </a: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Oncol</a:t>
                      </a: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. 2000</a:t>
                      </a:r>
                      <a:endParaRPr kumimoji="0" lang="en-GB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HE + RT + Cis/5-FU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HE + RT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IA2,IB,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IIA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5.5%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17%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81%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71%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(p=0.007) 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816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Pearcey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et 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J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Clin</a:t>
                      </a: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Oncol</a:t>
                      </a: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. 2002</a:t>
                      </a:r>
                      <a:endParaRPr kumimoji="0" lang="en-GB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RT+Cisplatin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RT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IB-IVA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Not reported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66%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(p=0.42)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96"/>
          <p:cNvSpPr>
            <a:spLocks noChangeArrowheads="1"/>
          </p:cNvSpPr>
          <p:nvPr/>
        </p:nvSpPr>
        <p:spPr bwMode="auto">
          <a:xfrm>
            <a:off x="1882775" y="762000"/>
            <a:ext cx="8420100" cy="5519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7500"/>
          </a:bodyPr>
          <a:lstStyle/>
          <a:p>
            <a:pPr algn="ctr">
              <a:lnSpc>
                <a:spcPct val="80000"/>
              </a:lnSpc>
              <a:defRPr/>
            </a:pPr>
            <a:endParaRPr lang="en-GB" sz="2700" i="1" dirty="0">
              <a:solidFill>
                <a:srgbClr val="44546A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13" name="Text Box 97"/>
          <p:cNvSpPr txBox="1">
            <a:spLocks noChangeArrowheads="1"/>
          </p:cNvSpPr>
          <p:nvPr/>
        </p:nvSpPr>
        <p:spPr bwMode="auto">
          <a:xfrm>
            <a:off x="2039938" y="898525"/>
            <a:ext cx="7620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 dirty="0">
                <a:solidFill>
                  <a:srgbClr val="5B9BD5">
                    <a:lumMod val="50000"/>
                  </a:srgbClr>
                </a:solidFill>
              </a:rPr>
              <a:t>SURVIVAL AND RECURRENCE AFTER CONCOMITANT CHEMOTHERAPY AND RADIOTHERAPY FOR CANCER OF UTERINE CERVIX: A SYSTEMATIC REVIEW AND META-ANALYSIS</a:t>
            </a:r>
          </a:p>
        </p:txBody>
      </p:sp>
      <p:sp>
        <p:nvSpPr>
          <p:cNvPr id="15" name="Text Box 98"/>
          <p:cNvSpPr txBox="1">
            <a:spLocks noChangeArrowheads="1"/>
          </p:cNvSpPr>
          <p:nvPr/>
        </p:nvSpPr>
        <p:spPr bwMode="auto">
          <a:xfrm>
            <a:off x="6789738" y="5853113"/>
            <a:ext cx="340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1400" b="1" i="1" dirty="0">
                <a:solidFill>
                  <a:srgbClr val="5B9BD5">
                    <a:lumMod val="50000"/>
                  </a:srgbClr>
                </a:solidFill>
              </a:rPr>
              <a:t>Green et al. Lancet 2001;358:781-86</a:t>
            </a:r>
            <a:endParaRPr lang="en-GB" sz="14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48184" name="Rectangle 99"/>
          <p:cNvSpPr>
            <a:spLocks noChangeArrowheads="1"/>
          </p:cNvSpPr>
          <p:nvPr/>
        </p:nvSpPr>
        <p:spPr bwMode="auto">
          <a:xfrm>
            <a:off x="7289800" y="3462338"/>
            <a:ext cx="25860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sz="1400" b="1">
                <a:solidFill>
                  <a:srgbClr val="FF9900"/>
                </a:solidFill>
                <a:latin typeface="Times New Roman" panose="02020603050405020304" pitchFamily="18" charset="0"/>
              </a:rPr>
              <a:t>RT</a:t>
            </a:r>
          </a:p>
        </p:txBody>
      </p:sp>
      <p:sp>
        <p:nvSpPr>
          <p:cNvPr id="48185" name="Rectangle 100"/>
          <p:cNvSpPr>
            <a:spLocks noChangeArrowheads="1"/>
          </p:cNvSpPr>
          <p:nvPr/>
        </p:nvSpPr>
        <p:spPr bwMode="auto">
          <a:xfrm>
            <a:off x="4759326" y="3462338"/>
            <a:ext cx="25304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sz="1400" b="1">
                <a:solidFill>
                  <a:srgbClr val="FF9900"/>
                </a:solidFill>
                <a:latin typeface="Times New Roman" panose="02020603050405020304" pitchFamily="18" charset="0"/>
              </a:rPr>
              <a:t>RCHT</a:t>
            </a:r>
          </a:p>
        </p:txBody>
      </p:sp>
      <p:sp>
        <p:nvSpPr>
          <p:cNvPr id="19" name="Rectangle 101"/>
          <p:cNvSpPr>
            <a:spLocks noChangeArrowheads="1"/>
          </p:cNvSpPr>
          <p:nvPr/>
        </p:nvSpPr>
        <p:spPr bwMode="auto">
          <a:xfrm>
            <a:off x="1963739" y="2733676"/>
            <a:ext cx="80533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ED7D31"/>
                </a:solidFill>
                <a:latin typeface="Times New Roman" pitchFamily="18" charset="0"/>
              </a:rPr>
              <a:t>LOCAL RECURRENCE RATE </a:t>
            </a:r>
            <a:r>
              <a:rPr lang="en-GB" sz="1400" b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WAS SIGNIFICANTLY REDUCED BY CHEMORADIATION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FF9900"/>
                </a:solidFill>
                <a:latin typeface="Times New Roman" pitchFamily="18" charset="0"/>
              </a:rPr>
              <a:t>OR 0.61, 95% CI 0.51-0.73, p&lt; 0.0001</a:t>
            </a:r>
          </a:p>
        </p:txBody>
      </p:sp>
      <p:sp>
        <p:nvSpPr>
          <p:cNvPr id="20" name="Rectangle 102"/>
          <p:cNvSpPr>
            <a:spLocks noChangeArrowheads="1"/>
          </p:cNvSpPr>
          <p:nvPr/>
        </p:nvSpPr>
        <p:spPr bwMode="auto">
          <a:xfrm>
            <a:off x="7289800" y="4764089"/>
            <a:ext cx="2586038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GB" sz="1400" b="1" dirty="0">
              <a:solidFill>
                <a:srgbClr val="5B9BD5">
                  <a:lumMod val="50000"/>
                </a:srgbClr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8%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1400" b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4%</a:t>
            </a:r>
          </a:p>
        </p:txBody>
      </p:sp>
      <p:sp>
        <p:nvSpPr>
          <p:cNvPr id="21" name="Rectangle 103"/>
          <p:cNvSpPr>
            <a:spLocks noChangeArrowheads="1"/>
          </p:cNvSpPr>
          <p:nvPr/>
        </p:nvSpPr>
        <p:spPr bwMode="auto">
          <a:xfrm>
            <a:off x="4759326" y="4764089"/>
            <a:ext cx="2530475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GB" sz="1400" b="1">
              <a:solidFill>
                <a:srgbClr val="5B9BD5">
                  <a:lumMod val="50000"/>
                </a:srgbClr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16%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9%</a:t>
            </a:r>
          </a:p>
        </p:txBody>
      </p:sp>
      <p:sp>
        <p:nvSpPr>
          <p:cNvPr id="22" name="Rectangle 104"/>
          <p:cNvSpPr>
            <a:spLocks noChangeArrowheads="1"/>
          </p:cNvSpPr>
          <p:nvPr/>
        </p:nvSpPr>
        <p:spPr bwMode="auto">
          <a:xfrm>
            <a:off x="2230439" y="4764089"/>
            <a:ext cx="2528887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Toxicity Grade 3-4</a:t>
            </a:r>
          </a:p>
          <a:p>
            <a:pPr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Haematological</a:t>
            </a:r>
          </a:p>
          <a:p>
            <a:pPr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Gastrointestinal</a:t>
            </a:r>
          </a:p>
        </p:txBody>
      </p:sp>
      <p:sp>
        <p:nvSpPr>
          <p:cNvPr id="23" name="Rectangle 105"/>
          <p:cNvSpPr>
            <a:spLocks noChangeArrowheads="1"/>
          </p:cNvSpPr>
          <p:nvPr/>
        </p:nvSpPr>
        <p:spPr bwMode="auto">
          <a:xfrm>
            <a:off x="7289800" y="4468814"/>
            <a:ext cx="258603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47%</a:t>
            </a:r>
          </a:p>
        </p:txBody>
      </p:sp>
      <p:sp>
        <p:nvSpPr>
          <p:cNvPr id="24" name="Rectangle 106"/>
          <p:cNvSpPr>
            <a:spLocks noChangeArrowheads="1"/>
          </p:cNvSpPr>
          <p:nvPr/>
        </p:nvSpPr>
        <p:spPr bwMode="auto">
          <a:xfrm>
            <a:off x="4759326" y="4468814"/>
            <a:ext cx="25304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63%</a:t>
            </a:r>
          </a:p>
        </p:txBody>
      </p:sp>
      <p:sp>
        <p:nvSpPr>
          <p:cNvPr id="48192" name="Rectangle 107"/>
          <p:cNvSpPr>
            <a:spLocks noChangeArrowheads="1"/>
          </p:cNvSpPr>
          <p:nvPr/>
        </p:nvSpPr>
        <p:spPr bwMode="auto">
          <a:xfrm>
            <a:off x="2230439" y="4468814"/>
            <a:ext cx="25288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400" b="1">
                <a:solidFill>
                  <a:srgbClr val="FF9900"/>
                </a:solidFill>
                <a:latin typeface="Times New Roman" panose="02020603050405020304" pitchFamily="18" charset="0"/>
              </a:rPr>
              <a:t>PFS</a:t>
            </a:r>
          </a:p>
        </p:txBody>
      </p:sp>
      <p:sp>
        <p:nvSpPr>
          <p:cNvPr id="26" name="Rectangle 108"/>
          <p:cNvSpPr>
            <a:spLocks noChangeArrowheads="1"/>
          </p:cNvSpPr>
          <p:nvPr/>
        </p:nvSpPr>
        <p:spPr bwMode="auto">
          <a:xfrm>
            <a:off x="7289800" y="3835401"/>
            <a:ext cx="258603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40%</a:t>
            </a:r>
          </a:p>
        </p:txBody>
      </p:sp>
      <p:sp>
        <p:nvSpPr>
          <p:cNvPr id="27" name="Rectangle 109"/>
          <p:cNvSpPr>
            <a:spLocks noChangeArrowheads="1"/>
          </p:cNvSpPr>
          <p:nvPr/>
        </p:nvSpPr>
        <p:spPr bwMode="auto">
          <a:xfrm>
            <a:off x="4759326" y="3835401"/>
            <a:ext cx="25304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GB" sz="1400" b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52%</a:t>
            </a:r>
          </a:p>
        </p:txBody>
      </p:sp>
      <p:sp>
        <p:nvSpPr>
          <p:cNvPr id="48195" name="Rectangle 110"/>
          <p:cNvSpPr>
            <a:spLocks noChangeArrowheads="1"/>
          </p:cNvSpPr>
          <p:nvPr/>
        </p:nvSpPr>
        <p:spPr bwMode="auto">
          <a:xfrm>
            <a:off x="2230439" y="3835401"/>
            <a:ext cx="25288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400" b="1">
                <a:solidFill>
                  <a:srgbClr val="FF9900"/>
                </a:solidFill>
                <a:latin typeface="Times New Roman" panose="02020603050405020304" pitchFamily="18" charset="0"/>
              </a:rPr>
              <a:t>OS</a:t>
            </a:r>
          </a:p>
        </p:txBody>
      </p:sp>
      <p:sp>
        <p:nvSpPr>
          <p:cNvPr id="48196" name="Text Box 111"/>
          <p:cNvSpPr txBox="1">
            <a:spLocks noChangeArrowheads="1"/>
          </p:cNvSpPr>
          <p:nvPr/>
        </p:nvSpPr>
        <p:spPr bwMode="auto">
          <a:xfrm>
            <a:off x="4021138" y="2201863"/>
            <a:ext cx="368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600" b="1">
                <a:solidFill>
                  <a:srgbClr val="FF9900"/>
                </a:solidFill>
              </a:rPr>
              <a:t>3656 patients (19 studies)</a:t>
            </a:r>
          </a:p>
        </p:txBody>
      </p:sp>
    </p:spTree>
    <p:extLst>
      <p:ext uri="{BB962C8B-B14F-4D97-AF65-F5344CB8AC3E}">
        <p14:creationId xmlns:p14="http://schemas.microsoft.com/office/powerpoint/2010/main" val="16986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7"/>
          <p:cNvSpPr txBox="1">
            <a:spLocks noChangeArrowheads="1"/>
          </p:cNvSpPr>
          <p:nvPr/>
        </p:nvSpPr>
        <p:spPr bwMode="auto">
          <a:xfrm>
            <a:off x="3963988" y="5865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3643313" y="58388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3905812" y="1694089"/>
            <a:ext cx="4402141" cy="26697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OUTBACK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INTERLACE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A-18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59452" y="308315"/>
            <a:ext cx="789486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… LATEST NEWS … 3 IMPORTANT RECENT TRIALS</a:t>
            </a:r>
          </a:p>
        </p:txBody>
      </p:sp>
    </p:spTree>
    <p:extLst>
      <p:ext uri="{BB962C8B-B14F-4D97-AF65-F5344CB8AC3E}">
        <p14:creationId xmlns:p14="http://schemas.microsoft.com/office/powerpoint/2010/main" val="29711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7"/>
          <p:cNvSpPr txBox="1">
            <a:spLocks noChangeArrowheads="1"/>
          </p:cNvSpPr>
          <p:nvPr/>
        </p:nvSpPr>
        <p:spPr bwMode="auto">
          <a:xfrm>
            <a:off x="3963988" y="5865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3643313" y="58388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3905812" y="1694089"/>
            <a:ext cx="4402141" cy="26697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OUTBACK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INTERLACE</a:t>
            </a: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A-18</a:t>
            </a: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59452" y="308315"/>
            <a:ext cx="789486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… LATEST NEWS … 3 IMPORTANT RECENT TRIALS</a:t>
            </a:r>
          </a:p>
        </p:txBody>
      </p:sp>
    </p:spTree>
    <p:extLst>
      <p:ext uri="{BB962C8B-B14F-4D97-AF65-F5344CB8AC3E}">
        <p14:creationId xmlns:p14="http://schemas.microsoft.com/office/powerpoint/2010/main" val="16104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7"/>
          <p:cNvSpPr txBox="1">
            <a:spLocks noChangeArrowheads="1"/>
          </p:cNvSpPr>
          <p:nvPr/>
        </p:nvSpPr>
        <p:spPr bwMode="auto">
          <a:xfrm>
            <a:off x="3963988" y="5865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3643313" y="58388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2533420" y="1783898"/>
            <a:ext cx="7333119" cy="31759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 Radio-Chemotherapy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20-30%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Distant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Relapses Major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ssue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Locally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dvanced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ervical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ancer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Definitive </a:t>
            </a:r>
            <a:r>
              <a:rPr 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RChT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59452" y="308315"/>
            <a:ext cx="789486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ADJUVANT CHEMOTHERAPY AFTER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10916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7" y="0"/>
            <a:ext cx="12021166" cy="6858000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049735" y="4874588"/>
            <a:ext cx="3992336" cy="13388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N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Cisplatin based concurrent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N" altLang="en-US" sz="1800" dirty="0" err="1">
                <a:solidFill>
                  <a:prstClr val="black"/>
                </a:solidFill>
                <a:latin typeface="Arial" panose="020B0604020202020204" pitchFamily="34" charset="0"/>
              </a:rPr>
              <a:t>chemoradiation</a:t>
            </a:r>
            <a:r>
              <a:rPr lang="en-IN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 Vs CCRT followed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N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by </a:t>
            </a:r>
            <a:r>
              <a:rPr lang="en-IN" altLang="en-US" sz="1800" dirty="0" smtClean="0">
                <a:solidFill>
                  <a:prstClr val="black"/>
                </a:solidFill>
                <a:latin typeface="Arial" panose="020B0604020202020204" pitchFamily="34" charset="0"/>
              </a:rPr>
              <a:t>Paclitaxel </a:t>
            </a:r>
            <a:r>
              <a:rPr lang="en-IN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+ </a:t>
            </a:r>
            <a:r>
              <a:rPr lang="en-IN" altLang="en-US" sz="1800" dirty="0" smtClean="0">
                <a:solidFill>
                  <a:prstClr val="black"/>
                </a:solidFill>
                <a:latin typeface="Arial" panose="020B0604020202020204" pitchFamily="34" charset="0"/>
              </a:rPr>
              <a:t>Carboplatin </a:t>
            </a:r>
            <a:r>
              <a:rPr lang="en-IN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x 3 cycles</a:t>
            </a:r>
          </a:p>
        </p:txBody>
      </p:sp>
    </p:spTree>
    <p:extLst>
      <p:ext uri="{BB962C8B-B14F-4D97-AF65-F5344CB8AC3E}">
        <p14:creationId xmlns:p14="http://schemas.microsoft.com/office/powerpoint/2010/main" val="22498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48" t="35159" r="65167" b="15913"/>
          <a:stretch/>
        </p:blipFill>
        <p:spPr>
          <a:xfrm>
            <a:off x="2193214" y="1934935"/>
            <a:ext cx="3404508" cy="3355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905" t="35277" r="30666" b="15794"/>
          <a:stretch/>
        </p:blipFill>
        <p:spPr>
          <a:xfrm>
            <a:off x="6030429" y="1934935"/>
            <a:ext cx="3477986" cy="3355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9678" y="2050596"/>
            <a:ext cx="5198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PFS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0380" y="2050596"/>
            <a:ext cx="4491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9661" y="5666277"/>
            <a:ext cx="818153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</a:rPr>
              <a:t>ADJUVANT CHT DID NOT IMPROVE PFS AND 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8118" y="416582"/>
            <a:ext cx="798462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OUTBACK: KEY EFFICACY OUTCOMES</a:t>
            </a:r>
          </a:p>
        </p:txBody>
      </p:sp>
    </p:spTree>
    <p:extLst>
      <p:ext uri="{BB962C8B-B14F-4D97-AF65-F5344CB8AC3E}">
        <p14:creationId xmlns:p14="http://schemas.microsoft.com/office/powerpoint/2010/main" val="35946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24125" y="2628447"/>
            <a:ext cx="7173913" cy="25844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Noto Sans" charset="0"/>
              </a:rPr>
              <a:t>Median follow-up: </a:t>
            </a:r>
            <a:r>
              <a:rPr lang="en-US" dirty="0">
                <a:solidFill>
                  <a:srgbClr val="000000"/>
                </a:solidFill>
                <a:latin typeface="Noto Sans" charset="0"/>
              </a:rPr>
              <a:t>60 months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Noto Sans" charset="0"/>
            </a:endParaRPr>
          </a:p>
          <a:p>
            <a:pPr marL="214313" indent="-214313">
              <a:buFont typeface="Arial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Noto Sans" charset="0"/>
              </a:rPr>
              <a:t>OS at 5 years: 72% vs 71% </a:t>
            </a:r>
            <a:r>
              <a:rPr lang="en-US" dirty="0">
                <a:solidFill>
                  <a:srgbClr val="000000"/>
                </a:solidFill>
                <a:latin typeface="Noto Sans" charset="0"/>
              </a:rPr>
              <a:t>(95% CI -6 to +7; </a:t>
            </a:r>
            <a:r>
              <a:rPr lang="en-US" b="1" dirty="0">
                <a:solidFill>
                  <a:srgbClr val="000000"/>
                </a:solidFill>
                <a:latin typeface="Noto Sans" charset="0"/>
              </a:rPr>
              <a:t>p=0.91</a:t>
            </a:r>
            <a:r>
              <a:rPr lang="en-US" dirty="0">
                <a:solidFill>
                  <a:srgbClr val="000000"/>
                </a:solidFill>
                <a:latin typeface="Noto Sans" charset="0"/>
              </a:rPr>
              <a:t>)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Noto Sans" charset="0"/>
              </a:rPr>
              <a:t>    Hazard ratio for OS was 0·91 (95% CI 0.70 to 1.18)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Noto Sans" charset="0"/>
            </a:endParaRPr>
          </a:p>
          <a:p>
            <a:pPr marL="214313" indent="-214313">
              <a:buFont typeface="Arial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Noto Sans" charset="0"/>
              </a:rPr>
              <a:t>PFS at 5 years: 63% vs 61% </a:t>
            </a:r>
            <a:r>
              <a:rPr lang="en-US" dirty="0">
                <a:solidFill>
                  <a:srgbClr val="000000"/>
                </a:solidFill>
                <a:latin typeface="Noto Sans" charset="0"/>
              </a:rPr>
              <a:t>(95% CI -5 to +9; </a:t>
            </a:r>
            <a:r>
              <a:rPr lang="en-US" b="1" dirty="0">
                <a:solidFill>
                  <a:srgbClr val="000000"/>
                </a:solidFill>
                <a:latin typeface="Noto Sans" charset="0"/>
              </a:rPr>
              <a:t>p=0.61</a:t>
            </a:r>
            <a:r>
              <a:rPr lang="en-US" dirty="0">
                <a:solidFill>
                  <a:srgbClr val="000000"/>
                </a:solidFill>
                <a:latin typeface="Noto Sans" charset="0"/>
              </a:rPr>
              <a:t>)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Noto Sans" charset="0"/>
              </a:rPr>
              <a:t>    Hazard ratio for PFS was 0·87 (95% CI 0.70 to 1.08)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Noto Sans" charset="0"/>
            </a:endParaRPr>
          </a:p>
          <a:p>
            <a:pPr marL="214313" indent="-214313">
              <a:buFont typeface="Arial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Noto Sans" charset="0"/>
              </a:rPr>
              <a:t>AE Grade 3-5 within a year of randomization: </a:t>
            </a:r>
            <a:r>
              <a:rPr lang="en-US" dirty="0">
                <a:solidFill>
                  <a:srgbClr val="000000"/>
                </a:solidFill>
                <a:latin typeface="Noto Sans" charset="0"/>
              </a:rPr>
              <a:t>81% versus 62%  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408244" y="1317001"/>
            <a:ext cx="7366000" cy="5540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prstClr val="black"/>
                </a:solidFill>
                <a:latin typeface="Arial" panose="020B0604020202020204" pitchFamily="34" charset="0"/>
              </a:rPr>
              <a:t>OUTBACK TRIAL </a:t>
            </a:r>
            <a:r>
              <a:rPr lang="en-US" alt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MULTICENTRIC </a:t>
            </a:r>
            <a:r>
              <a:rPr lang="en-US" altLang="en-US" sz="2000" b="1" i="1" dirty="0">
                <a:solidFill>
                  <a:prstClr val="black"/>
                </a:solidFill>
                <a:latin typeface="Arial" panose="020B0604020202020204" pitchFamily="34" charset="0"/>
              </a:rPr>
              <a:t>PHASE III STUDY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59452" y="308315"/>
            <a:ext cx="789486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ADJUVANT CHEMOTHERAPY AFTER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1430358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7"/>
          <p:cNvSpPr txBox="1">
            <a:spLocks noChangeArrowheads="1"/>
          </p:cNvSpPr>
          <p:nvPr/>
        </p:nvSpPr>
        <p:spPr bwMode="auto">
          <a:xfrm>
            <a:off x="3963988" y="5865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3643313" y="58388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3905812" y="1694089"/>
            <a:ext cx="4402141" cy="26697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OUTBACK</a:t>
            </a: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INTERLACE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A-18</a:t>
            </a: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59452" y="308315"/>
            <a:ext cx="789486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… LATEST NEWS … 3 IMPORTANT RECENT TRIALS</a:t>
            </a:r>
          </a:p>
        </p:txBody>
      </p:sp>
    </p:spTree>
    <p:extLst>
      <p:ext uri="{BB962C8B-B14F-4D97-AF65-F5344CB8AC3E}">
        <p14:creationId xmlns:p14="http://schemas.microsoft.com/office/powerpoint/2010/main" val="32078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78882"/>
          </a:xfr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i="1" dirty="0" smtClean="0"/>
              <a:t>Induction </a:t>
            </a:r>
            <a:r>
              <a:rPr lang="en-US" i="1" dirty="0"/>
              <a:t>chemotherapy followed by standard </a:t>
            </a:r>
            <a:r>
              <a:rPr lang="en-US" i="1" dirty="0" err="1"/>
              <a:t>chemoradiotherapy</a:t>
            </a:r>
            <a:r>
              <a:rPr lang="en-US" i="1" dirty="0"/>
              <a:t> versus standard </a:t>
            </a:r>
            <a:r>
              <a:rPr lang="en-US" i="1" dirty="0" err="1"/>
              <a:t>chemoradiotherapy</a:t>
            </a:r>
            <a:r>
              <a:rPr lang="en-US" i="1" dirty="0"/>
              <a:t> alone in patients with locally advanced cervical cancer </a:t>
            </a:r>
            <a:r>
              <a:rPr lang="en-US" b="1" i="1" dirty="0">
                <a:solidFill>
                  <a:srgbClr val="0070C0"/>
                </a:solidFill>
              </a:rPr>
              <a:t>(GCIG INTERLACE)</a:t>
            </a:r>
            <a:r>
              <a:rPr lang="en-US" i="1" dirty="0"/>
              <a:t>: an international, </a:t>
            </a:r>
            <a:r>
              <a:rPr lang="en-US" i="1" dirty="0" err="1"/>
              <a:t>multicentre</a:t>
            </a:r>
            <a:r>
              <a:rPr lang="en-US" i="1" dirty="0"/>
              <a:t>, </a:t>
            </a:r>
            <a:r>
              <a:rPr lang="en-US" i="1" dirty="0" err="1"/>
              <a:t>randomised</a:t>
            </a:r>
            <a:r>
              <a:rPr lang="en-US" i="1" dirty="0"/>
              <a:t> phase 3 trial.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22714" y="308315"/>
            <a:ext cx="795609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INDUCTION CHEMOTHERAPY PRIOR CONCOMITANT RCHT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198583" y="6376989"/>
            <a:ext cx="31491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McCormack et al. Lancet 2024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056343" y="1153715"/>
            <a:ext cx="4085092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INTERLACE TRIAL</a:t>
            </a:r>
            <a:endParaRPr lang="en-US" altLang="en-US" sz="20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42" t="10037" r="44687" b="7512"/>
          <a:stretch/>
        </p:blipFill>
        <p:spPr>
          <a:xfrm>
            <a:off x="1543050" y="1106260"/>
            <a:ext cx="8645978" cy="4436158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2714" y="308315"/>
            <a:ext cx="795609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INDUCTION CHEMOTHERAPY PRIOR CONCOMITANT RCHT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198583" y="6376989"/>
            <a:ext cx="31491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McCormack et al. Lancet 2024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274" t="10239" r="1964" b="4895"/>
          <a:stretch/>
        </p:blipFill>
        <p:spPr>
          <a:xfrm>
            <a:off x="566057" y="1037772"/>
            <a:ext cx="10793791" cy="5500914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315279" y="2895600"/>
            <a:ext cx="1025978" cy="36818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07657" y="3391581"/>
            <a:ext cx="1398135" cy="1370012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8114" y="2941193"/>
            <a:ext cx="420308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207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63685" y="2524636"/>
            <a:ext cx="9642022" cy="1763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4000" b="1" i="1" dirty="0" smtClean="0">
                <a:solidFill>
                  <a:srgbClr val="0070C0"/>
                </a:solidFill>
              </a:rPr>
              <a:t>LATEST NEWS: </a:t>
            </a:r>
          </a:p>
          <a:p>
            <a:pPr marL="457200" algn="ctr">
              <a:defRPr/>
            </a:pPr>
            <a:r>
              <a:rPr lang="en-US" sz="2400" b="1" i="1" dirty="0" smtClean="0">
                <a:solidFill>
                  <a:prstClr val="black"/>
                </a:solidFill>
              </a:rPr>
              <a:t>…  SOME </a:t>
            </a:r>
            <a:r>
              <a:rPr lang="en-US" sz="2400" b="1" i="1" dirty="0">
                <a:solidFill>
                  <a:prstClr val="black"/>
                </a:solidFill>
              </a:rPr>
              <a:t>RANDOMIZED CONTROLLED TRIALS</a:t>
            </a:r>
          </a:p>
          <a:p>
            <a:pPr marL="457200" algn="ctr">
              <a:defRPr/>
            </a:pPr>
            <a:r>
              <a:rPr lang="en-US" sz="2400" b="1" i="1" dirty="0" smtClean="0">
                <a:solidFill>
                  <a:prstClr val="black"/>
                </a:solidFill>
              </a:rPr>
              <a:t>ARE </a:t>
            </a:r>
            <a:r>
              <a:rPr lang="en-US" sz="2400" b="1" i="1" dirty="0">
                <a:solidFill>
                  <a:prstClr val="black"/>
                </a:solidFill>
              </a:rPr>
              <a:t>AT LEAST PARTLY </a:t>
            </a:r>
            <a:r>
              <a:rPr lang="en-US" sz="2400" b="1" i="1" dirty="0" smtClean="0">
                <a:solidFill>
                  <a:prstClr val="black"/>
                </a:solidFill>
              </a:rPr>
              <a:t>CHANGING CLINICAL PRACTICE  </a:t>
            </a:r>
            <a:r>
              <a:rPr lang="en-US" sz="2400" b="1" i="1" dirty="0">
                <a:solidFill>
                  <a:prstClr val="black"/>
                </a:solidFill>
              </a:rPr>
              <a:t>FOR </a:t>
            </a:r>
            <a:r>
              <a:rPr lang="en-US" sz="2400" b="1" i="1" dirty="0" smtClean="0">
                <a:solidFill>
                  <a:prstClr val="black"/>
                </a:solidFill>
              </a:rPr>
              <a:t>LACC</a:t>
            </a:r>
            <a:endParaRPr lang="de-DE" sz="10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49" t="10878" r="45128" b="20132"/>
          <a:stretch/>
        </p:blipFill>
        <p:spPr>
          <a:xfrm>
            <a:off x="984739" y="1159325"/>
            <a:ext cx="10247634" cy="4523018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22714" y="308315"/>
            <a:ext cx="795609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INDUCTION CHEMOTHERAPY PRIOR CONCOMITANT RCHT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198583" y="6376989"/>
            <a:ext cx="31491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McCormack et al. Lancet 2024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1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821" t="8635" r="8661" b="4988"/>
          <a:stretch/>
        </p:blipFill>
        <p:spPr>
          <a:xfrm>
            <a:off x="5780305" y="2804432"/>
            <a:ext cx="4891575" cy="3804559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4765" y="2804432"/>
            <a:ext cx="4332917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prstClr val="black"/>
                </a:solidFill>
              </a:rPr>
              <a:t>INTERLACE LIMITATIONS</a:t>
            </a:r>
          </a:p>
          <a:p>
            <a:r>
              <a:rPr lang="en-US" dirty="0">
                <a:solidFill>
                  <a:prstClr val="black"/>
                </a:solidFill>
              </a:rPr>
              <a:t>NO RADIOTHERAPY QA</a:t>
            </a:r>
          </a:p>
          <a:p>
            <a:r>
              <a:rPr lang="en-US" dirty="0">
                <a:solidFill>
                  <a:prstClr val="black"/>
                </a:solidFill>
              </a:rPr>
              <a:t>LOW MIDDLE INCOME COUNTRIES</a:t>
            </a:r>
          </a:p>
          <a:p>
            <a:r>
              <a:rPr lang="en-US" dirty="0">
                <a:solidFill>
                  <a:prstClr val="black"/>
                </a:solidFill>
              </a:rPr>
              <a:t>POINT A 70%</a:t>
            </a:r>
          </a:p>
          <a:p>
            <a:r>
              <a:rPr lang="en-US" dirty="0">
                <a:solidFill>
                  <a:prstClr val="black"/>
                </a:solidFill>
              </a:rPr>
              <a:t>3D-CRT 60%</a:t>
            </a:r>
          </a:p>
          <a:p>
            <a:r>
              <a:rPr lang="en-US" dirty="0">
                <a:solidFill>
                  <a:prstClr val="black"/>
                </a:solidFill>
              </a:rPr>
              <a:t>FEWER LACC PATIENTS</a:t>
            </a:r>
          </a:p>
          <a:p>
            <a:r>
              <a:rPr lang="en-US" dirty="0">
                <a:solidFill>
                  <a:prstClr val="black"/>
                </a:solidFill>
              </a:rPr>
              <a:t>NO PARAAORTIC LN</a:t>
            </a:r>
          </a:p>
          <a:p>
            <a:r>
              <a:rPr lang="en-US" dirty="0">
                <a:solidFill>
                  <a:prstClr val="black"/>
                </a:solidFill>
              </a:rPr>
              <a:t>LONG PATIENT RECRUITMENT PERIOD</a:t>
            </a:r>
          </a:p>
          <a:p>
            <a:r>
              <a:rPr lang="en-US" dirty="0">
                <a:solidFill>
                  <a:prstClr val="black"/>
                </a:solidFill>
              </a:rPr>
              <a:t>PREVIOUS INDUCTION TRIALS ALL NEGATIVE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INDUCTION CHEMOTHERAPY PRIOR CONCOMITANT RCHT CRITICISM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9710" t="13964" r="12344" b="69210"/>
          <a:stretch/>
        </p:blipFill>
        <p:spPr>
          <a:xfrm>
            <a:off x="3806734" y="1447406"/>
            <a:ext cx="4412521" cy="98787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62994" y="1027333"/>
            <a:ext cx="686450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COMPARISON WITH STATE OF THE ART RADIOTHERAPY OF EMBRACE I</a:t>
            </a:r>
          </a:p>
        </p:txBody>
      </p:sp>
      <p:sp>
        <p:nvSpPr>
          <p:cNvPr id="2" name="Rectangle 1"/>
          <p:cNvSpPr/>
          <p:nvPr/>
        </p:nvSpPr>
        <p:spPr>
          <a:xfrm>
            <a:off x="8045894" y="5612946"/>
            <a:ext cx="1151164" cy="277586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687" t="7513" r="9063" b="9475"/>
          <a:stretch/>
        </p:blipFill>
        <p:spPr>
          <a:xfrm>
            <a:off x="3288160" y="2486026"/>
            <a:ext cx="5625194" cy="424759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INDUCTION CHEMOTHERAPY PRIOR CONCOMITANT RCHT CRITICISM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9710" t="13964" r="12344" b="69210"/>
          <a:stretch/>
        </p:blipFill>
        <p:spPr>
          <a:xfrm>
            <a:off x="3806734" y="1447406"/>
            <a:ext cx="4412521" cy="98787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62994" y="1027333"/>
            <a:ext cx="686450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COMPARISON WITH STATE OF THE ART RADIOTHERAPY OF EMBRACE I</a:t>
            </a:r>
          </a:p>
        </p:txBody>
      </p:sp>
      <p:sp>
        <p:nvSpPr>
          <p:cNvPr id="4" name="Oval 3"/>
          <p:cNvSpPr/>
          <p:nvPr/>
        </p:nvSpPr>
        <p:spPr>
          <a:xfrm>
            <a:off x="4531179" y="2992211"/>
            <a:ext cx="612321" cy="661307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445" y="3495039"/>
            <a:ext cx="307609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INTERLACE CRT MUCH WORSE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THAN EMBRACE CRT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9255" y="3480578"/>
            <a:ext cx="297491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INTERLACE INDUCTION + CRT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EQUAL TO EMBRACE CRT</a:t>
            </a:r>
          </a:p>
        </p:txBody>
      </p:sp>
    </p:spTree>
    <p:extLst>
      <p:ext uri="{BB962C8B-B14F-4D97-AF65-F5344CB8AC3E}">
        <p14:creationId xmlns:p14="http://schemas.microsoft.com/office/powerpoint/2010/main" val="31634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7"/>
          <p:cNvSpPr txBox="1">
            <a:spLocks noChangeArrowheads="1"/>
          </p:cNvSpPr>
          <p:nvPr/>
        </p:nvSpPr>
        <p:spPr bwMode="auto">
          <a:xfrm>
            <a:off x="3963988" y="5865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3643313" y="58388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3905812" y="1694089"/>
            <a:ext cx="4402141" cy="26697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OUTBACK</a:t>
            </a: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INTERLACE</a:t>
            </a:r>
            <a:endParaRPr lang="en-US" sz="2400" b="1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A-18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59452" y="308315"/>
            <a:ext cx="7894863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… LATEST NEWS … 3 IMPORTANT RECENT TRIALS</a:t>
            </a:r>
          </a:p>
        </p:txBody>
      </p:sp>
    </p:spTree>
    <p:extLst>
      <p:ext uri="{BB962C8B-B14F-4D97-AF65-F5344CB8AC3E}">
        <p14:creationId xmlns:p14="http://schemas.microsoft.com/office/powerpoint/2010/main" val="23312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33895" r="19705" b="26422"/>
          <a:stretch/>
        </p:blipFill>
        <p:spPr bwMode="auto">
          <a:xfrm>
            <a:off x="3224892" y="1861459"/>
            <a:ext cx="5592537" cy="195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87522" r="3987" b="3109"/>
          <a:stretch/>
        </p:blipFill>
        <p:spPr bwMode="auto">
          <a:xfrm>
            <a:off x="2062845" y="1355272"/>
            <a:ext cx="8115300" cy="46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14079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6508" r="4494" b="4403"/>
          <a:stretch/>
        </p:blipFill>
        <p:spPr bwMode="auto">
          <a:xfrm>
            <a:off x="2104768" y="1692877"/>
            <a:ext cx="7982464" cy="439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1940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6202" r="3707" b="7159"/>
          <a:stretch/>
        </p:blipFill>
        <p:spPr bwMode="auto">
          <a:xfrm>
            <a:off x="2065564" y="1677761"/>
            <a:ext cx="8090807" cy="427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sp>
        <p:nvSpPr>
          <p:cNvPr id="2" name="Oval 1"/>
          <p:cNvSpPr/>
          <p:nvPr/>
        </p:nvSpPr>
        <p:spPr>
          <a:xfrm>
            <a:off x="3686908" y="2924908"/>
            <a:ext cx="621323" cy="298938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704482" y="3241444"/>
            <a:ext cx="621323" cy="298938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14138" r="4248" b="7324"/>
          <a:stretch/>
        </p:blipFill>
        <p:spPr bwMode="auto">
          <a:xfrm>
            <a:off x="2155371" y="2069646"/>
            <a:ext cx="7960180" cy="387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sp>
        <p:nvSpPr>
          <p:cNvPr id="2" name="Oval 1"/>
          <p:cNvSpPr/>
          <p:nvPr/>
        </p:nvSpPr>
        <p:spPr>
          <a:xfrm>
            <a:off x="1969477" y="3001108"/>
            <a:ext cx="4021015" cy="1225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14138" r="6125" b="7489"/>
          <a:stretch/>
        </p:blipFill>
        <p:spPr bwMode="auto">
          <a:xfrm>
            <a:off x="2196193" y="2069646"/>
            <a:ext cx="7747908" cy="386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39676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12815" r="6573" b="9805"/>
          <a:stretch/>
        </p:blipFill>
        <p:spPr bwMode="auto">
          <a:xfrm>
            <a:off x="2155370" y="2004332"/>
            <a:ext cx="7756073" cy="38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5370" y="3991708"/>
            <a:ext cx="5722538" cy="814754"/>
          </a:xfrm>
          <a:prstGeom prst="rect">
            <a:avLst/>
          </a:prstGeom>
          <a:solidFill>
            <a:schemeClr val="accent1">
              <a:alpha val="41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88660" y="2057405"/>
            <a:ext cx="8610600" cy="2216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u="sng" dirty="0">
                <a:solidFill>
                  <a:prstClr val="black"/>
                </a:solidFill>
              </a:rPr>
              <a:t>TREATMENT OF CERVICAL CANCER</a:t>
            </a:r>
            <a:br>
              <a:rPr lang="en-US" sz="2400" b="1" i="1" u="sng" dirty="0">
                <a:solidFill>
                  <a:prstClr val="black"/>
                </a:solidFill>
              </a:rPr>
            </a:br>
            <a:endParaRPr lang="de-DE" sz="1000" b="1" i="1" u="sng" dirty="0">
              <a:solidFill>
                <a:prstClr val="black"/>
              </a:solidFill>
            </a:endParaRPr>
          </a:p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STAGE IB2</a:t>
            </a:r>
            <a:r>
              <a:rPr lang="en-GB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-IB3</a:t>
            </a:r>
            <a:endParaRPr lang="en-US" sz="32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1658" r="4823" b="7158"/>
          <a:stretch/>
        </p:blipFill>
        <p:spPr bwMode="auto">
          <a:xfrm>
            <a:off x="2090057" y="1947182"/>
            <a:ext cx="7968344" cy="400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sp>
        <p:nvSpPr>
          <p:cNvPr id="2" name="Rectangle 1"/>
          <p:cNvSpPr/>
          <p:nvPr/>
        </p:nvSpPr>
        <p:spPr>
          <a:xfrm>
            <a:off x="6359770" y="4437185"/>
            <a:ext cx="3481754" cy="1148861"/>
          </a:xfrm>
          <a:prstGeom prst="rect">
            <a:avLst/>
          </a:prstGeom>
          <a:solidFill>
            <a:schemeClr val="accent1">
              <a:alpha val="37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9425" r="4359" b="7903"/>
          <a:stretch/>
        </p:blipFill>
        <p:spPr bwMode="auto">
          <a:xfrm>
            <a:off x="2092569" y="1813517"/>
            <a:ext cx="7989068" cy="408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sp>
        <p:nvSpPr>
          <p:cNvPr id="2" name="Oval 1"/>
          <p:cNvSpPr/>
          <p:nvPr/>
        </p:nvSpPr>
        <p:spPr>
          <a:xfrm>
            <a:off x="4073769" y="3071446"/>
            <a:ext cx="2000459" cy="392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171095" y="2831124"/>
            <a:ext cx="3811105" cy="4366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12898" r="5923" b="8068"/>
          <a:stretch/>
        </p:blipFill>
        <p:spPr bwMode="auto">
          <a:xfrm>
            <a:off x="2163536" y="2008414"/>
            <a:ext cx="7805057" cy="390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33279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0328" r="5357" b="7288"/>
          <a:stretch/>
        </p:blipFill>
        <p:spPr bwMode="auto">
          <a:xfrm>
            <a:off x="2145323" y="1881554"/>
            <a:ext cx="7866186" cy="406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4872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1408" r="5660" b="7242"/>
          <a:stretch/>
        </p:blipFill>
        <p:spPr bwMode="auto">
          <a:xfrm>
            <a:off x="2139042" y="1934936"/>
            <a:ext cx="7845879" cy="401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46385" y="4091354"/>
            <a:ext cx="445477" cy="4337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878018" y="4091354"/>
            <a:ext cx="445477" cy="4337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5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12236" r="6015" b="7572"/>
          <a:stretch/>
        </p:blipFill>
        <p:spPr bwMode="auto">
          <a:xfrm>
            <a:off x="2139042" y="1975757"/>
            <a:ext cx="7821387" cy="39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</p:spTree>
    <p:extLst>
      <p:ext uri="{BB962C8B-B14F-4D97-AF65-F5344CB8AC3E}">
        <p14:creationId xmlns:p14="http://schemas.microsoft.com/office/powerpoint/2010/main" val="28289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10417" r="5923" b="6415"/>
          <a:stretch/>
        </p:blipFill>
        <p:spPr bwMode="auto">
          <a:xfrm>
            <a:off x="2237014" y="1885950"/>
            <a:ext cx="7731579" cy="410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43100" y="5617029"/>
            <a:ext cx="1681843" cy="669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40369" y="4402016"/>
            <a:ext cx="445477" cy="4337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6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9756" r="5457" b="9556"/>
          <a:stretch/>
        </p:blipFill>
        <p:spPr bwMode="auto">
          <a:xfrm>
            <a:off x="2212521" y="1853293"/>
            <a:ext cx="7796894" cy="398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IMMUNOTHERAPY PLUS CONCOMITANT RCHT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000" y="4765431"/>
            <a:ext cx="5046785" cy="351692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5793" t="34155" r="8760" b="5175"/>
          <a:stretch/>
        </p:blipFill>
        <p:spPr>
          <a:xfrm>
            <a:off x="2412022" y="1486216"/>
            <a:ext cx="7396843" cy="4211066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KEYNOTE A-18 / INTERPRETATION OF DATA AWAITED</a:t>
            </a:r>
          </a:p>
        </p:txBody>
      </p:sp>
    </p:spTree>
    <p:extLst>
      <p:ext uri="{BB962C8B-B14F-4D97-AF65-F5344CB8AC3E}">
        <p14:creationId xmlns:p14="http://schemas.microsoft.com/office/powerpoint/2010/main" val="1107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 bwMode="auto">
          <a:xfrm>
            <a:off x="1997773" y="1349410"/>
            <a:ext cx="8205967" cy="446063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CHT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CRT: RESULTS OF </a:t>
            </a:r>
            <a:r>
              <a:rPr lang="en-US" sz="1400" b="1" i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OUTBACK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Ǿ</a:t>
            </a:r>
          </a:p>
          <a:p>
            <a:pPr marL="177800" indent="-177800" fontAlgn="auto">
              <a:spcAft>
                <a:spcPts val="0"/>
              </a:spcAft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</a:t>
            </a:r>
            <a:r>
              <a:rPr lang="en-US" sz="1400" b="1" i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CHT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APPROACHES: </a:t>
            </a:r>
            <a:r>
              <a:rPr lang="en-US" sz="1400" b="1" i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INTERLACE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LIMITATIONS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Ǿ</a:t>
            </a:r>
          </a:p>
          <a:p>
            <a:pPr marL="177800" indent="-17780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IMMUNOTHERAPY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A18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STANDARD OF CARE FOR LACC </a:t>
            </a:r>
            <a:r>
              <a:rPr lang="en-US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fontAlgn="auto">
              <a:spcAft>
                <a:spcPts val="0"/>
              </a:spcAft>
              <a:defRPr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CONCOMITANT CHEMO-RADIATION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STANDARD FOR </a:t>
            </a: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NEGATIVE LACC</a:t>
            </a:r>
            <a:endParaRPr lang="en-US" sz="1400" b="1" i="1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 smtClean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400" b="1" i="1" u="sng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NEW STANDARD OF CARE</a:t>
            </a:r>
          </a:p>
          <a:p>
            <a:pPr marL="63500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i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FOR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FIGO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IB2 – IIB, N0</a:t>
            </a:r>
            <a:endParaRPr lang="en-US" sz="2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 + PEMBROLIZUMAB FOR FIGO STAGE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I-II, N1</a:t>
            </a:r>
            <a:endParaRPr lang="en-US" sz="2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-CRT + PEMBROLIZUMAB FOR FIGO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</a:t>
            </a:r>
            <a:r>
              <a:rPr lang="en-US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III-IVA</a:t>
            </a: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fontAlgn="auto">
              <a:spcAft>
                <a:spcPts val="0"/>
              </a:spcAft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04251" y="308315"/>
            <a:ext cx="9393012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CONCLUSION LOCALLY ADVANCED DISEASE</a:t>
            </a:r>
          </a:p>
        </p:txBody>
      </p:sp>
    </p:spTree>
    <p:extLst>
      <p:ext uri="{BB962C8B-B14F-4D97-AF65-F5344CB8AC3E}">
        <p14:creationId xmlns:p14="http://schemas.microsoft.com/office/powerpoint/2010/main" val="230131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88660" y="2057404"/>
            <a:ext cx="8610600" cy="2216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DOGMA FOR STAGE IB2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TREAT</a:t>
            </a:r>
            <a:r>
              <a:rPr lang="en-GB" sz="2400" b="1" i="1" dirty="0">
                <a:solidFill>
                  <a:prstClr val="black"/>
                </a:solidFill>
              </a:rPr>
              <a:t>MENT</a:t>
            </a:r>
            <a:r>
              <a:rPr lang="en-US" sz="2400" b="1" i="1" dirty="0">
                <a:solidFill>
                  <a:prstClr val="black"/>
                </a:solidFill>
              </a:rPr>
              <a:t> WITH SURGERY 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UNLESS ADJUVANT THERAPY IS ANTICIPATED</a:t>
            </a: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6077" y="840921"/>
            <a:ext cx="313576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 u="sng">
                <a:latin typeface="Calibri"/>
              </a:defRPr>
            </a:lvl1pPr>
          </a:lstStyle>
          <a:p>
            <a:pPr algn="l"/>
            <a:r>
              <a:rPr lang="en-US" sz="3600" u="none" dirty="0">
                <a:solidFill>
                  <a:prstClr val="black"/>
                </a:solidFill>
              </a:rPr>
              <a:t>STAGE IB2</a:t>
            </a:r>
          </a:p>
        </p:txBody>
      </p:sp>
    </p:spTree>
    <p:extLst>
      <p:ext uri="{BB962C8B-B14F-4D97-AF65-F5344CB8AC3E}">
        <p14:creationId xmlns:p14="http://schemas.microsoft.com/office/powerpoint/2010/main" val="26730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1" t="22002" r="12201" b="5202"/>
          <a:stretch>
            <a:fillRect/>
          </a:stretch>
        </p:blipFill>
        <p:spPr bwMode="auto">
          <a:xfrm>
            <a:off x="1835150" y="981075"/>
            <a:ext cx="840263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95851" y="923925"/>
            <a:ext cx="69119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de-DE"/>
            </a:defPPr>
            <a:lvl1pPr marL="457200" algn="ctr" eaLnBrk="1" fontAlgn="auto" hangingPunct="1">
              <a:spcAft>
                <a:spcPts val="0"/>
              </a:spcAft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l-GR" sz="2000" i="0" dirty="0">
                <a:solidFill>
                  <a:prstClr val="black"/>
                </a:solidFill>
                <a:latin typeface="Arial Black" panose="020B0A04020102020204" pitchFamily="34" charset="0"/>
              </a:rPr>
              <a:t>ΜΕ ΕΝΣΩΜΑΤΟΣΗ ΤΗΣ </a:t>
            </a:r>
            <a:r>
              <a:rPr lang="en-US" sz="2000" i="0" dirty="0">
                <a:solidFill>
                  <a:prstClr val="black"/>
                </a:solidFill>
                <a:latin typeface="Arial Black" panose="020B0A04020102020204" pitchFamily="34" charset="0"/>
              </a:rPr>
              <a:t>IGABT</a:t>
            </a:r>
            <a:endParaRPr lang="en-GB" sz="2000" i="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1308" y="2453027"/>
            <a:ext cx="266951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± PEMBROLIZUMAB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07438" y="308315"/>
            <a:ext cx="738663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/>
            </a:lvl1pPr>
          </a:lstStyle>
          <a:p>
            <a:r>
              <a:rPr lang="en-US" dirty="0">
                <a:solidFill>
                  <a:prstClr val="black"/>
                </a:solidFill>
              </a:rPr>
              <a:t>PROCEDURE OF RADICAL RADIOTHERAPY!</a:t>
            </a:r>
          </a:p>
        </p:txBody>
      </p:sp>
    </p:spTree>
    <p:extLst>
      <p:ext uri="{BB962C8B-B14F-4D97-AF65-F5344CB8AC3E}">
        <p14:creationId xmlns:p14="http://schemas.microsoft.com/office/powerpoint/2010/main" val="11053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14-3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41913" r="30865" b="19777"/>
          <a:stretch>
            <a:fillRect/>
          </a:stretch>
        </p:blipFill>
        <p:spPr bwMode="auto">
          <a:xfrm>
            <a:off x="3527425" y="2708276"/>
            <a:ext cx="56896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147888" y="1630364"/>
            <a:ext cx="7885112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1313" indent="-341313" defTabSz="912813">
              <a:spcBef>
                <a:spcPct val="20000"/>
              </a:spcBef>
              <a:defRPr/>
            </a:pPr>
            <a:r>
              <a:rPr lang="de-DE" dirty="0">
                <a:solidFill>
                  <a:srgbClr val="E7E6E6"/>
                </a:solidFill>
              </a:rPr>
              <a:t>	</a:t>
            </a:r>
          </a:p>
          <a:p>
            <a:pPr marL="341313" indent="-341313" algn="ctr" defTabSz="912813">
              <a:spcBef>
                <a:spcPct val="20000"/>
              </a:spcBef>
              <a:defRPr/>
            </a:pP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„simple“ </a:t>
            </a:r>
            <a:r>
              <a:rPr lang="de-DE" dirty="0" err="1">
                <a:solidFill>
                  <a:srgbClr val="5B9BD5">
                    <a:lumMod val="50000"/>
                  </a:srgbClr>
                </a:solidFill>
              </a:rPr>
              <a:t>integration</a:t>
            </a: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de-DE" dirty="0" err="1">
                <a:solidFill>
                  <a:srgbClr val="5B9BD5">
                    <a:lumMod val="50000"/>
                  </a:srgbClr>
                </a:solidFill>
              </a:rPr>
              <a:t>of</a:t>
            </a: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 3D EBRT </a:t>
            </a:r>
            <a:r>
              <a:rPr lang="de-DE" dirty="0" err="1">
                <a:solidFill>
                  <a:srgbClr val="5B9BD5">
                    <a:lumMod val="50000"/>
                  </a:srgbClr>
                </a:solidFill>
              </a:rPr>
              <a:t>and</a:t>
            </a: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 Brachytherapy </a:t>
            </a: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2087563" y="1557338"/>
            <a:ext cx="79930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 marL="341313" indent="-3413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rgbClr val="5E5E5E"/>
                </a:solidFill>
              </a:rPr>
              <a:t>The first component of definitive cervical cancer treatment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225926" y="2486026"/>
            <a:ext cx="3744913" cy="3527425"/>
            <a:chOff x="3288" y="1616"/>
            <a:chExt cx="2359" cy="2222"/>
          </a:xfrm>
        </p:grpSpPr>
        <p:sp>
          <p:nvSpPr>
            <p:cNvPr id="66605" name="Freeform 28"/>
            <p:cNvSpPr>
              <a:spLocks/>
            </p:cNvSpPr>
            <p:nvPr/>
          </p:nvSpPr>
          <p:spPr bwMode="auto">
            <a:xfrm>
              <a:off x="3288" y="1616"/>
              <a:ext cx="2359" cy="2177"/>
            </a:xfrm>
            <a:custGeom>
              <a:avLst/>
              <a:gdLst>
                <a:gd name="T0" fmla="*/ 227 w 2359"/>
                <a:gd name="T1" fmla="*/ 90 h 2177"/>
                <a:gd name="T2" fmla="*/ 0 w 2359"/>
                <a:gd name="T3" fmla="*/ 2177 h 2177"/>
                <a:gd name="T4" fmla="*/ 2359 w 2359"/>
                <a:gd name="T5" fmla="*/ 2177 h 2177"/>
                <a:gd name="T6" fmla="*/ 2132 w 2359"/>
                <a:gd name="T7" fmla="*/ 0 h 2177"/>
                <a:gd name="T8" fmla="*/ 227 w 2359"/>
                <a:gd name="T9" fmla="*/ 90 h 2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9"/>
                <a:gd name="T16" fmla="*/ 0 h 2177"/>
                <a:gd name="T17" fmla="*/ 2359 w 2359"/>
                <a:gd name="T18" fmla="*/ 2177 h 2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9" h="2177">
                  <a:moveTo>
                    <a:pt x="227" y="90"/>
                  </a:moveTo>
                  <a:lnTo>
                    <a:pt x="0" y="2177"/>
                  </a:lnTo>
                  <a:lnTo>
                    <a:pt x="2359" y="2177"/>
                  </a:lnTo>
                  <a:lnTo>
                    <a:pt x="2132" y="0"/>
                  </a:lnTo>
                  <a:lnTo>
                    <a:pt x="227" y="90"/>
                  </a:lnTo>
                  <a:close/>
                </a:path>
              </a:pathLst>
            </a:custGeom>
            <a:solidFill>
              <a:srgbClr val="99FF6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606" name="Line 30"/>
            <p:cNvSpPr>
              <a:spLocks noChangeShapeType="1"/>
            </p:cNvSpPr>
            <p:nvPr/>
          </p:nvSpPr>
          <p:spPr bwMode="auto">
            <a:xfrm flipH="1">
              <a:off x="3288" y="1706"/>
              <a:ext cx="227" cy="2132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607" name="Line 31"/>
            <p:cNvSpPr>
              <a:spLocks noChangeShapeType="1"/>
            </p:cNvSpPr>
            <p:nvPr/>
          </p:nvSpPr>
          <p:spPr bwMode="auto">
            <a:xfrm>
              <a:off x="5420" y="1616"/>
              <a:ext cx="227" cy="2177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 flipV="1">
            <a:off x="4297363" y="2486026"/>
            <a:ext cx="3744912" cy="3527425"/>
            <a:chOff x="3288" y="1616"/>
            <a:chExt cx="2359" cy="2222"/>
          </a:xfrm>
        </p:grpSpPr>
        <p:sp>
          <p:nvSpPr>
            <p:cNvPr id="66602" name="Freeform 34"/>
            <p:cNvSpPr>
              <a:spLocks/>
            </p:cNvSpPr>
            <p:nvPr/>
          </p:nvSpPr>
          <p:spPr bwMode="auto">
            <a:xfrm>
              <a:off x="3288" y="1616"/>
              <a:ext cx="2359" cy="2177"/>
            </a:xfrm>
            <a:custGeom>
              <a:avLst/>
              <a:gdLst>
                <a:gd name="T0" fmla="*/ 227 w 2359"/>
                <a:gd name="T1" fmla="*/ 90 h 2177"/>
                <a:gd name="T2" fmla="*/ 0 w 2359"/>
                <a:gd name="T3" fmla="*/ 2177 h 2177"/>
                <a:gd name="T4" fmla="*/ 2359 w 2359"/>
                <a:gd name="T5" fmla="*/ 2177 h 2177"/>
                <a:gd name="T6" fmla="*/ 2132 w 2359"/>
                <a:gd name="T7" fmla="*/ 0 h 2177"/>
                <a:gd name="T8" fmla="*/ 227 w 2359"/>
                <a:gd name="T9" fmla="*/ 90 h 2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9"/>
                <a:gd name="T16" fmla="*/ 0 h 2177"/>
                <a:gd name="T17" fmla="*/ 2359 w 2359"/>
                <a:gd name="T18" fmla="*/ 2177 h 2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9" h="2177">
                  <a:moveTo>
                    <a:pt x="227" y="90"/>
                  </a:moveTo>
                  <a:lnTo>
                    <a:pt x="0" y="2177"/>
                  </a:lnTo>
                  <a:lnTo>
                    <a:pt x="2359" y="2177"/>
                  </a:lnTo>
                  <a:lnTo>
                    <a:pt x="2132" y="0"/>
                  </a:lnTo>
                  <a:lnTo>
                    <a:pt x="227" y="90"/>
                  </a:lnTo>
                  <a:close/>
                </a:path>
              </a:pathLst>
            </a:custGeom>
            <a:solidFill>
              <a:srgbClr val="99FF6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603" name="Line 35"/>
            <p:cNvSpPr>
              <a:spLocks noChangeShapeType="1"/>
            </p:cNvSpPr>
            <p:nvPr/>
          </p:nvSpPr>
          <p:spPr bwMode="auto">
            <a:xfrm flipH="1">
              <a:off x="3288" y="1706"/>
              <a:ext cx="227" cy="2132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604" name="Line 36"/>
            <p:cNvSpPr>
              <a:spLocks noChangeShapeType="1"/>
            </p:cNvSpPr>
            <p:nvPr/>
          </p:nvSpPr>
          <p:spPr bwMode="auto">
            <a:xfrm>
              <a:off x="5420" y="1616"/>
              <a:ext cx="227" cy="2177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 rot="16200000" flipV="1">
            <a:off x="4117182" y="2267744"/>
            <a:ext cx="3744912" cy="3962400"/>
            <a:chOff x="3288" y="1616"/>
            <a:chExt cx="2359" cy="2222"/>
          </a:xfrm>
        </p:grpSpPr>
        <p:sp>
          <p:nvSpPr>
            <p:cNvPr id="66599" name="Freeform 38"/>
            <p:cNvSpPr>
              <a:spLocks/>
            </p:cNvSpPr>
            <p:nvPr/>
          </p:nvSpPr>
          <p:spPr bwMode="auto">
            <a:xfrm>
              <a:off x="3288" y="1616"/>
              <a:ext cx="2359" cy="2177"/>
            </a:xfrm>
            <a:custGeom>
              <a:avLst/>
              <a:gdLst>
                <a:gd name="T0" fmla="*/ 227 w 2359"/>
                <a:gd name="T1" fmla="*/ 90 h 2177"/>
                <a:gd name="T2" fmla="*/ 0 w 2359"/>
                <a:gd name="T3" fmla="*/ 2177 h 2177"/>
                <a:gd name="T4" fmla="*/ 2359 w 2359"/>
                <a:gd name="T5" fmla="*/ 2177 h 2177"/>
                <a:gd name="T6" fmla="*/ 2132 w 2359"/>
                <a:gd name="T7" fmla="*/ 0 h 2177"/>
                <a:gd name="T8" fmla="*/ 227 w 2359"/>
                <a:gd name="T9" fmla="*/ 90 h 2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9"/>
                <a:gd name="T16" fmla="*/ 0 h 2177"/>
                <a:gd name="T17" fmla="*/ 2359 w 2359"/>
                <a:gd name="T18" fmla="*/ 2177 h 2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9" h="2177">
                  <a:moveTo>
                    <a:pt x="227" y="90"/>
                  </a:moveTo>
                  <a:lnTo>
                    <a:pt x="0" y="2177"/>
                  </a:lnTo>
                  <a:lnTo>
                    <a:pt x="2359" y="2177"/>
                  </a:lnTo>
                  <a:lnTo>
                    <a:pt x="2132" y="0"/>
                  </a:lnTo>
                  <a:lnTo>
                    <a:pt x="227" y="90"/>
                  </a:lnTo>
                  <a:close/>
                </a:path>
              </a:pathLst>
            </a:custGeom>
            <a:solidFill>
              <a:srgbClr val="99FF6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600" name="Line 39"/>
            <p:cNvSpPr>
              <a:spLocks noChangeShapeType="1"/>
            </p:cNvSpPr>
            <p:nvPr/>
          </p:nvSpPr>
          <p:spPr bwMode="auto">
            <a:xfrm flipH="1">
              <a:off x="3288" y="1706"/>
              <a:ext cx="227" cy="2132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601" name="Line 40"/>
            <p:cNvSpPr>
              <a:spLocks noChangeShapeType="1"/>
            </p:cNvSpPr>
            <p:nvPr/>
          </p:nvSpPr>
          <p:spPr bwMode="auto">
            <a:xfrm>
              <a:off x="5420" y="1616"/>
              <a:ext cx="227" cy="2177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 rot="5400000" flipH="1" flipV="1">
            <a:off x="4586288" y="2233613"/>
            <a:ext cx="3744912" cy="4030662"/>
            <a:chOff x="3288" y="1616"/>
            <a:chExt cx="2359" cy="2222"/>
          </a:xfrm>
        </p:grpSpPr>
        <p:sp>
          <p:nvSpPr>
            <p:cNvPr id="66596" name="Freeform 42"/>
            <p:cNvSpPr>
              <a:spLocks/>
            </p:cNvSpPr>
            <p:nvPr/>
          </p:nvSpPr>
          <p:spPr bwMode="auto">
            <a:xfrm>
              <a:off x="3288" y="1616"/>
              <a:ext cx="2359" cy="2177"/>
            </a:xfrm>
            <a:custGeom>
              <a:avLst/>
              <a:gdLst>
                <a:gd name="T0" fmla="*/ 227 w 2359"/>
                <a:gd name="T1" fmla="*/ 90 h 2177"/>
                <a:gd name="T2" fmla="*/ 0 w 2359"/>
                <a:gd name="T3" fmla="*/ 2177 h 2177"/>
                <a:gd name="T4" fmla="*/ 2359 w 2359"/>
                <a:gd name="T5" fmla="*/ 2177 h 2177"/>
                <a:gd name="T6" fmla="*/ 2132 w 2359"/>
                <a:gd name="T7" fmla="*/ 0 h 2177"/>
                <a:gd name="T8" fmla="*/ 227 w 2359"/>
                <a:gd name="T9" fmla="*/ 90 h 2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9"/>
                <a:gd name="T16" fmla="*/ 0 h 2177"/>
                <a:gd name="T17" fmla="*/ 2359 w 2359"/>
                <a:gd name="T18" fmla="*/ 2177 h 2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9" h="2177">
                  <a:moveTo>
                    <a:pt x="227" y="90"/>
                  </a:moveTo>
                  <a:lnTo>
                    <a:pt x="0" y="2177"/>
                  </a:lnTo>
                  <a:lnTo>
                    <a:pt x="2359" y="2177"/>
                  </a:lnTo>
                  <a:lnTo>
                    <a:pt x="2132" y="0"/>
                  </a:lnTo>
                  <a:lnTo>
                    <a:pt x="227" y="90"/>
                  </a:lnTo>
                  <a:close/>
                </a:path>
              </a:pathLst>
            </a:custGeom>
            <a:solidFill>
              <a:srgbClr val="99FF6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597" name="Line 43"/>
            <p:cNvSpPr>
              <a:spLocks noChangeShapeType="1"/>
            </p:cNvSpPr>
            <p:nvPr/>
          </p:nvSpPr>
          <p:spPr bwMode="auto">
            <a:xfrm flipH="1">
              <a:off x="3288" y="1706"/>
              <a:ext cx="227" cy="2132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598" name="Line 44"/>
            <p:cNvSpPr>
              <a:spLocks noChangeShapeType="1"/>
            </p:cNvSpPr>
            <p:nvPr/>
          </p:nvSpPr>
          <p:spPr bwMode="auto">
            <a:xfrm>
              <a:off x="5420" y="1616"/>
              <a:ext cx="227" cy="2177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0489" name="Text Box 23"/>
          <p:cNvSpPr txBox="1">
            <a:spLocks noChangeArrowheads="1"/>
          </p:cNvSpPr>
          <p:nvPr/>
        </p:nvSpPr>
        <p:spPr bwMode="auto">
          <a:xfrm>
            <a:off x="4051300" y="1033464"/>
            <a:ext cx="4325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5B9BD5">
                    <a:lumMod val="50000"/>
                  </a:srgbClr>
                </a:solidFill>
              </a:rPr>
              <a:t>External Beam Radiotherapy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1522413" y="-26988"/>
            <a:ext cx="9144001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de-DE"/>
            </a:defPPr>
            <a:lvl1pPr marL="457200" algn="ctr" eaLnBrk="1" fontAlgn="auto" hangingPunct="1">
              <a:spcAft>
                <a:spcPts val="0"/>
              </a:spcAft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Image-Guided Adaptive Radiotherapy for Cervical Cancer </a:t>
            </a:r>
            <a:endParaRPr lang="el-GR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Limitations of 2D X-ray based BT: Point A</a:t>
            </a:r>
            <a:r>
              <a:rPr lang="de-DE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4976813" y="2760663"/>
            <a:ext cx="2355850" cy="523220"/>
          </a:xfrm>
          <a:prstGeom prst="rect">
            <a:avLst/>
          </a:prstGeom>
          <a:solidFill>
            <a:srgbClr val="FFFF00">
              <a:alpha val="21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45 </a:t>
            </a:r>
            <a:r>
              <a:rPr lang="de-DE" sz="1400" dirty="0" err="1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Gy</a:t>
            </a:r>
            <a:r>
              <a:rPr lang="de-DE" sz="1400" dirty="0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EBRT + 4 x 7 </a:t>
            </a:r>
            <a:r>
              <a:rPr lang="de-DE" sz="1400" dirty="0" err="1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Gy</a:t>
            </a:r>
            <a:r>
              <a:rPr lang="de-DE" sz="1400" dirty="0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BT = 84 </a:t>
            </a:r>
            <a:r>
              <a:rPr lang="de-DE" sz="1400" dirty="0" err="1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Gy</a:t>
            </a:r>
            <a:r>
              <a:rPr lang="de-DE" sz="1400" dirty="0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(EQD2)</a:t>
            </a:r>
          </a:p>
        </p:txBody>
      </p:sp>
    </p:spTree>
    <p:extLst>
      <p:ext uri="{BB962C8B-B14F-4D97-AF65-F5344CB8AC3E}">
        <p14:creationId xmlns:p14="http://schemas.microsoft.com/office/powerpoint/2010/main" val="40978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47"/>
          <p:cNvGrpSpPr>
            <a:grpSpLocks/>
          </p:cNvGrpSpPr>
          <p:nvPr/>
        </p:nvGrpSpPr>
        <p:grpSpPr bwMode="auto">
          <a:xfrm>
            <a:off x="4079876" y="2708275"/>
            <a:ext cx="4176713" cy="3168650"/>
            <a:chOff x="295" y="1752"/>
            <a:chExt cx="2631" cy="1996"/>
          </a:xfrm>
        </p:grpSpPr>
        <p:pic>
          <p:nvPicPr>
            <p:cNvPr id="68640" name="Picture 8" descr="vor und 6 Monate na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0" t="43246" r="65720" b="32884"/>
            <a:stretch>
              <a:fillRect/>
            </a:stretch>
          </p:blipFill>
          <p:spPr bwMode="auto">
            <a:xfrm>
              <a:off x="295" y="1752"/>
              <a:ext cx="2631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41" name="Freeform 9"/>
            <p:cNvSpPr>
              <a:spLocks/>
            </p:cNvSpPr>
            <p:nvPr/>
          </p:nvSpPr>
          <p:spPr bwMode="auto">
            <a:xfrm>
              <a:off x="1344" y="3305"/>
              <a:ext cx="614" cy="348"/>
            </a:xfrm>
            <a:custGeom>
              <a:avLst/>
              <a:gdLst>
                <a:gd name="T0" fmla="*/ 1 w 825"/>
                <a:gd name="T1" fmla="*/ 1 h 490"/>
                <a:gd name="T2" fmla="*/ 1 w 825"/>
                <a:gd name="T3" fmla="*/ 1 h 490"/>
                <a:gd name="T4" fmla="*/ 1 w 825"/>
                <a:gd name="T5" fmla="*/ 1 h 490"/>
                <a:gd name="T6" fmla="*/ 1 w 825"/>
                <a:gd name="T7" fmla="*/ 1 h 490"/>
                <a:gd name="T8" fmla="*/ 1 w 825"/>
                <a:gd name="T9" fmla="*/ 1 h 490"/>
                <a:gd name="T10" fmla="*/ 1 w 825"/>
                <a:gd name="T11" fmla="*/ 1 h 490"/>
                <a:gd name="T12" fmla="*/ 1 w 825"/>
                <a:gd name="T13" fmla="*/ 1 h 490"/>
                <a:gd name="T14" fmla="*/ 1 w 825"/>
                <a:gd name="T15" fmla="*/ 1 h 490"/>
                <a:gd name="T16" fmla="*/ 1 w 825"/>
                <a:gd name="T17" fmla="*/ 1 h 490"/>
                <a:gd name="T18" fmla="*/ 1 w 825"/>
                <a:gd name="T19" fmla="*/ 1 h 490"/>
                <a:gd name="T20" fmla="*/ 0 w 825"/>
                <a:gd name="T21" fmla="*/ 1 h 490"/>
                <a:gd name="T22" fmla="*/ 1 w 825"/>
                <a:gd name="T23" fmla="*/ 1 h 490"/>
                <a:gd name="T24" fmla="*/ 1 w 825"/>
                <a:gd name="T25" fmla="*/ 1 h 4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5"/>
                <a:gd name="T40" fmla="*/ 0 h 490"/>
                <a:gd name="T41" fmla="*/ 825 w 825"/>
                <a:gd name="T42" fmla="*/ 490 h 4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5" h="490">
                  <a:moveTo>
                    <a:pt x="95" y="378"/>
                  </a:moveTo>
                  <a:cubicBezTo>
                    <a:pt x="133" y="402"/>
                    <a:pt x="206" y="432"/>
                    <a:pt x="274" y="451"/>
                  </a:cubicBezTo>
                  <a:cubicBezTo>
                    <a:pt x="342" y="470"/>
                    <a:pt x="429" y="490"/>
                    <a:pt x="503" y="490"/>
                  </a:cubicBezTo>
                  <a:cubicBezTo>
                    <a:pt x="577" y="490"/>
                    <a:pt x="664" y="478"/>
                    <a:pt x="716" y="451"/>
                  </a:cubicBezTo>
                  <a:cubicBezTo>
                    <a:pt x="768" y="424"/>
                    <a:pt x="807" y="376"/>
                    <a:pt x="816" y="328"/>
                  </a:cubicBezTo>
                  <a:cubicBezTo>
                    <a:pt x="825" y="280"/>
                    <a:pt x="820" y="201"/>
                    <a:pt x="772" y="160"/>
                  </a:cubicBezTo>
                  <a:cubicBezTo>
                    <a:pt x="724" y="119"/>
                    <a:pt x="600" y="106"/>
                    <a:pt x="526" y="82"/>
                  </a:cubicBezTo>
                  <a:cubicBezTo>
                    <a:pt x="452" y="58"/>
                    <a:pt x="395" y="27"/>
                    <a:pt x="330" y="15"/>
                  </a:cubicBezTo>
                  <a:cubicBezTo>
                    <a:pt x="265" y="3"/>
                    <a:pt x="181" y="0"/>
                    <a:pt x="134" y="9"/>
                  </a:cubicBezTo>
                  <a:cubicBezTo>
                    <a:pt x="87" y="18"/>
                    <a:pt x="67" y="45"/>
                    <a:pt x="45" y="71"/>
                  </a:cubicBezTo>
                  <a:cubicBezTo>
                    <a:pt x="23" y="97"/>
                    <a:pt x="0" y="127"/>
                    <a:pt x="0" y="166"/>
                  </a:cubicBezTo>
                  <a:cubicBezTo>
                    <a:pt x="0" y="205"/>
                    <a:pt x="27" y="272"/>
                    <a:pt x="45" y="306"/>
                  </a:cubicBezTo>
                  <a:cubicBezTo>
                    <a:pt x="63" y="340"/>
                    <a:pt x="57" y="354"/>
                    <a:pt x="95" y="378"/>
                  </a:cubicBez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42" name="Freeform 10"/>
            <p:cNvSpPr>
              <a:spLocks/>
            </p:cNvSpPr>
            <p:nvPr/>
          </p:nvSpPr>
          <p:spPr bwMode="auto">
            <a:xfrm>
              <a:off x="1458" y="2573"/>
              <a:ext cx="565" cy="628"/>
            </a:xfrm>
            <a:custGeom>
              <a:avLst/>
              <a:gdLst>
                <a:gd name="T0" fmla="*/ 1 w 760"/>
                <a:gd name="T1" fmla="*/ 1 h 884"/>
                <a:gd name="T2" fmla="*/ 1 w 760"/>
                <a:gd name="T3" fmla="*/ 0 h 884"/>
                <a:gd name="T4" fmla="*/ 1 w 760"/>
                <a:gd name="T5" fmla="*/ 1 h 884"/>
                <a:gd name="T6" fmla="*/ 1 w 760"/>
                <a:gd name="T7" fmla="*/ 1 h 884"/>
                <a:gd name="T8" fmla="*/ 1 w 760"/>
                <a:gd name="T9" fmla="*/ 1 h 884"/>
                <a:gd name="T10" fmla="*/ 0 w 760"/>
                <a:gd name="T11" fmla="*/ 1 h 884"/>
                <a:gd name="T12" fmla="*/ 1 w 760"/>
                <a:gd name="T13" fmla="*/ 1 h 884"/>
                <a:gd name="T14" fmla="*/ 1 w 760"/>
                <a:gd name="T15" fmla="*/ 1 h 884"/>
                <a:gd name="T16" fmla="*/ 1 w 760"/>
                <a:gd name="T17" fmla="*/ 1 h 884"/>
                <a:gd name="T18" fmla="*/ 1 w 760"/>
                <a:gd name="T19" fmla="*/ 1 h 884"/>
                <a:gd name="T20" fmla="*/ 1 w 760"/>
                <a:gd name="T21" fmla="*/ 1 h 884"/>
                <a:gd name="T22" fmla="*/ 1 w 760"/>
                <a:gd name="T23" fmla="*/ 1 h 884"/>
                <a:gd name="T24" fmla="*/ 1 w 760"/>
                <a:gd name="T25" fmla="*/ 1 h 884"/>
                <a:gd name="T26" fmla="*/ 1 w 760"/>
                <a:gd name="T27" fmla="*/ 1 h 884"/>
                <a:gd name="T28" fmla="*/ 1 w 760"/>
                <a:gd name="T29" fmla="*/ 1 h 884"/>
                <a:gd name="T30" fmla="*/ 1 w 760"/>
                <a:gd name="T31" fmla="*/ 1 h 884"/>
                <a:gd name="T32" fmla="*/ 1 w 760"/>
                <a:gd name="T33" fmla="*/ 1 h 884"/>
                <a:gd name="T34" fmla="*/ 1 w 760"/>
                <a:gd name="T35" fmla="*/ 1 h 8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"/>
                <a:gd name="T55" fmla="*/ 0 h 884"/>
                <a:gd name="T56" fmla="*/ 760 w 760"/>
                <a:gd name="T57" fmla="*/ 884 h 8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" h="884">
                  <a:moveTo>
                    <a:pt x="403" y="6"/>
                  </a:moveTo>
                  <a:lnTo>
                    <a:pt x="313" y="0"/>
                  </a:lnTo>
                  <a:lnTo>
                    <a:pt x="244" y="45"/>
                  </a:lnTo>
                  <a:lnTo>
                    <a:pt x="124" y="153"/>
                  </a:lnTo>
                  <a:lnTo>
                    <a:pt x="69" y="249"/>
                  </a:lnTo>
                  <a:lnTo>
                    <a:pt x="0" y="508"/>
                  </a:lnTo>
                  <a:lnTo>
                    <a:pt x="24" y="703"/>
                  </a:lnTo>
                  <a:lnTo>
                    <a:pt x="160" y="839"/>
                  </a:lnTo>
                  <a:lnTo>
                    <a:pt x="387" y="884"/>
                  </a:lnTo>
                  <a:lnTo>
                    <a:pt x="511" y="861"/>
                  </a:lnTo>
                  <a:lnTo>
                    <a:pt x="659" y="793"/>
                  </a:lnTo>
                  <a:lnTo>
                    <a:pt x="748" y="651"/>
                  </a:lnTo>
                  <a:lnTo>
                    <a:pt x="760" y="572"/>
                  </a:lnTo>
                  <a:lnTo>
                    <a:pt x="757" y="435"/>
                  </a:lnTo>
                  <a:lnTo>
                    <a:pt x="676" y="255"/>
                  </a:lnTo>
                  <a:lnTo>
                    <a:pt x="574" y="105"/>
                  </a:lnTo>
                  <a:lnTo>
                    <a:pt x="481" y="33"/>
                  </a:lnTo>
                  <a:lnTo>
                    <a:pt x="403" y="6"/>
                  </a:lnTo>
                  <a:close/>
                </a:path>
              </a:pathLst>
            </a:custGeom>
            <a:noFill/>
            <a:ln w="762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43" name="Freeform 11"/>
            <p:cNvSpPr>
              <a:spLocks/>
            </p:cNvSpPr>
            <p:nvPr/>
          </p:nvSpPr>
          <p:spPr bwMode="auto">
            <a:xfrm>
              <a:off x="976" y="1779"/>
              <a:ext cx="1443" cy="1067"/>
            </a:xfrm>
            <a:custGeom>
              <a:avLst/>
              <a:gdLst>
                <a:gd name="T0" fmla="*/ 1 w 1941"/>
                <a:gd name="T1" fmla="*/ 1 h 1505"/>
                <a:gd name="T2" fmla="*/ 1 w 1941"/>
                <a:gd name="T3" fmla="*/ 1 h 1505"/>
                <a:gd name="T4" fmla="*/ 1 w 1941"/>
                <a:gd name="T5" fmla="*/ 1 h 1505"/>
                <a:gd name="T6" fmla="*/ 1 w 1941"/>
                <a:gd name="T7" fmla="*/ 1 h 1505"/>
                <a:gd name="T8" fmla="*/ 1 w 1941"/>
                <a:gd name="T9" fmla="*/ 1 h 1505"/>
                <a:gd name="T10" fmla="*/ 1 w 1941"/>
                <a:gd name="T11" fmla="*/ 1 h 1505"/>
                <a:gd name="T12" fmla="*/ 1 w 1941"/>
                <a:gd name="T13" fmla="*/ 1 h 1505"/>
                <a:gd name="T14" fmla="*/ 1 w 1941"/>
                <a:gd name="T15" fmla="*/ 1 h 1505"/>
                <a:gd name="T16" fmla="*/ 1 w 1941"/>
                <a:gd name="T17" fmla="*/ 1 h 1505"/>
                <a:gd name="T18" fmla="*/ 1 w 1941"/>
                <a:gd name="T19" fmla="*/ 1 h 1505"/>
                <a:gd name="T20" fmla="*/ 1 w 1941"/>
                <a:gd name="T21" fmla="*/ 1 h 1505"/>
                <a:gd name="T22" fmla="*/ 1 w 1941"/>
                <a:gd name="T23" fmla="*/ 1 h 1505"/>
                <a:gd name="T24" fmla="*/ 1 w 1941"/>
                <a:gd name="T25" fmla="*/ 1 h 1505"/>
                <a:gd name="T26" fmla="*/ 1 w 1941"/>
                <a:gd name="T27" fmla="*/ 1 h 1505"/>
                <a:gd name="T28" fmla="*/ 1 w 1941"/>
                <a:gd name="T29" fmla="*/ 1 h 1505"/>
                <a:gd name="T30" fmla="*/ 1 w 1941"/>
                <a:gd name="T31" fmla="*/ 1 h 1505"/>
                <a:gd name="T32" fmla="*/ 1 w 1941"/>
                <a:gd name="T33" fmla="*/ 1 h 1505"/>
                <a:gd name="T34" fmla="*/ 1 w 1941"/>
                <a:gd name="T35" fmla="*/ 1 h 1505"/>
                <a:gd name="T36" fmla="*/ 1 w 1941"/>
                <a:gd name="T37" fmla="*/ 1 h 1505"/>
                <a:gd name="T38" fmla="*/ 1 w 1941"/>
                <a:gd name="T39" fmla="*/ 1 h 1505"/>
                <a:gd name="T40" fmla="*/ 1 w 1941"/>
                <a:gd name="T41" fmla="*/ 1 h 1505"/>
                <a:gd name="T42" fmla="*/ 1 w 1941"/>
                <a:gd name="T43" fmla="*/ 1 h 1505"/>
                <a:gd name="T44" fmla="*/ 1 w 1941"/>
                <a:gd name="T45" fmla="*/ 1 h 1505"/>
                <a:gd name="T46" fmla="*/ 1 w 1941"/>
                <a:gd name="T47" fmla="*/ 1 h 1505"/>
                <a:gd name="T48" fmla="*/ 1 w 1941"/>
                <a:gd name="T49" fmla="*/ 1 h 1505"/>
                <a:gd name="T50" fmla="*/ 1 w 1941"/>
                <a:gd name="T51" fmla="*/ 1 h 1505"/>
                <a:gd name="T52" fmla="*/ 1 w 1941"/>
                <a:gd name="T53" fmla="*/ 1 h 1505"/>
                <a:gd name="T54" fmla="*/ 1 w 1941"/>
                <a:gd name="T55" fmla="*/ 1 h 1505"/>
                <a:gd name="T56" fmla="*/ 1 w 1941"/>
                <a:gd name="T57" fmla="*/ 1 h 1505"/>
                <a:gd name="T58" fmla="*/ 1 w 1941"/>
                <a:gd name="T59" fmla="*/ 1 h 1505"/>
                <a:gd name="T60" fmla="*/ 1 w 1941"/>
                <a:gd name="T61" fmla="*/ 1 h 150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41"/>
                <a:gd name="T94" fmla="*/ 0 h 1505"/>
                <a:gd name="T95" fmla="*/ 1941 w 1941"/>
                <a:gd name="T96" fmla="*/ 1505 h 150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41" h="1505">
                  <a:moveTo>
                    <a:pt x="146" y="619"/>
                  </a:moveTo>
                  <a:cubicBezTo>
                    <a:pt x="107" y="718"/>
                    <a:pt x="118" y="752"/>
                    <a:pt x="98" y="808"/>
                  </a:cubicBezTo>
                  <a:cubicBezTo>
                    <a:pt x="78" y="864"/>
                    <a:pt x="38" y="903"/>
                    <a:pt x="23" y="955"/>
                  </a:cubicBezTo>
                  <a:cubicBezTo>
                    <a:pt x="8" y="1007"/>
                    <a:pt x="0" y="1053"/>
                    <a:pt x="5" y="1123"/>
                  </a:cubicBezTo>
                  <a:lnTo>
                    <a:pt x="53" y="1375"/>
                  </a:lnTo>
                  <a:cubicBezTo>
                    <a:pt x="76" y="1438"/>
                    <a:pt x="100" y="1491"/>
                    <a:pt x="143" y="1498"/>
                  </a:cubicBezTo>
                  <a:cubicBezTo>
                    <a:pt x="186" y="1505"/>
                    <a:pt x="260" y="1455"/>
                    <a:pt x="314" y="1420"/>
                  </a:cubicBezTo>
                  <a:cubicBezTo>
                    <a:pt x="368" y="1385"/>
                    <a:pt x="416" y="1329"/>
                    <a:pt x="470" y="1288"/>
                  </a:cubicBezTo>
                  <a:cubicBezTo>
                    <a:pt x="524" y="1247"/>
                    <a:pt x="582" y="1205"/>
                    <a:pt x="638" y="1174"/>
                  </a:cubicBezTo>
                  <a:cubicBezTo>
                    <a:pt x="694" y="1143"/>
                    <a:pt x="753" y="1117"/>
                    <a:pt x="809" y="1104"/>
                  </a:cubicBezTo>
                  <a:cubicBezTo>
                    <a:pt x="865" y="1091"/>
                    <a:pt x="906" y="1089"/>
                    <a:pt x="974" y="1093"/>
                  </a:cubicBezTo>
                  <a:cubicBezTo>
                    <a:pt x="1042" y="1097"/>
                    <a:pt x="1157" y="1110"/>
                    <a:pt x="1220" y="1126"/>
                  </a:cubicBezTo>
                  <a:cubicBezTo>
                    <a:pt x="1283" y="1142"/>
                    <a:pt x="1315" y="1169"/>
                    <a:pt x="1352" y="1189"/>
                  </a:cubicBezTo>
                  <a:cubicBezTo>
                    <a:pt x="1389" y="1209"/>
                    <a:pt x="1412" y="1228"/>
                    <a:pt x="1442" y="1249"/>
                  </a:cubicBezTo>
                  <a:lnTo>
                    <a:pt x="1532" y="1312"/>
                  </a:lnTo>
                  <a:cubicBezTo>
                    <a:pt x="1566" y="1334"/>
                    <a:pt x="1613" y="1361"/>
                    <a:pt x="1646" y="1378"/>
                  </a:cubicBezTo>
                  <a:cubicBezTo>
                    <a:pt x="1679" y="1395"/>
                    <a:pt x="1701" y="1413"/>
                    <a:pt x="1733" y="1414"/>
                  </a:cubicBezTo>
                  <a:cubicBezTo>
                    <a:pt x="1765" y="1415"/>
                    <a:pt x="1813" y="1406"/>
                    <a:pt x="1841" y="1384"/>
                  </a:cubicBezTo>
                  <a:cubicBezTo>
                    <a:pt x="1869" y="1362"/>
                    <a:pt x="1890" y="1327"/>
                    <a:pt x="1904" y="1279"/>
                  </a:cubicBezTo>
                  <a:cubicBezTo>
                    <a:pt x="1918" y="1231"/>
                    <a:pt x="1941" y="1164"/>
                    <a:pt x="1925" y="1096"/>
                  </a:cubicBezTo>
                  <a:cubicBezTo>
                    <a:pt x="1909" y="1028"/>
                    <a:pt x="1839" y="929"/>
                    <a:pt x="1805" y="871"/>
                  </a:cubicBezTo>
                  <a:cubicBezTo>
                    <a:pt x="1771" y="813"/>
                    <a:pt x="1742" y="838"/>
                    <a:pt x="1718" y="745"/>
                  </a:cubicBezTo>
                  <a:cubicBezTo>
                    <a:pt x="1694" y="652"/>
                    <a:pt x="1676" y="415"/>
                    <a:pt x="1658" y="310"/>
                  </a:cubicBezTo>
                  <a:cubicBezTo>
                    <a:pt x="1640" y="205"/>
                    <a:pt x="1641" y="163"/>
                    <a:pt x="1610" y="115"/>
                  </a:cubicBezTo>
                  <a:cubicBezTo>
                    <a:pt x="1579" y="67"/>
                    <a:pt x="1534" y="38"/>
                    <a:pt x="1472" y="22"/>
                  </a:cubicBezTo>
                  <a:cubicBezTo>
                    <a:pt x="1410" y="6"/>
                    <a:pt x="1329" y="11"/>
                    <a:pt x="1238" y="16"/>
                  </a:cubicBezTo>
                  <a:cubicBezTo>
                    <a:pt x="1147" y="21"/>
                    <a:pt x="1044" y="52"/>
                    <a:pt x="929" y="52"/>
                  </a:cubicBezTo>
                  <a:cubicBezTo>
                    <a:pt x="814" y="52"/>
                    <a:pt x="639" y="0"/>
                    <a:pt x="545" y="16"/>
                  </a:cubicBezTo>
                  <a:cubicBezTo>
                    <a:pt x="451" y="32"/>
                    <a:pt x="407" y="105"/>
                    <a:pt x="362" y="148"/>
                  </a:cubicBezTo>
                  <a:cubicBezTo>
                    <a:pt x="317" y="191"/>
                    <a:pt x="314" y="193"/>
                    <a:pt x="278" y="271"/>
                  </a:cubicBezTo>
                  <a:cubicBezTo>
                    <a:pt x="242" y="349"/>
                    <a:pt x="173" y="547"/>
                    <a:pt x="146" y="619"/>
                  </a:cubicBez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44" name="Freeform 12"/>
            <p:cNvSpPr>
              <a:spLocks/>
            </p:cNvSpPr>
            <p:nvPr/>
          </p:nvSpPr>
          <p:spPr bwMode="auto">
            <a:xfrm>
              <a:off x="1458" y="2573"/>
              <a:ext cx="565" cy="628"/>
            </a:xfrm>
            <a:custGeom>
              <a:avLst/>
              <a:gdLst>
                <a:gd name="T0" fmla="*/ 1 w 760"/>
                <a:gd name="T1" fmla="*/ 1 h 884"/>
                <a:gd name="T2" fmla="*/ 1 w 760"/>
                <a:gd name="T3" fmla="*/ 0 h 884"/>
                <a:gd name="T4" fmla="*/ 1 w 760"/>
                <a:gd name="T5" fmla="*/ 1 h 884"/>
                <a:gd name="T6" fmla="*/ 1 w 760"/>
                <a:gd name="T7" fmla="*/ 1 h 884"/>
                <a:gd name="T8" fmla="*/ 1 w 760"/>
                <a:gd name="T9" fmla="*/ 1 h 884"/>
                <a:gd name="T10" fmla="*/ 0 w 760"/>
                <a:gd name="T11" fmla="*/ 1 h 884"/>
                <a:gd name="T12" fmla="*/ 1 w 760"/>
                <a:gd name="T13" fmla="*/ 1 h 884"/>
                <a:gd name="T14" fmla="*/ 1 w 760"/>
                <a:gd name="T15" fmla="*/ 1 h 884"/>
                <a:gd name="T16" fmla="*/ 1 w 760"/>
                <a:gd name="T17" fmla="*/ 1 h 884"/>
                <a:gd name="T18" fmla="*/ 1 w 760"/>
                <a:gd name="T19" fmla="*/ 1 h 884"/>
                <a:gd name="T20" fmla="*/ 1 w 760"/>
                <a:gd name="T21" fmla="*/ 1 h 884"/>
                <a:gd name="T22" fmla="*/ 1 w 760"/>
                <a:gd name="T23" fmla="*/ 1 h 884"/>
                <a:gd name="T24" fmla="*/ 1 w 760"/>
                <a:gd name="T25" fmla="*/ 1 h 884"/>
                <a:gd name="T26" fmla="*/ 1 w 760"/>
                <a:gd name="T27" fmla="*/ 1 h 884"/>
                <a:gd name="T28" fmla="*/ 1 w 760"/>
                <a:gd name="T29" fmla="*/ 1 h 884"/>
                <a:gd name="T30" fmla="*/ 1 w 760"/>
                <a:gd name="T31" fmla="*/ 1 h 884"/>
                <a:gd name="T32" fmla="*/ 1 w 760"/>
                <a:gd name="T33" fmla="*/ 1 h 884"/>
                <a:gd name="T34" fmla="*/ 1 w 760"/>
                <a:gd name="T35" fmla="*/ 1 h 8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"/>
                <a:gd name="T55" fmla="*/ 0 h 884"/>
                <a:gd name="T56" fmla="*/ 760 w 760"/>
                <a:gd name="T57" fmla="*/ 884 h 8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" h="884">
                  <a:moveTo>
                    <a:pt x="403" y="6"/>
                  </a:moveTo>
                  <a:lnTo>
                    <a:pt x="313" y="0"/>
                  </a:lnTo>
                  <a:lnTo>
                    <a:pt x="244" y="45"/>
                  </a:lnTo>
                  <a:lnTo>
                    <a:pt x="124" y="153"/>
                  </a:lnTo>
                  <a:lnTo>
                    <a:pt x="69" y="249"/>
                  </a:lnTo>
                  <a:lnTo>
                    <a:pt x="0" y="508"/>
                  </a:lnTo>
                  <a:lnTo>
                    <a:pt x="24" y="703"/>
                  </a:lnTo>
                  <a:lnTo>
                    <a:pt x="160" y="839"/>
                  </a:lnTo>
                  <a:lnTo>
                    <a:pt x="387" y="884"/>
                  </a:lnTo>
                  <a:lnTo>
                    <a:pt x="511" y="861"/>
                  </a:lnTo>
                  <a:lnTo>
                    <a:pt x="659" y="793"/>
                  </a:lnTo>
                  <a:lnTo>
                    <a:pt x="748" y="651"/>
                  </a:lnTo>
                  <a:lnTo>
                    <a:pt x="760" y="572"/>
                  </a:lnTo>
                  <a:lnTo>
                    <a:pt x="757" y="435"/>
                  </a:lnTo>
                  <a:lnTo>
                    <a:pt x="676" y="255"/>
                  </a:lnTo>
                  <a:lnTo>
                    <a:pt x="574" y="105"/>
                  </a:lnTo>
                  <a:lnTo>
                    <a:pt x="481" y="33"/>
                  </a:lnTo>
                  <a:lnTo>
                    <a:pt x="403" y="6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45" name="Text Box 13"/>
            <p:cNvSpPr txBox="1">
              <a:spLocks noChangeArrowheads="1"/>
            </p:cNvSpPr>
            <p:nvPr/>
          </p:nvSpPr>
          <p:spPr bwMode="auto">
            <a:xfrm>
              <a:off x="1466" y="3403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800">
                  <a:solidFill>
                    <a:prstClr val="white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68646" name="Freeform 14"/>
            <p:cNvSpPr>
              <a:spLocks/>
            </p:cNvSpPr>
            <p:nvPr/>
          </p:nvSpPr>
          <p:spPr bwMode="auto">
            <a:xfrm>
              <a:off x="1436" y="2537"/>
              <a:ext cx="571" cy="700"/>
            </a:xfrm>
            <a:custGeom>
              <a:avLst/>
              <a:gdLst>
                <a:gd name="T0" fmla="*/ 1 w 767"/>
                <a:gd name="T1" fmla="*/ 1 h 987"/>
                <a:gd name="T2" fmla="*/ 1 w 767"/>
                <a:gd name="T3" fmla="*/ 1 h 987"/>
                <a:gd name="T4" fmla="*/ 1 w 767"/>
                <a:gd name="T5" fmla="*/ 1 h 987"/>
                <a:gd name="T6" fmla="*/ 1 w 767"/>
                <a:gd name="T7" fmla="*/ 1 h 987"/>
                <a:gd name="T8" fmla="*/ 1 w 767"/>
                <a:gd name="T9" fmla="*/ 1 h 987"/>
                <a:gd name="T10" fmla="*/ 1 w 767"/>
                <a:gd name="T11" fmla="*/ 1 h 987"/>
                <a:gd name="T12" fmla="*/ 1 w 767"/>
                <a:gd name="T13" fmla="*/ 1 h 987"/>
                <a:gd name="T14" fmla="*/ 1 w 767"/>
                <a:gd name="T15" fmla="*/ 1 h 987"/>
                <a:gd name="T16" fmla="*/ 1 w 767"/>
                <a:gd name="T17" fmla="*/ 1 h 987"/>
                <a:gd name="T18" fmla="*/ 1 w 767"/>
                <a:gd name="T19" fmla="*/ 1 h 987"/>
                <a:gd name="T20" fmla="*/ 1 w 767"/>
                <a:gd name="T21" fmla="*/ 1 h 987"/>
                <a:gd name="T22" fmla="*/ 1 w 767"/>
                <a:gd name="T23" fmla="*/ 1 h 987"/>
                <a:gd name="T24" fmla="*/ 1 w 767"/>
                <a:gd name="T25" fmla="*/ 1 h 987"/>
                <a:gd name="T26" fmla="*/ 1 w 767"/>
                <a:gd name="T27" fmla="*/ 1 h 987"/>
                <a:gd name="T28" fmla="*/ 1 w 767"/>
                <a:gd name="T29" fmla="*/ 1 h 9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67"/>
                <a:gd name="T46" fmla="*/ 0 h 987"/>
                <a:gd name="T47" fmla="*/ 767 w 767"/>
                <a:gd name="T48" fmla="*/ 987 h 9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67" h="987">
                  <a:moveTo>
                    <a:pt x="200" y="109"/>
                  </a:moveTo>
                  <a:cubicBezTo>
                    <a:pt x="161" y="152"/>
                    <a:pt x="132" y="199"/>
                    <a:pt x="100" y="271"/>
                  </a:cubicBezTo>
                  <a:cubicBezTo>
                    <a:pt x="68" y="343"/>
                    <a:pt x="20" y="458"/>
                    <a:pt x="10" y="540"/>
                  </a:cubicBezTo>
                  <a:cubicBezTo>
                    <a:pt x="0" y="622"/>
                    <a:pt x="14" y="701"/>
                    <a:pt x="38" y="763"/>
                  </a:cubicBezTo>
                  <a:cubicBezTo>
                    <a:pt x="62" y="825"/>
                    <a:pt x="111" y="879"/>
                    <a:pt x="155" y="914"/>
                  </a:cubicBezTo>
                  <a:cubicBezTo>
                    <a:pt x="199" y="949"/>
                    <a:pt x="243" y="968"/>
                    <a:pt x="301" y="976"/>
                  </a:cubicBezTo>
                  <a:cubicBezTo>
                    <a:pt x="359" y="984"/>
                    <a:pt x="442" y="987"/>
                    <a:pt x="502" y="965"/>
                  </a:cubicBezTo>
                  <a:cubicBezTo>
                    <a:pt x="562" y="943"/>
                    <a:pt x="622" y="894"/>
                    <a:pt x="664" y="842"/>
                  </a:cubicBezTo>
                  <a:cubicBezTo>
                    <a:pt x="706" y="790"/>
                    <a:pt x="741" y="720"/>
                    <a:pt x="754" y="651"/>
                  </a:cubicBezTo>
                  <a:cubicBezTo>
                    <a:pt x="767" y="582"/>
                    <a:pt x="759" y="496"/>
                    <a:pt x="743" y="428"/>
                  </a:cubicBezTo>
                  <a:cubicBezTo>
                    <a:pt x="727" y="360"/>
                    <a:pt x="688" y="295"/>
                    <a:pt x="659" y="243"/>
                  </a:cubicBezTo>
                  <a:cubicBezTo>
                    <a:pt x="630" y="191"/>
                    <a:pt x="598" y="151"/>
                    <a:pt x="569" y="115"/>
                  </a:cubicBezTo>
                  <a:cubicBezTo>
                    <a:pt x="540" y="79"/>
                    <a:pt x="524" y="42"/>
                    <a:pt x="485" y="25"/>
                  </a:cubicBezTo>
                  <a:cubicBezTo>
                    <a:pt x="446" y="8"/>
                    <a:pt x="381" y="0"/>
                    <a:pt x="334" y="14"/>
                  </a:cubicBezTo>
                  <a:cubicBezTo>
                    <a:pt x="287" y="28"/>
                    <a:pt x="239" y="66"/>
                    <a:pt x="200" y="109"/>
                  </a:cubicBezTo>
                  <a:close/>
                </a:path>
              </a:pathLst>
            </a:custGeom>
            <a:noFill/>
            <a:ln w="5715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47" name="Text Box 15"/>
            <p:cNvSpPr txBox="1">
              <a:spLocks noChangeArrowheads="1"/>
            </p:cNvSpPr>
            <p:nvPr/>
          </p:nvSpPr>
          <p:spPr bwMode="auto">
            <a:xfrm>
              <a:off x="1374" y="2030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2400">
                  <a:solidFill>
                    <a:prstClr val="black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78864" name="AutoShape 16"/>
            <p:cNvSpPr>
              <a:spLocks noChangeArrowheads="1"/>
            </p:cNvSpPr>
            <p:nvPr/>
          </p:nvSpPr>
          <p:spPr bwMode="auto">
            <a:xfrm>
              <a:off x="1689" y="2773"/>
              <a:ext cx="84" cy="81"/>
            </a:xfrm>
            <a:prstGeom prst="star5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prstClr val="black"/>
                </a:solidFill>
              </a:endParaRPr>
            </a:p>
          </p:txBody>
        </p:sp>
        <p:sp>
          <p:nvSpPr>
            <p:cNvPr id="68649" name="Freeform 17"/>
            <p:cNvSpPr>
              <a:spLocks/>
            </p:cNvSpPr>
            <p:nvPr/>
          </p:nvSpPr>
          <p:spPr bwMode="auto">
            <a:xfrm>
              <a:off x="1216" y="2364"/>
              <a:ext cx="1016" cy="1048"/>
            </a:xfrm>
            <a:custGeom>
              <a:avLst/>
              <a:gdLst>
                <a:gd name="T0" fmla="*/ 1 w 1474"/>
                <a:gd name="T1" fmla="*/ 1 h 1599"/>
                <a:gd name="T2" fmla="*/ 1 w 1474"/>
                <a:gd name="T3" fmla="*/ 1 h 1599"/>
                <a:gd name="T4" fmla="*/ 1 w 1474"/>
                <a:gd name="T5" fmla="*/ 1 h 1599"/>
                <a:gd name="T6" fmla="*/ 1 w 1474"/>
                <a:gd name="T7" fmla="*/ 1 h 1599"/>
                <a:gd name="T8" fmla="*/ 1 w 1474"/>
                <a:gd name="T9" fmla="*/ 1 h 1599"/>
                <a:gd name="T10" fmla="*/ 1 w 1474"/>
                <a:gd name="T11" fmla="*/ 1 h 1599"/>
                <a:gd name="T12" fmla="*/ 1 w 1474"/>
                <a:gd name="T13" fmla="*/ 1 h 1599"/>
                <a:gd name="T14" fmla="*/ 1 w 1474"/>
                <a:gd name="T15" fmla="*/ 1 h 1599"/>
                <a:gd name="T16" fmla="*/ 1 w 1474"/>
                <a:gd name="T17" fmla="*/ 1 h 1599"/>
                <a:gd name="T18" fmla="*/ 1 w 1474"/>
                <a:gd name="T19" fmla="*/ 1 h 1599"/>
                <a:gd name="T20" fmla="*/ 1 w 1474"/>
                <a:gd name="T21" fmla="*/ 1 h 1599"/>
                <a:gd name="T22" fmla="*/ 1 w 1474"/>
                <a:gd name="T23" fmla="*/ 1 h 1599"/>
                <a:gd name="T24" fmla="*/ 1 w 1474"/>
                <a:gd name="T25" fmla="*/ 1 h 1599"/>
                <a:gd name="T26" fmla="*/ 1 w 1474"/>
                <a:gd name="T27" fmla="*/ 1 h 1599"/>
                <a:gd name="T28" fmla="*/ 1 w 1474"/>
                <a:gd name="T29" fmla="*/ 1 h 1599"/>
                <a:gd name="T30" fmla="*/ 1 w 1474"/>
                <a:gd name="T31" fmla="*/ 1 h 1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74"/>
                <a:gd name="T49" fmla="*/ 0 h 1599"/>
                <a:gd name="T50" fmla="*/ 1474 w 1474"/>
                <a:gd name="T51" fmla="*/ 1599 h 159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74" h="1599">
                  <a:moveTo>
                    <a:pt x="1046" y="91"/>
                  </a:moveTo>
                  <a:cubicBezTo>
                    <a:pt x="1127" y="144"/>
                    <a:pt x="1212" y="235"/>
                    <a:pt x="1270" y="323"/>
                  </a:cubicBezTo>
                  <a:cubicBezTo>
                    <a:pt x="1328" y="411"/>
                    <a:pt x="1361" y="510"/>
                    <a:pt x="1394" y="621"/>
                  </a:cubicBezTo>
                  <a:cubicBezTo>
                    <a:pt x="1427" y="732"/>
                    <a:pt x="1474" y="865"/>
                    <a:pt x="1471" y="990"/>
                  </a:cubicBezTo>
                  <a:cubicBezTo>
                    <a:pt x="1468" y="1115"/>
                    <a:pt x="1439" y="1282"/>
                    <a:pt x="1378" y="1374"/>
                  </a:cubicBezTo>
                  <a:cubicBezTo>
                    <a:pt x="1317" y="1466"/>
                    <a:pt x="1202" y="1506"/>
                    <a:pt x="1102" y="1543"/>
                  </a:cubicBezTo>
                  <a:cubicBezTo>
                    <a:pt x="1002" y="1580"/>
                    <a:pt x="881" y="1595"/>
                    <a:pt x="779" y="1597"/>
                  </a:cubicBezTo>
                  <a:cubicBezTo>
                    <a:pt x="677" y="1599"/>
                    <a:pt x="587" y="1581"/>
                    <a:pt x="487" y="1554"/>
                  </a:cubicBezTo>
                  <a:cubicBezTo>
                    <a:pt x="387" y="1527"/>
                    <a:pt x="251" y="1475"/>
                    <a:pt x="180" y="1435"/>
                  </a:cubicBezTo>
                  <a:cubicBezTo>
                    <a:pt x="109" y="1395"/>
                    <a:pt x="87" y="1359"/>
                    <a:pt x="58" y="1312"/>
                  </a:cubicBezTo>
                  <a:cubicBezTo>
                    <a:pt x="29" y="1265"/>
                    <a:pt x="8" y="1240"/>
                    <a:pt x="4" y="1151"/>
                  </a:cubicBezTo>
                  <a:cubicBezTo>
                    <a:pt x="0" y="1062"/>
                    <a:pt x="10" y="901"/>
                    <a:pt x="34" y="775"/>
                  </a:cubicBezTo>
                  <a:cubicBezTo>
                    <a:pt x="58" y="649"/>
                    <a:pt x="83" y="512"/>
                    <a:pt x="150" y="395"/>
                  </a:cubicBezTo>
                  <a:cubicBezTo>
                    <a:pt x="217" y="278"/>
                    <a:pt x="329" y="136"/>
                    <a:pt x="434" y="71"/>
                  </a:cubicBezTo>
                  <a:cubicBezTo>
                    <a:pt x="539" y="6"/>
                    <a:pt x="680" y="0"/>
                    <a:pt x="782" y="3"/>
                  </a:cubicBezTo>
                  <a:cubicBezTo>
                    <a:pt x="884" y="6"/>
                    <a:pt x="970" y="37"/>
                    <a:pt x="1046" y="91"/>
                  </a:cubicBezTo>
                  <a:close/>
                </a:path>
              </a:pathLst>
            </a:cu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866" name="Text Box 18"/>
            <p:cNvSpPr txBox="1">
              <a:spLocks noChangeArrowheads="1"/>
            </p:cNvSpPr>
            <p:nvPr/>
          </p:nvSpPr>
          <p:spPr bwMode="auto">
            <a:xfrm>
              <a:off x="2238" y="3222"/>
              <a:ext cx="56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HR-CTV</a:t>
              </a:r>
            </a:p>
          </p:txBody>
        </p:sp>
        <p:sp>
          <p:nvSpPr>
            <p:cNvPr id="68651" name="Line 19"/>
            <p:cNvSpPr>
              <a:spLocks noChangeShapeType="1"/>
            </p:cNvSpPr>
            <p:nvPr/>
          </p:nvSpPr>
          <p:spPr bwMode="auto">
            <a:xfrm flipV="1">
              <a:off x="1179" y="2905"/>
              <a:ext cx="279" cy="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52" name="Line 21"/>
            <p:cNvSpPr>
              <a:spLocks noChangeShapeType="1"/>
            </p:cNvSpPr>
            <p:nvPr/>
          </p:nvSpPr>
          <p:spPr bwMode="auto">
            <a:xfrm flipV="1">
              <a:off x="1051" y="3295"/>
              <a:ext cx="261" cy="7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870" name="Rectangle 22"/>
            <p:cNvSpPr>
              <a:spLocks noChangeArrowheads="1"/>
            </p:cNvSpPr>
            <p:nvPr/>
          </p:nvSpPr>
          <p:spPr bwMode="auto">
            <a:xfrm>
              <a:off x="687" y="3310"/>
              <a:ext cx="45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60 Gy</a:t>
              </a:r>
            </a:p>
          </p:txBody>
        </p:sp>
        <p:sp>
          <p:nvSpPr>
            <p:cNvPr id="68654" name="Line 23"/>
            <p:cNvSpPr>
              <a:spLocks noChangeShapeType="1"/>
            </p:cNvSpPr>
            <p:nvPr/>
          </p:nvSpPr>
          <p:spPr bwMode="auto">
            <a:xfrm>
              <a:off x="2019" y="3035"/>
              <a:ext cx="259" cy="2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55" name="Freeform 24"/>
            <p:cNvSpPr>
              <a:spLocks/>
            </p:cNvSpPr>
            <p:nvPr/>
          </p:nvSpPr>
          <p:spPr bwMode="auto">
            <a:xfrm>
              <a:off x="1497" y="2860"/>
              <a:ext cx="383" cy="304"/>
            </a:xfrm>
            <a:custGeom>
              <a:avLst/>
              <a:gdLst>
                <a:gd name="T0" fmla="*/ 1 w 515"/>
                <a:gd name="T1" fmla="*/ 1 h 430"/>
                <a:gd name="T2" fmla="*/ 1 w 515"/>
                <a:gd name="T3" fmla="*/ 1 h 430"/>
                <a:gd name="T4" fmla="*/ 1 w 515"/>
                <a:gd name="T5" fmla="*/ 1 h 430"/>
                <a:gd name="T6" fmla="*/ 1 w 515"/>
                <a:gd name="T7" fmla="*/ 1 h 430"/>
                <a:gd name="T8" fmla="*/ 0 w 515"/>
                <a:gd name="T9" fmla="*/ 1 h 430"/>
                <a:gd name="T10" fmla="*/ 1 w 515"/>
                <a:gd name="T11" fmla="*/ 0 h 430"/>
                <a:gd name="T12" fmla="*/ 1 w 515"/>
                <a:gd name="T13" fmla="*/ 1 h 430"/>
                <a:gd name="T14" fmla="*/ 1 w 515"/>
                <a:gd name="T15" fmla="*/ 1 h 430"/>
                <a:gd name="T16" fmla="*/ 1 w 515"/>
                <a:gd name="T17" fmla="*/ 1 h 430"/>
                <a:gd name="T18" fmla="*/ 1 w 515"/>
                <a:gd name="T19" fmla="*/ 1 h 430"/>
                <a:gd name="T20" fmla="*/ 1 w 515"/>
                <a:gd name="T21" fmla="*/ 1 h 430"/>
                <a:gd name="T22" fmla="*/ 1 w 515"/>
                <a:gd name="T23" fmla="*/ 1 h 430"/>
                <a:gd name="T24" fmla="*/ 1 w 515"/>
                <a:gd name="T25" fmla="*/ 1 h 4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5"/>
                <a:gd name="T40" fmla="*/ 0 h 430"/>
                <a:gd name="T41" fmla="*/ 515 w 515"/>
                <a:gd name="T42" fmla="*/ 430 h 4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5" h="430">
                  <a:moveTo>
                    <a:pt x="400" y="430"/>
                  </a:moveTo>
                  <a:lnTo>
                    <a:pt x="269" y="430"/>
                  </a:lnTo>
                  <a:lnTo>
                    <a:pt x="116" y="361"/>
                  </a:lnTo>
                  <a:lnTo>
                    <a:pt x="39" y="245"/>
                  </a:lnTo>
                  <a:lnTo>
                    <a:pt x="0" y="69"/>
                  </a:lnTo>
                  <a:lnTo>
                    <a:pt x="31" y="0"/>
                  </a:lnTo>
                  <a:lnTo>
                    <a:pt x="131" y="7"/>
                  </a:lnTo>
                  <a:lnTo>
                    <a:pt x="200" y="77"/>
                  </a:lnTo>
                  <a:lnTo>
                    <a:pt x="315" y="192"/>
                  </a:lnTo>
                  <a:lnTo>
                    <a:pt x="500" y="253"/>
                  </a:lnTo>
                  <a:lnTo>
                    <a:pt x="515" y="345"/>
                  </a:lnTo>
                  <a:lnTo>
                    <a:pt x="461" y="407"/>
                  </a:lnTo>
                  <a:lnTo>
                    <a:pt x="400" y="43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656" name="Text Box 25"/>
            <p:cNvSpPr txBox="1">
              <a:spLocks noChangeArrowheads="1"/>
            </p:cNvSpPr>
            <p:nvPr/>
          </p:nvSpPr>
          <p:spPr bwMode="auto">
            <a:xfrm>
              <a:off x="1550" y="3002"/>
              <a:ext cx="3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600">
                  <a:solidFill>
                    <a:srgbClr val="FFFF00"/>
                  </a:solidFill>
                  <a:latin typeface="Arial" panose="020B0604020202020204" pitchFamily="34" charset="0"/>
                </a:rPr>
                <a:t>GTV</a:t>
              </a:r>
              <a:endParaRPr lang="de-AT" altLang="en-US" sz="16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894" name="Text Box 46"/>
            <p:cNvSpPr txBox="1">
              <a:spLocks noChangeArrowheads="1"/>
            </p:cNvSpPr>
            <p:nvPr/>
          </p:nvSpPr>
          <p:spPr bwMode="auto">
            <a:xfrm>
              <a:off x="739" y="2836"/>
              <a:ext cx="45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84 Gy</a:t>
              </a:r>
            </a:p>
          </p:txBody>
        </p:sp>
      </p:grp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4975225" y="2767013"/>
            <a:ext cx="2355850" cy="523220"/>
          </a:xfrm>
          <a:prstGeom prst="rect">
            <a:avLst/>
          </a:prstGeom>
          <a:solidFill>
            <a:srgbClr val="99FF66">
              <a:alpha val="21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45 Gy EBRT + 4 x 7 Gy BT = 84 Gy (EQD2)</a:t>
            </a:r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2147888" y="1630364"/>
            <a:ext cx="7885112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1313" indent="-341313" defTabSz="912813">
              <a:spcBef>
                <a:spcPct val="20000"/>
              </a:spcBef>
              <a:defRPr/>
            </a:pPr>
            <a:r>
              <a:rPr lang="de-DE" dirty="0">
                <a:solidFill>
                  <a:srgbClr val="E7E6E6"/>
                </a:solidFill>
              </a:rPr>
              <a:t>	</a:t>
            </a:r>
          </a:p>
          <a:p>
            <a:pPr marL="341313" indent="-341313" algn="ctr" defTabSz="912813">
              <a:spcBef>
                <a:spcPct val="20000"/>
              </a:spcBef>
              <a:defRPr/>
            </a:pP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„simple“ </a:t>
            </a:r>
            <a:r>
              <a:rPr lang="de-DE" dirty="0" err="1">
                <a:solidFill>
                  <a:srgbClr val="5B9BD5">
                    <a:lumMod val="50000"/>
                  </a:srgbClr>
                </a:solidFill>
              </a:rPr>
              <a:t>integration</a:t>
            </a: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de-DE" dirty="0" err="1">
                <a:solidFill>
                  <a:srgbClr val="5B9BD5">
                    <a:lumMod val="50000"/>
                  </a:srgbClr>
                </a:solidFill>
              </a:rPr>
              <a:t>of</a:t>
            </a: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 3D EBRT </a:t>
            </a:r>
            <a:r>
              <a:rPr lang="de-DE" dirty="0" err="1">
                <a:solidFill>
                  <a:srgbClr val="5B9BD5">
                    <a:lumMod val="50000"/>
                  </a:srgbClr>
                </a:solidFill>
              </a:rPr>
              <a:t>and</a:t>
            </a:r>
            <a:r>
              <a:rPr lang="de-DE" dirty="0">
                <a:solidFill>
                  <a:srgbClr val="5B9BD5">
                    <a:lumMod val="50000"/>
                  </a:srgbClr>
                </a:solidFill>
              </a:rPr>
              <a:t> Brachytherapy </a:t>
            </a: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  <a:p>
            <a:pPr marL="341313" indent="-341313" defTabSz="912813">
              <a:spcBef>
                <a:spcPct val="20000"/>
              </a:spcBef>
              <a:defRPr/>
            </a:pPr>
            <a:endParaRPr lang="de-DE" dirty="0">
              <a:solidFill>
                <a:srgbClr val="5E5E5E"/>
              </a:solidFill>
            </a:endParaRPr>
          </a:p>
        </p:txBody>
      </p:sp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2087563" y="1557338"/>
            <a:ext cx="79930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 marL="341313" indent="-3413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rgbClr val="5E5E5E"/>
                </a:solidFill>
              </a:rPr>
              <a:t>The secondcomponent of definitive cervical cancer treatment</a:t>
            </a:r>
          </a:p>
        </p:txBody>
      </p:sp>
      <p:sp>
        <p:nvSpPr>
          <p:cNvPr id="21512" name="Text Box 23"/>
          <p:cNvSpPr txBox="1">
            <a:spLocks noChangeArrowheads="1"/>
          </p:cNvSpPr>
          <p:nvPr/>
        </p:nvSpPr>
        <p:spPr bwMode="auto">
          <a:xfrm>
            <a:off x="5067300" y="1033464"/>
            <a:ext cx="2293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5B9BD5">
                    <a:lumMod val="50000"/>
                  </a:srgbClr>
                </a:solidFill>
              </a:rPr>
              <a:t>Brachytherapy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522413" y="-26988"/>
            <a:ext cx="9144001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de-DE"/>
            </a:defPPr>
            <a:lvl1pPr marL="457200" algn="ctr" eaLnBrk="1" fontAlgn="auto" hangingPunct="1">
              <a:spcAft>
                <a:spcPts val="0"/>
              </a:spcAft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Image-Guided Adaptive Radiotherapy for Cervical Cancer </a:t>
            </a:r>
            <a:endParaRPr lang="el-GR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Limitations of 2D X-ray based BT: Point A</a:t>
            </a:r>
            <a:r>
              <a:rPr lang="de-DE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12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05460" y="3860801"/>
            <a:ext cx="6985000" cy="9763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i="1" dirty="0">
                <a:solidFill>
                  <a:prstClr val="black"/>
                </a:solidFill>
              </a:rPr>
              <a:t>„MR-Image Guided interstitial Brachytherapy“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407438" y="308315"/>
            <a:ext cx="738663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/>
            </a:lvl1pPr>
          </a:lstStyle>
          <a:p>
            <a:r>
              <a:rPr lang="en-US" dirty="0">
                <a:solidFill>
                  <a:prstClr val="black"/>
                </a:solidFill>
              </a:rPr>
              <a:t>PROCEDURE OF RADICAL RADIOTHERAPY!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05460" y="2205038"/>
            <a:ext cx="6985000" cy="9763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i="1" dirty="0">
                <a:solidFill>
                  <a:prstClr val="black"/>
                </a:solidFill>
              </a:rPr>
              <a:t>„VMAT for External Beam Radiotherapy“</a:t>
            </a:r>
          </a:p>
        </p:txBody>
      </p:sp>
    </p:spTree>
    <p:extLst>
      <p:ext uri="{BB962C8B-B14F-4D97-AF65-F5344CB8AC3E}">
        <p14:creationId xmlns:p14="http://schemas.microsoft.com/office/powerpoint/2010/main" val="38730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151314" y="1439864"/>
            <a:ext cx="6440487" cy="13668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EBRT with IMRT</a:t>
            </a:r>
          </a:p>
          <a:p>
            <a:pPr marL="1828800" indent="-114300">
              <a:defRPr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Bowel and Bladder protection</a:t>
            </a:r>
          </a:p>
        </p:txBody>
      </p:sp>
      <p:pic>
        <p:nvPicPr>
          <p:cNvPr id="80" name="Picture 30"/>
          <p:cNvPicPr>
            <a:picLocks noChangeAspect="1" noChangeArrowheads="1"/>
          </p:cNvPicPr>
          <p:nvPr/>
        </p:nvPicPr>
        <p:blipFill rotWithShape="1">
          <a:blip r:embed="rId3"/>
          <a:srcRect l="22205" t="37824" r="30148" b="21243"/>
          <a:stretch/>
        </p:blipFill>
        <p:spPr bwMode="auto">
          <a:xfrm>
            <a:off x="6743701" y="3810001"/>
            <a:ext cx="3529013" cy="209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888" t="13601" r="56300" b="55600"/>
          <a:stretch/>
        </p:blipFill>
        <p:spPr>
          <a:xfrm>
            <a:off x="2387600" y="2200276"/>
            <a:ext cx="3779838" cy="277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07438" y="308315"/>
            <a:ext cx="738663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/>
            </a:lvl1pPr>
          </a:lstStyle>
          <a:p>
            <a:pPr>
              <a:spcBef>
                <a:spcPct val="50000"/>
              </a:spcBef>
            </a:pPr>
            <a:r>
              <a:rPr lang="de-DE" altLang="en-US" dirty="0">
                <a:solidFill>
                  <a:prstClr val="black"/>
                </a:solidFill>
                <a:latin typeface="Arial" panose="020B0604020202020204" pitchFamily="34" charset="0"/>
              </a:rPr>
              <a:t>EXTERNAL BEAM RADIOTHERAPY</a:t>
            </a:r>
            <a:endParaRPr lang="sl-SI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2539" y="1273175"/>
            <a:ext cx="4156075" cy="53368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n-US" sz="2000" b="1" i="1" dirty="0">
                <a:solidFill>
                  <a:srgbClr val="44546A">
                    <a:lumMod val="75000"/>
                  </a:srgbClr>
                </a:solidFill>
              </a:rPr>
              <a:t>EDGE SYSTEM </a:t>
            </a:r>
            <a:r>
              <a:rPr lang="en-US" sz="1600" dirty="0">
                <a:solidFill>
                  <a:prstClr val="black"/>
                </a:solidFill>
              </a:rPr>
              <a:t>for </a:t>
            </a:r>
            <a:r>
              <a:rPr lang="en-US" sz="1600" b="1" dirty="0">
                <a:solidFill>
                  <a:srgbClr val="C00000"/>
                </a:solidFill>
              </a:rPr>
              <a:t>Stereotactic </a:t>
            </a:r>
            <a:r>
              <a:rPr lang="en-US" sz="1600" b="1" dirty="0" err="1">
                <a:solidFill>
                  <a:srgbClr val="C00000"/>
                </a:solidFill>
              </a:rPr>
              <a:t>RadioSurgery</a:t>
            </a:r>
            <a:r>
              <a:rPr lang="en-US" sz="1600" dirty="0">
                <a:solidFill>
                  <a:srgbClr val="C00000"/>
                </a:solidFill>
              </a:rPr>
              <a:t> and </a:t>
            </a:r>
            <a:r>
              <a:rPr lang="en-US" sz="1600" b="1" dirty="0">
                <a:solidFill>
                  <a:srgbClr val="C00000"/>
                </a:solidFill>
              </a:rPr>
              <a:t>Stereotactic Radiotherapy </a:t>
            </a:r>
            <a:r>
              <a:rPr lang="en-US" sz="1600" dirty="0">
                <a:solidFill>
                  <a:prstClr val="black"/>
                </a:solidFill>
              </a:rPr>
              <a:t>with Extra-fine </a:t>
            </a:r>
            <a:r>
              <a:rPr lang="en-US" sz="1600" b="1" dirty="0">
                <a:solidFill>
                  <a:srgbClr val="C00000"/>
                </a:solidFill>
              </a:rPr>
              <a:t>2.5mm MLC leaves, </a:t>
            </a:r>
            <a:r>
              <a:rPr lang="en-US" sz="1600" dirty="0">
                <a:solidFill>
                  <a:prstClr val="black"/>
                </a:solidFill>
              </a:rPr>
              <a:t>highest </a:t>
            </a:r>
            <a:r>
              <a:rPr lang="en-US" sz="1600" b="1" dirty="0">
                <a:solidFill>
                  <a:srgbClr val="C00000"/>
                </a:solidFill>
              </a:rPr>
              <a:t>Dosage Rates </a:t>
            </a:r>
            <a:r>
              <a:rPr lang="en-US" sz="1600" dirty="0">
                <a:solidFill>
                  <a:prstClr val="black"/>
                </a:solidFill>
              </a:rPr>
              <a:t>(2400 MU/minute), </a:t>
            </a:r>
            <a:r>
              <a:rPr lang="en-US" sz="1600" b="1" dirty="0">
                <a:solidFill>
                  <a:srgbClr val="C00000"/>
                </a:solidFill>
              </a:rPr>
              <a:t>Management </a:t>
            </a:r>
            <a:r>
              <a:rPr lang="en-US" sz="1600" dirty="0">
                <a:solidFill>
                  <a:prstClr val="black"/>
                </a:solidFill>
              </a:rPr>
              <a:t>and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Monitoring </a:t>
            </a:r>
            <a:r>
              <a:rPr lang="en-US" sz="1600" dirty="0">
                <a:solidFill>
                  <a:srgbClr val="C00000"/>
                </a:solidFill>
              </a:rPr>
              <a:t>of</a:t>
            </a:r>
            <a:r>
              <a:rPr lang="en-US" sz="1600" b="1" dirty="0">
                <a:solidFill>
                  <a:srgbClr val="C00000"/>
                </a:solidFill>
              </a:rPr>
              <a:t> Respiration </a:t>
            </a:r>
            <a:r>
              <a:rPr lang="en-US" sz="1600" dirty="0">
                <a:solidFill>
                  <a:prstClr val="black"/>
                </a:solidFill>
              </a:rPr>
              <a:t>and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Movement</a:t>
            </a:r>
            <a:r>
              <a:rPr lang="el-GR" sz="1600" b="1" dirty="0">
                <a:solidFill>
                  <a:srgbClr val="C00000"/>
                </a:solidFill>
              </a:rPr>
              <a:t>. </a:t>
            </a:r>
            <a:endParaRPr lang="en-US" sz="1600" b="1" dirty="0">
              <a:solidFill>
                <a:srgbClr val="C00000"/>
              </a:solidFill>
            </a:endParaRPr>
          </a:p>
          <a:p>
            <a:pPr algn="just">
              <a:lnSpc>
                <a:spcPct val="120000"/>
              </a:lnSpc>
              <a:defRPr/>
            </a:pPr>
            <a:endParaRPr lang="en-US" sz="800" dirty="0">
              <a:solidFill>
                <a:prstClr val="black"/>
              </a:solidFill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1600" dirty="0">
                <a:solidFill>
                  <a:prstClr val="black"/>
                </a:solidFill>
              </a:rPr>
              <a:t>The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2000" b="1" i="1" dirty="0">
                <a:solidFill>
                  <a:srgbClr val="44546A">
                    <a:lumMod val="75000"/>
                  </a:srgbClr>
                </a:solidFill>
              </a:rPr>
              <a:t>IDENTIFY SYSTEM </a:t>
            </a:r>
            <a:r>
              <a:rPr lang="en-US" sz="1600" dirty="0">
                <a:solidFill>
                  <a:prstClr val="black"/>
                </a:solidFill>
              </a:rPr>
              <a:t>for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Surface Guidance </a:t>
            </a:r>
            <a:r>
              <a:rPr lang="en-US" sz="1600" dirty="0">
                <a:solidFill>
                  <a:srgbClr val="C00000"/>
                </a:solidFill>
              </a:rPr>
              <a:t>of</a:t>
            </a:r>
            <a:r>
              <a:rPr lang="en-US" sz="1600" b="1" dirty="0">
                <a:solidFill>
                  <a:srgbClr val="C00000"/>
                </a:solidFill>
              </a:rPr>
              <a:t> Positioning </a:t>
            </a:r>
            <a:r>
              <a:rPr lang="en-US" sz="1600" dirty="0">
                <a:solidFill>
                  <a:srgbClr val="C00000"/>
                </a:solidFill>
              </a:rPr>
              <a:t>and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Intrafraction</a:t>
            </a:r>
            <a:r>
              <a:rPr lang="en-US" sz="1600" b="1" dirty="0">
                <a:solidFill>
                  <a:srgbClr val="C00000"/>
                </a:solidFill>
              </a:rPr>
              <a:t> Motion Management.</a:t>
            </a:r>
          </a:p>
          <a:p>
            <a:pPr algn="just">
              <a:lnSpc>
                <a:spcPct val="120000"/>
              </a:lnSpc>
              <a:defRPr/>
            </a:pPr>
            <a:endParaRPr lang="de-DE" sz="1600" b="1" dirty="0">
              <a:solidFill>
                <a:srgbClr val="7030A0"/>
              </a:solidFill>
            </a:endParaRPr>
          </a:p>
          <a:p>
            <a:pPr algn="just">
              <a:lnSpc>
                <a:spcPct val="120000"/>
              </a:lnSpc>
              <a:defRPr/>
            </a:pPr>
            <a:r>
              <a:rPr lang="de-DE" sz="2000" b="1" i="1" dirty="0">
                <a:solidFill>
                  <a:srgbClr val="44546A">
                    <a:lumMod val="75000"/>
                  </a:srgbClr>
                </a:solidFill>
              </a:rPr>
              <a:t>REAL-TIME POSITION MANAGEMENT </a:t>
            </a:r>
            <a:r>
              <a:rPr lang="de-DE" sz="1600" dirty="0">
                <a:solidFill>
                  <a:prstClr val="black"/>
                </a:solidFill>
              </a:rPr>
              <a:t>WITH</a:t>
            </a:r>
            <a:r>
              <a:rPr lang="de-DE" sz="2000" b="1" i="1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de-DE" sz="1600" b="1" dirty="0">
                <a:solidFill>
                  <a:srgbClr val="C00000"/>
                </a:solidFill>
              </a:rPr>
              <a:t>RESPIRATION SYNCHRONIZED TREATMENT </a:t>
            </a:r>
            <a:r>
              <a:rPr lang="de-DE" sz="1600" dirty="0">
                <a:solidFill>
                  <a:prstClr val="black"/>
                </a:solidFill>
              </a:rPr>
              <a:t>AND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>
                <a:solidFill>
                  <a:srgbClr val="C00000"/>
                </a:solidFill>
              </a:rPr>
              <a:t>PRETREATMENT FLUOROSCOPIC VERIFICATION </a:t>
            </a:r>
            <a:r>
              <a:rPr lang="de-DE" sz="1600" dirty="0">
                <a:solidFill>
                  <a:prstClr val="black"/>
                </a:solidFill>
              </a:rPr>
              <a:t>OF</a:t>
            </a:r>
            <a:r>
              <a:rPr lang="de-DE" sz="1600" b="1" dirty="0">
                <a:solidFill>
                  <a:prstClr val="black"/>
                </a:solidFill>
              </a:rPr>
              <a:t> </a:t>
            </a:r>
            <a:r>
              <a:rPr lang="de-DE" sz="1600" b="1" dirty="0">
                <a:solidFill>
                  <a:srgbClr val="C00000"/>
                </a:solidFill>
              </a:rPr>
              <a:t>GATING</a:t>
            </a:r>
            <a:endParaRPr lang="en-US" sz="1600" b="1" dirty="0">
              <a:solidFill>
                <a:srgbClr val="C00000"/>
              </a:solidFill>
            </a:endParaRPr>
          </a:p>
          <a:p>
            <a:pPr algn="just">
              <a:lnSpc>
                <a:spcPct val="120000"/>
              </a:lnSpc>
              <a:defRPr/>
            </a:pPr>
            <a:endParaRPr lang="en-US" sz="800" b="1" dirty="0">
              <a:solidFill>
                <a:srgbClr val="C00000"/>
              </a:solidFill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l-GR" sz="2000" b="1" i="1" dirty="0">
                <a:solidFill>
                  <a:srgbClr val="C00000"/>
                </a:solidFill>
              </a:rPr>
              <a:t>6</a:t>
            </a:r>
            <a:r>
              <a:rPr lang="en-US" sz="2000" b="1" i="1" dirty="0">
                <a:solidFill>
                  <a:srgbClr val="C00000"/>
                </a:solidFill>
              </a:rPr>
              <a:t>D</a:t>
            </a:r>
            <a:r>
              <a:rPr lang="el-GR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>
                <a:solidFill>
                  <a:srgbClr val="C00000"/>
                </a:solidFill>
              </a:rPr>
              <a:t>ROBOTIC COUCH </a:t>
            </a:r>
            <a:r>
              <a:rPr lang="en-US" sz="1600" dirty="0">
                <a:solidFill>
                  <a:prstClr val="black"/>
                </a:solidFill>
              </a:rPr>
              <a:t>enables accurate tumor targeting</a:t>
            </a:r>
            <a:r>
              <a:rPr lang="el-GR" sz="1600" dirty="0">
                <a:solidFill>
                  <a:prstClr val="black"/>
                </a:solidFill>
              </a:rPr>
              <a:t>. </a:t>
            </a:r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3617" t="20158" r="13928" b="19842"/>
          <a:stretch/>
        </p:blipFill>
        <p:spPr>
          <a:xfrm>
            <a:off x="1524000" y="1700808"/>
            <a:ext cx="4727302" cy="35525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07438" y="308315"/>
            <a:ext cx="7386638" cy="50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/>
            </a:lvl1pPr>
          </a:lstStyle>
          <a:p>
            <a:pPr>
              <a:spcBef>
                <a:spcPct val="50000"/>
              </a:spcBef>
            </a:pPr>
            <a:r>
              <a:rPr lang="de-DE" altLang="en-US" dirty="0">
                <a:solidFill>
                  <a:prstClr val="black"/>
                </a:solidFill>
                <a:latin typeface="Arial" panose="020B0604020202020204" pitchFamily="34" charset="0"/>
              </a:rPr>
              <a:t>EXTERNAL BEAM RADIOTHERAPY</a:t>
            </a:r>
            <a:endParaRPr lang="sl-SI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4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Στιγμιότυπο 2017-09-07, 21.2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>
            <a:fillRect/>
          </a:stretch>
        </p:blipFill>
        <p:spPr bwMode="auto">
          <a:xfrm>
            <a:off x="1536700" y="1712914"/>
            <a:ext cx="91567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8 - TextBox"/>
          <p:cNvSpPr txBox="1"/>
          <p:nvPr/>
        </p:nvSpPr>
        <p:spPr>
          <a:xfrm>
            <a:off x="2351089" y="1725613"/>
            <a:ext cx="77057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AUTOSEGMENTATION TOOL FOR TARGET AND ORGANS</a:t>
            </a:r>
            <a:endParaRPr lang="el-GR" sz="2000" b="1" dirty="0"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Στιγμιότυπο 2017-09-07, 21.2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t="51022" r="50230" b="27846"/>
          <a:stretch>
            <a:fillRect/>
          </a:stretch>
        </p:blipFill>
        <p:spPr bwMode="auto">
          <a:xfrm>
            <a:off x="3000376" y="2492376"/>
            <a:ext cx="5040313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17"/>
          <p:cNvSpPr txBox="1">
            <a:spLocks noChangeArrowheads="1"/>
          </p:cNvSpPr>
          <p:nvPr/>
        </p:nvSpPr>
        <p:spPr bwMode="auto">
          <a:xfrm>
            <a:off x="1836108" y="311904"/>
            <a:ext cx="8515350" cy="523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ARTIFICIAL INTELLIGENCE - </a:t>
            </a:r>
            <a:r>
              <a:rPr lang="de-DE" altLang="en-US" sz="2400" b="1" dirty="0">
                <a:solidFill>
                  <a:srgbClr val="FF9900"/>
                </a:solidFill>
                <a:latin typeface="Arial" panose="020B0604020202020204" pitchFamily="34" charset="0"/>
              </a:rPr>
              <a:t>AUTOSEGMENTATION</a:t>
            </a:r>
            <a:endParaRPr lang="sl-SI" altLang="en-US" sz="2400" b="1" i="1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1" t="22002" r="12201" b="11926"/>
          <a:stretch>
            <a:fillRect/>
          </a:stretch>
        </p:blipFill>
        <p:spPr bwMode="auto">
          <a:xfrm>
            <a:off x="2208214" y="1144589"/>
            <a:ext cx="81248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836108" y="311904"/>
            <a:ext cx="851535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MR IMAGE GUIDED BRACHYTHERAPY</a:t>
            </a:r>
            <a:endParaRPr lang="sl-SI" altLang="en-US" sz="2400" b="1" i="1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144045" y="1010879"/>
            <a:ext cx="6840538" cy="4881563"/>
          </a:xfrm>
          <a:prstGeom prst="rect">
            <a:avLst/>
          </a:prstGeom>
          <a:noFill/>
          <a:ln>
            <a:noFill/>
          </a:ln>
        </p:spPr>
        <p:txBody>
          <a:bodyPr lIns="80165" tIns="40083" rIns="80165" bIns="4008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en-US" sz="24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en-US" sz="24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2568" indent="-282568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MR IMAGE-GUIDED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en-US" sz="24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2568" indent="-282568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INTERSTITIAL BRACHYTHERAPY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l-GR" altLang="en-US" sz="24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2568" indent="-282568">
              <a:lnSpc>
                <a:spcPct val="100000"/>
              </a:lnSpc>
              <a:spcBef>
                <a:spcPct val="50000"/>
              </a:spcBef>
              <a:defRPr/>
            </a:pPr>
            <a:endParaRPr lang="fr-FR" altLang="en-US" sz="24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01051" y="93664"/>
            <a:ext cx="2232025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8854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21986" r="39761" b="5179"/>
          <a:stretch>
            <a:fillRect/>
          </a:stretch>
        </p:blipFill>
        <p:spPr bwMode="auto">
          <a:xfrm>
            <a:off x="3359946" y="4568466"/>
            <a:ext cx="13430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1"/>
          <p:cNvPicPr>
            <a:picLocks noChangeAspect="1"/>
          </p:cNvPicPr>
          <p:nvPr/>
        </p:nvPicPr>
        <p:blipFill>
          <a:blip r:embed="rId3"/>
          <a:srcRect l="34587" t="50763" r="36555" b="43611"/>
          <a:stretch>
            <a:fillRect/>
          </a:stretch>
        </p:blipFill>
        <p:spPr bwMode="auto">
          <a:xfrm>
            <a:off x="2748758" y="4163653"/>
            <a:ext cx="3314700" cy="363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78856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34" y="4866917"/>
            <a:ext cx="2382837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1068" r="76982" b="60594"/>
          <a:stretch>
            <a:fillRect/>
          </a:stretch>
        </p:blipFill>
        <p:spPr bwMode="auto">
          <a:xfrm>
            <a:off x="6404770" y="4100154"/>
            <a:ext cx="3240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836108" y="311904"/>
            <a:ext cx="8515350" cy="4801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rebuchet MS" panose="020B0603020202020204" pitchFamily="34" charset="0"/>
              </a:rPr>
              <a:t>TODAY’S STATE OF THE ART BRACHYTHERAPY</a:t>
            </a:r>
          </a:p>
        </p:txBody>
      </p:sp>
    </p:spTree>
    <p:extLst>
      <p:ext uri="{BB962C8B-B14F-4D97-AF65-F5344CB8AC3E}">
        <p14:creationId xmlns:p14="http://schemas.microsoft.com/office/powerpoint/2010/main" val="18806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4675622" y="6389688"/>
            <a:ext cx="52149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l-GR" sz="1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Dimopoulos et al IJROBP 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2006; 64(5): 1380-1388</a:t>
            </a:r>
          </a:p>
        </p:txBody>
      </p:sp>
      <p:graphicFrame>
        <p:nvGraphicFramePr>
          <p:cNvPr id="36867" name="Object 2"/>
          <p:cNvGraphicFramePr>
            <a:graphicFrameLocks noChangeAspect="1"/>
          </p:cNvGraphicFramePr>
          <p:nvPr>
            <p:extLst/>
          </p:nvPr>
        </p:nvGraphicFramePr>
        <p:xfrm>
          <a:off x="3097647" y="3325813"/>
          <a:ext cx="3635375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4" imgW="5911200" imgH="2141280" progId="CorelDRAW.Graphic.11">
                  <p:embed/>
                </p:oleObj>
              </mc:Choice>
              <mc:Fallback>
                <p:oleObj name="CorelDRAW" r:id="rId4" imgW="5911200" imgH="214128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745" b="15576"/>
                      <a:stretch>
                        <a:fillRect/>
                      </a:stretch>
                    </p:blipFill>
                    <p:spPr bwMode="auto">
                      <a:xfrm>
                        <a:off x="3097647" y="3325813"/>
                        <a:ext cx="3635375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3"/>
          <p:cNvGraphicFramePr>
            <a:graphicFrameLocks noChangeAspect="1"/>
          </p:cNvGraphicFramePr>
          <p:nvPr>
            <p:extLst/>
          </p:nvPr>
        </p:nvGraphicFramePr>
        <p:xfrm>
          <a:off x="7326747" y="3000375"/>
          <a:ext cx="2398712" cy="266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6" imgW="5911200" imgH="2141280" progId="CorelDRAW.Graphic.11">
                  <p:embed/>
                </p:oleObj>
              </mc:Choice>
              <mc:Fallback>
                <p:oleObj name="CorelDRAW" r:id="rId6" imgW="5911200" imgH="214128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924" b="15578"/>
                      <a:stretch>
                        <a:fillRect/>
                      </a:stretch>
                    </p:blipFill>
                    <p:spPr bwMode="auto">
                      <a:xfrm>
                        <a:off x="7326747" y="3000375"/>
                        <a:ext cx="2398712" cy="266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3218297" y="5102225"/>
            <a:ext cx="16081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at diagnosis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without vaginal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marking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5293159" y="5081588"/>
            <a:ext cx="1303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at diagnosis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with vaginal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marking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7445809" y="5678488"/>
            <a:ext cx="21891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at brachytherapy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rebuchet MS" panose="020B0603020202020204" pitchFamily="34" charset="0"/>
              </a:rPr>
              <a:t>with specific protocol</a:t>
            </a:r>
          </a:p>
        </p:txBody>
      </p:sp>
      <p:pic>
        <p:nvPicPr>
          <p:cNvPr id="3687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38603" r="25607" b="40440"/>
          <a:stretch>
            <a:fillRect/>
          </a:stretch>
        </p:blipFill>
        <p:spPr bwMode="auto">
          <a:xfrm>
            <a:off x="2865872" y="1473200"/>
            <a:ext cx="6454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36108" y="311904"/>
            <a:ext cx="851535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DEVELOPMENT OF MR IMAGING PROTOCOLS</a:t>
            </a:r>
          </a:p>
        </p:txBody>
      </p:sp>
    </p:spTree>
    <p:extLst>
      <p:ext uri="{BB962C8B-B14F-4D97-AF65-F5344CB8AC3E}">
        <p14:creationId xmlns:p14="http://schemas.microsoft.com/office/powerpoint/2010/main" val="178807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88660" y="2057404"/>
            <a:ext cx="8610600" cy="2216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DOGMA FOR STAGE IB3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TREATMENT WITH RADIOCHEMOTHERAPY</a:t>
            </a:r>
          </a:p>
          <a:p>
            <a:pPr marL="457200" algn="ctr">
              <a:defRPr/>
            </a:pPr>
            <a:endParaRPr lang="en-US" sz="2400" b="1" i="1" dirty="0">
              <a:solidFill>
                <a:prstClr val="black"/>
              </a:solidFill>
            </a:endParaRP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6077" y="840921"/>
            <a:ext cx="313576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 u="sng">
                <a:latin typeface="Calibri"/>
              </a:defRPr>
            </a:lvl1pPr>
          </a:lstStyle>
          <a:p>
            <a:pPr algn="l"/>
            <a:r>
              <a:rPr lang="en-US" sz="3600" u="none" dirty="0">
                <a:solidFill>
                  <a:prstClr val="black"/>
                </a:solidFill>
              </a:rPr>
              <a:t>STAGE IB3</a:t>
            </a:r>
          </a:p>
        </p:txBody>
      </p:sp>
    </p:spTree>
    <p:extLst>
      <p:ext uri="{BB962C8B-B14F-4D97-AF65-F5344CB8AC3E}">
        <p14:creationId xmlns:p14="http://schemas.microsoft.com/office/powerpoint/2010/main" val="10927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Line 6"/>
          <p:cNvSpPr>
            <a:spLocks noChangeShapeType="1"/>
          </p:cNvSpPr>
          <p:nvPr/>
        </p:nvSpPr>
        <p:spPr bwMode="auto">
          <a:xfrm flipV="1">
            <a:off x="6347259" y="4089400"/>
            <a:ext cx="614363" cy="311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2099109" y="28495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2919847" y="394335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Comic Sans MS" panose="030F0702030302020204" pitchFamily="66" charset="0"/>
              </a:rPr>
              <a:t>sagittal</a:t>
            </a:r>
          </a:p>
        </p:txBody>
      </p:sp>
      <p:grpSp>
        <p:nvGrpSpPr>
          <p:cNvPr id="38920" name="Group 17"/>
          <p:cNvGrpSpPr>
            <a:grpSpLocks/>
          </p:cNvGrpSpPr>
          <p:nvPr/>
        </p:nvGrpSpPr>
        <p:grpSpPr bwMode="auto">
          <a:xfrm>
            <a:off x="2291197" y="3324225"/>
            <a:ext cx="636587" cy="381000"/>
            <a:chOff x="2563" y="2069"/>
            <a:chExt cx="771" cy="474"/>
          </a:xfrm>
        </p:grpSpPr>
        <p:sp>
          <p:nvSpPr>
            <p:cNvPr id="39002" name="Line 18"/>
            <p:cNvSpPr>
              <a:spLocks noChangeShapeType="1"/>
            </p:cNvSpPr>
            <p:nvPr/>
          </p:nvSpPr>
          <p:spPr bwMode="auto">
            <a:xfrm rot="-1800000">
              <a:off x="2563" y="2213"/>
              <a:ext cx="192" cy="11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3" name="Line 19"/>
            <p:cNvSpPr>
              <a:spLocks noChangeShapeType="1"/>
            </p:cNvSpPr>
            <p:nvPr/>
          </p:nvSpPr>
          <p:spPr bwMode="auto">
            <a:xfrm rot="19800000" flipV="1">
              <a:off x="2754" y="2426"/>
              <a:ext cx="162" cy="11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4" name="Line 20"/>
            <p:cNvSpPr>
              <a:spLocks noChangeShapeType="1"/>
            </p:cNvSpPr>
            <p:nvPr/>
          </p:nvSpPr>
          <p:spPr bwMode="auto">
            <a:xfrm rot="19800000" flipV="1">
              <a:off x="2660" y="2383"/>
              <a:ext cx="187" cy="1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5" name="Line 21"/>
            <p:cNvSpPr>
              <a:spLocks noChangeShapeType="1"/>
            </p:cNvSpPr>
            <p:nvPr/>
          </p:nvSpPr>
          <p:spPr bwMode="auto">
            <a:xfrm rot="-1800000" flipH="1" flipV="1">
              <a:off x="3107" y="2255"/>
              <a:ext cx="227" cy="1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6" name="Line 22"/>
            <p:cNvSpPr>
              <a:spLocks noChangeShapeType="1"/>
            </p:cNvSpPr>
            <p:nvPr/>
          </p:nvSpPr>
          <p:spPr bwMode="auto">
            <a:xfrm rot="19800000" flipH="1">
              <a:off x="2971" y="2160"/>
              <a:ext cx="181" cy="4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7" name="Line 23"/>
            <p:cNvSpPr>
              <a:spLocks noChangeShapeType="1"/>
            </p:cNvSpPr>
            <p:nvPr/>
          </p:nvSpPr>
          <p:spPr bwMode="auto">
            <a:xfrm rot="19800000" flipH="1">
              <a:off x="2925" y="2069"/>
              <a:ext cx="182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Freeform 33"/>
          <p:cNvSpPr>
            <a:spLocks/>
          </p:cNvSpPr>
          <p:nvPr/>
        </p:nvSpPr>
        <p:spPr bwMode="auto">
          <a:xfrm>
            <a:off x="2390404" y="3859373"/>
            <a:ext cx="281170" cy="304602"/>
          </a:xfrm>
          <a:custGeom>
            <a:avLst/>
            <a:gdLst>
              <a:gd name="T0" fmla="*/ 2147483646 w 342"/>
              <a:gd name="T1" fmla="*/ 2147483646 h 379"/>
              <a:gd name="T2" fmla="*/ 2147483646 w 342"/>
              <a:gd name="T3" fmla="*/ 2147483646 h 379"/>
              <a:gd name="T4" fmla="*/ 2147483646 w 342"/>
              <a:gd name="T5" fmla="*/ 2147483646 h 379"/>
              <a:gd name="T6" fmla="*/ 2147483646 w 342"/>
              <a:gd name="T7" fmla="*/ 2147483646 h 379"/>
              <a:gd name="T8" fmla="*/ 2147483646 w 342"/>
              <a:gd name="T9" fmla="*/ 2147483646 h 379"/>
              <a:gd name="T10" fmla="*/ 2147483646 w 342"/>
              <a:gd name="T11" fmla="*/ 2147483646 h 379"/>
              <a:gd name="T12" fmla="*/ 2147483646 w 342"/>
              <a:gd name="T13" fmla="*/ 2147483646 h 379"/>
              <a:gd name="T14" fmla="*/ 2147483646 w 342"/>
              <a:gd name="T15" fmla="*/ 2147483646 h 379"/>
              <a:gd name="T16" fmla="*/ 2147483646 w 342"/>
              <a:gd name="T17" fmla="*/ 2147483646 h 379"/>
              <a:gd name="T18" fmla="*/ 2147483646 w 342"/>
              <a:gd name="T19" fmla="*/ 2147483646 h 379"/>
              <a:gd name="T20" fmla="*/ 2147483646 w 342"/>
              <a:gd name="T21" fmla="*/ 2147483646 h 379"/>
              <a:gd name="T22" fmla="*/ 2147483646 w 342"/>
              <a:gd name="T23" fmla="*/ 2147483646 h 379"/>
              <a:gd name="T24" fmla="*/ 2147483646 w 342"/>
              <a:gd name="T25" fmla="*/ 2147483646 h 3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2"/>
              <a:gd name="T40" fmla="*/ 0 h 379"/>
              <a:gd name="T41" fmla="*/ 342 w 342"/>
              <a:gd name="T42" fmla="*/ 379 h 3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2" h="379">
                <a:moveTo>
                  <a:pt x="301" y="152"/>
                </a:moveTo>
                <a:cubicBezTo>
                  <a:pt x="296" y="133"/>
                  <a:pt x="293" y="110"/>
                  <a:pt x="285" y="88"/>
                </a:cubicBezTo>
                <a:cubicBezTo>
                  <a:pt x="277" y="66"/>
                  <a:pt x="270" y="34"/>
                  <a:pt x="253" y="20"/>
                </a:cubicBezTo>
                <a:cubicBezTo>
                  <a:pt x="236" y="6"/>
                  <a:pt x="206" y="0"/>
                  <a:pt x="183" y="4"/>
                </a:cubicBezTo>
                <a:cubicBezTo>
                  <a:pt x="160" y="8"/>
                  <a:pt x="135" y="23"/>
                  <a:pt x="117" y="43"/>
                </a:cubicBezTo>
                <a:cubicBezTo>
                  <a:pt x="99" y="63"/>
                  <a:pt x="85" y="91"/>
                  <a:pt x="77" y="124"/>
                </a:cubicBezTo>
                <a:cubicBezTo>
                  <a:pt x="69" y="157"/>
                  <a:pt x="81" y="204"/>
                  <a:pt x="69" y="241"/>
                </a:cubicBezTo>
                <a:cubicBezTo>
                  <a:pt x="57" y="278"/>
                  <a:pt x="6" y="327"/>
                  <a:pt x="3" y="349"/>
                </a:cubicBezTo>
                <a:cubicBezTo>
                  <a:pt x="0" y="371"/>
                  <a:pt x="25" y="379"/>
                  <a:pt x="53" y="376"/>
                </a:cubicBezTo>
                <a:cubicBezTo>
                  <a:pt x="81" y="373"/>
                  <a:pt x="127" y="344"/>
                  <a:pt x="169" y="332"/>
                </a:cubicBezTo>
                <a:cubicBezTo>
                  <a:pt x="211" y="320"/>
                  <a:pt x="276" y="317"/>
                  <a:pt x="305" y="304"/>
                </a:cubicBezTo>
                <a:cubicBezTo>
                  <a:pt x="334" y="291"/>
                  <a:pt x="342" y="281"/>
                  <a:pt x="341" y="256"/>
                </a:cubicBezTo>
                <a:cubicBezTo>
                  <a:pt x="340" y="231"/>
                  <a:pt x="309" y="174"/>
                  <a:pt x="301" y="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1600578" y="4540235"/>
            <a:ext cx="769518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Grey zone</a:t>
            </a:r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3003656" y="3105081"/>
            <a:ext cx="961899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Gross </a:t>
            </a:r>
            <a:r>
              <a:rPr lang="en-US" altLang="en-US" sz="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tumour</a:t>
            </a:r>
            <a:endParaRPr lang="en-US" altLang="en-US" sz="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Freeform 38"/>
          <p:cNvSpPr>
            <a:spLocks/>
          </p:cNvSpPr>
          <p:nvPr/>
        </p:nvSpPr>
        <p:spPr bwMode="auto">
          <a:xfrm>
            <a:off x="2596430" y="3736079"/>
            <a:ext cx="264728" cy="280491"/>
          </a:xfrm>
          <a:custGeom>
            <a:avLst/>
            <a:gdLst>
              <a:gd name="T0" fmla="*/ 2147483646 w 322"/>
              <a:gd name="T1" fmla="*/ 2147483646 h 349"/>
              <a:gd name="T2" fmla="*/ 2147483646 w 322"/>
              <a:gd name="T3" fmla="*/ 2147483646 h 349"/>
              <a:gd name="T4" fmla="*/ 2147483646 w 322"/>
              <a:gd name="T5" fmla="*/ 2147483646 h 349"/>
              <a:gd name="T6" fmla="*/ 2147483646 w 322"/>
              <a:gd name="T7" fmla="*/ 2147483646 h 349"/>
              <a:gd name="T8" fmla="*/ 2147483646 w 322"/>
              <a:gd name="T9" fmla="*/ 2147483646 h 349"/>
              <a:gd name="T10" fmla="*/ 2147483646 w 322"/>
              <a:gd name="T11" fmla="*/ 2147483646 h 349"/>
              <a:gd name="T12" fmla="*/ 2147483646 w 322"/>
              <a:gd name="T13" fmla="*/ 2147483646 h 349"/>
              <a:gd name="T14" fmla="*/ 2147483646 w 322"/>
              <a:gd name="T15" fmla="*/ 2147483646 h 349"/>
              <a:gd name="T16" fmla="*/ 2147483646 w 322"/>
              <a:gd name="T17" fmla="*/ 2147483646 h 349"/>
              <a:gd name="T18" fmla="*/ 2147483646 w 322"/>
              <a:gd name="T19" fmla="*/ 2147483646 h 349"/>
              <a:gd name="T20" fmla="*/ 2147483646 w 322"/>
              <a:gd name="T21" fmla="*/ 2147483646 h 349"/>
              <a:gd name="T22" fmla="*/ 2147483646 w 322"/>
              <a:gd name="T23" fmla="*/ 2147483646 h 349"/>
              <a:gd name="T24" fmla="*/ 2147483646 w 322"/>
              <a:gd name="T25" fmla="*/ 2147483646 h 349"/>
              <a:gd name="T26" fmla="*/ 2147483646 w 322"/>
              <a:gd name="T27" fmla="*/ 2147483646 h 349"/>
              <a:gd name="T28" fmla="*/ 2147483646 w 322"/>
              <a:gd name="T29" fmla="*/ 2147483646 h 349"/>
              <a:gd name="T30" fmla="*/ 2147483646 w 322"/>
              <a:gd name="T31" fmla="*/ 2147483646 h 3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22"/>
              <a:gd name="T49" fmla="*/ 0 h 349"/>
              <a:gd name="T50" fmla="*/ 322 w 322"/>
              <a:gd name="T51" fmla="*/ 349 h 3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22" h="349">
                <a:moveTo>
                  <a:pt x="240" y="201"/>
                </a:moveTo>
                <a:cubicBezTo>
                  <a:pt x="225" y="214"/>
                  <a:pt x="208" y="215"/>
                  <a:pt x="196" y="237"/>
                </a:cubicBezTo>
                <a:cubicBezTo>
                  <a:pt x="184" y="259"/>
                  <a:pt x="185" y="317"/>
                  <a:pt x="168" y="333"/>
                </a:cubicBezTo>
                <a:cubicBezTo>
                  <a:pt x="151" y="349"/>
                  <a:pt x="110" y="341"/>
                  <a:pt x="92" y="333"/>
                </a:cubicBezTo>
                <a:cubicBezTo>
                  <a:pt x="74" y="325"/>
                  <a:pt x="73" y="314"/>
                  <a:pt x="60" y="285"/>
                </a:cubicBezTo>
                <a:cubicBezTo>
                  <a:pt x="47" y="256"/>
                  <a:pt x="26" y="181"/>
                  <a:pt x="16" y="157"/>
                </a:cubicBezTo>
                <a:cubicBezTo>
                  <a:pt x="6" y="133"/>
                  <a:pt x="0" y="146"/>
                  <a:pt x="1" y="139"/>
                </a:cubicBezTo>
                <a:cubicBezTo>
                  <a:pt x="2" y="132"/>
                  <a:pt x="12" y="123"/>
                  <a:pt x="22" y="112"/>
                </a:cubicBezTo>
                <a:cubicBezTo>
                  <a:pt x="32" y="101"/>
                  <a:pt x="48" y="83"/>
                  <a:pt x="58" y="70"/>
                </a:cubicBezTo>
                <a:cubicBezTo>
                  <a:pt x="68" y="57"/>
                  <a:pt x="67" y="40"/>
                  <a:pt x="84" y="33"/>
                </a:cubicBezTo>
                <a:cubicBezTo>
                  <a:pt x="101" y="26"/>
                  <a:pt x="134" y="30"/>
                  <a:pt x="160" y="25"/>
                </a:cubicBezTo>
                <a:cubicBezTo>
                  <a:pt x="186" y="20"/>
                  <a:pt x="217" y="0"/>
                  <a:pt x="240" y="5"/>
                </a:cubicBezTo>
                <a:cubicBezTo>
                  <a:pt x="263" y="10"/>
                  <a:pt x="283" y="39"/>
                  <a:pt x="296" y="53"/>
                </a:cubicBezTo>
                <a:cubicBezTo>
                  <a:pt x="309" y="67"/>
                  <a:pt x="322" y="72"/>
                  <a:pt x="320" y="89"/>
                </a:cubicBezTo>
                <a:cubicBezTo>
                  <a:pt x="318" y="106"/>
                  <a:pt x="297" y="138"/>
                  <a:pt x="284" y="157"/>
                </a:cubicBezTo>
                <a:cubicBezTo>
                  <a:pt x="271" y="176"/>
                  <a:pt x="255" y="188"/>
                  <a:pt x="240" y="2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Freeform 40"/>
          <p:cNvSpPr>
            <a:spLocks/>
          </p:cNvSpPr>
          <p:nvPr/>
        </p:nvSpPr>
        <p:spPr bwMode="auto">
          <a:xfrm>
            <a:off x="2649378" y="3826421"/>
            <a:ext cx="285281" cy="291742"/>
          </a:xfrm>
          <a:custGeom>
            <a:avLst/>
            <a:gdLst>
              <a:gd name="T0" fmla="*/ 2147483646 w 347"/>
              <a:gd name="T1" fmla="*/ 2147483646 h 363"/>
              <a:gd name="T2" fmla="*/ 2147483646 w 347"/>
              <a:gd name="T3" fmla="*/ 2147483646 h 363"/>
              <a:gd name="T4" fmla="*/ 2147483646 w 347"/>
              <a:gd name="T5" fmla="*/ 2147483646 h 363"/>
              <a:gd name="T6" fmla="*/ 2147483646 w 347"/>
              <a:gd name="T7" fmla="*/ 2147483646 h 363"/>
              <a:gd name="T8" fmla="*/ 2147483646 w 347"/>
              <a:gd name="T9" fmla="*/ 2147483646 h 363"/>
              <a:gd name="T10" fmla="*/ 2147483646 w 347"/>
              <a:gd name="T11" fmla="*/ 2147483646 h 363"/>
              <a:gd name="T12" fmla="*/ 2147483646 w 347"/>
              <a:gd name="T13" fmla="*/ 2147483646 h 363"/>
              <a:gd name="T14" fmla="*/ 2147483646 w 347"/>
              <a:gd name="T15" fmla="*/ 2147483646 h 363"/>
              <a:gd name="T16" fmla="*/ 2147483646 w 347"/>
              <a:gd name="T17" fmla="*/ 2147483646 h 363"/>
              <a:gd name="T18" fmla="*/ 2147483646 w 347"/>
              <a:gd name="T19" fmla="*/ 2147483646 h 363"/>
              <a:gd name="T20" fmla="*/ 2147483646 w 347"/>
              <a:gd name="T21" fmla="*/ 2147483646 h 363"/>
              <a:gd name="T22" fmla="*/ 2147483646 w 347"/>
              <a:gd name="T23" fmla="*/ 2147483646 h 363"/>
              <a:gd name="T24" fmla="*/ 2147483646 w 347"/>
              <a:gd name="T25" fmla="*/ 2147483646 h 363"/>
              <a:gd name="T26" fmla="*/ 2147483646 w 347"/>
              <a:gd name="T27" fmla="*/ 2147483646 h 363"/>
              <a:gd name="T28" fmla="*/ 2147483646 w 347"/>
              <a:gd name="T29" fmla="*/ 2147483646 h 363"/>
              <a:gd name="T30" fmla="*/ 2147483646 w 347"/>
              <a:gd name="T31" fmla="*/ 2147483646 h 363"/>
              <a:gd name="T32" fmla="*/ 2147483646 w 347"/>
              <a:gd name="T33" fmla="*/ 2147483646 h 3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7"/>
              <a:gd name="T52" fmla="*/ 0 h 363"/>
              <a:gd name="T53" fmla="*/ 347 w 347"/>
              <a:gd name="T54" fmla="*/ 363 h 36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7" h="363">
                <a:moveTo>
                  <a:pt x="300" y="201"/>
                </a:moveTo>
                <a:cubicBezTo>
                  <a:pt x="289" y="220"/>
                  <a:pt x="274" y="244"/>
                  <a:pt x="258" y="269"/>
                </a:cubicBezTo>
                <a:cubicBezTo>
                  <a:pt x="242" y="294"/>
                  <a:pt x="227" y="335"/>
                  <a:pt x="206" y="349"/>
                </a:cubicBezTo>
                <a:cubicBezTo>
                  <a:pt x="185" y="363"/>
                  <a:pt x="161" y="354"/>
                  <a:pt x="129" y="354"/>
                </a:cubicBezTo>
                <a:cubicBezTo>
                  <a:pt x="97" y="354"/>
                  <a:pt x="30" y="359"/>
                  <a:pt x="15" y="348"/>
                </a:cubicBezTo>
                <a:cubicBezTo>
                  <a:pt x="0" y="337"/>
                  <a:pt x="28" y="303"/>
                  <a:pt x="38" y="289"/>
                </a:cubicBezTo>
                <a:cubicBezTo>
                  <a:pt x="48" y="275"/>
                  <a:pt x="61" y="274"/>
                  <a:pt x="78" y="265"/>
                </a:cubicBezTo>
                <a:cubicBezTo>
                  <a:pt x="95" y="256"/>
                  <a:pt x="126" y="248"/>
                  <a:pt x="138" y="233"/>
                </a:cubicBezTo>
                <a:cubicBezTo>
                  <a:pt x="150" y="218"/>
                  <a:pt x="143" y="188"/>
                  <a:pt x="150" y="173"/>
                </a:cubicBezTo>
                <a:cubicBezTo>
                  <a:pt x="157" y="158"/>
                  <a:pt x="169" y="156"/>
                  <a:pt x="178" y="145"/>
                </a:cubicBezTo>
                <a:cubicBezTo>
                  <a:pt x="187" y="134"/>
                  <a:pt x="192" y="124"/>
                  <a:pt x="206" y="109"/>
                </a:cubicBezTo>
                <a:cubicBezTo>
                  <a:pt x="220" y="94"/>
                  <a:pt x="246" y="75"/>
                  <a:pt x="261" y="57"/>
                </a:cubicBezTo>
                <a:cubicBezTo>
                  <a:pt x="276" y="39"/>
                  <a:pt x="282" y="2"/>
                  <a:pt x="294" y="1"/>
                </a:cubicBezTo>
                <a:cubicBezTo>
                  <a:pt x="306" y="0"/>
                  <a:pt x="326" y="35"/>
                  <a:pt x="334" y="49"/>
                </a:cubicBezTo>
                <a:cubicBezTo>
                  <a:pt x="342" y="63"/>
                  <a:pt x="347" y="70"/>
                  <a:pt x="345" y="87"/>
                </a:cubicBezTo>
                <a:cubicBezTo>
                  <a:pt x="343" y="104"/>
                  <a:pt x="330" y="134"/>
                  <a:pt x="322" y="153"/>
                </a:cubicBezTo>
                <a:cubicBezTo>
                  <a:pt x="314" y="172"/>
                  <a:pt x="311" y="182"/>
                  <a:pt x="300" y="2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3108067" y="4325808"/>
            <a:ext cx="769518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Cervix</a:t>
            </a:r>
          </a:p>
        </p:txBody>
      </p:sp>
      <p:sp>
        <p:nvSpPr>
          <p:cNvPr id="50" name="Line 54"/>
          <p:cNvSpPr>
            <a:spLocks noChangeShapeType="1"/>
          </p:cNvSpPr>
          <p:nvPr/>
        </p:nvSpPr>
        <p:spPr bwMode="auto">
          <a:xfrm>
            <a:off x="2535862" y="3639160"/>
            <a:ext cx="174293" cy="94033"/>
          </a:xfrm>
          <a:prstGeom prst="line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 bwMode="auto">
          <a:xfrm flipH="1">
            <a:off x="2129631" y="4198911"/>
            <a:ext cx="240467" cy="299489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52" name="Gerade Verbindung mit Pfeil 51"/>
          <p:cNvCxnSpPr/>
          <p:nvPr/>
        </p:nvCxnSpPr>
        <p:spPr bwMode="auto">
          <a:xfrm>
            <a:off x="2910756" y="4079640"/>
            <a:ext cx="393917" cy="221567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53" name="Gerade Verbindung mit Pfeil 52"/>
          <p:cNvCxnSpPr/>
          <p:nvPr/>
        </p:nvCxnSpPr>
        <p:spPr bwMode="auto">
          <a:xfrm flipH="1">
            <a:off x="2954837" y="3360440"/>
            <a:ext cx="240467" cy="299489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54" name="Ellipse 5"/>
          <p:cNvSpPr/>
          <p:nvPr/>
        </p:nvSpPr>
        <p:spPr bwMode="auto">
          <a:xfrm>
            <a:off x="2342670" y="3712913"/>
            <a:ext cx="604865" cy="468756"/>
          </a:xfrm>
          <a:custGeom>
            <a:avLst/>
            <a:gdLst>
              <a:gd name="connsiteX0" fmla="*/ 0 w 1305651"/>
              <a:gd name="connsiteY0" fmla="*/ 564828 h 1129655"/>
              <a:gd name="connsiteX1" fmla="*/ 652826 w 1305651"/>
              <a:gd name="connsiteY1" fmla="*/ 0 h 1129655"/>
              <a:gd name="connsiteX2" fmla="*/ 1305652 w 1305651"/>
              <a:gd name="connsiteY2" fmla="*/ 564828 h 1129655"/>
              <a:gd name="connsiteX3" fmla="*/ 652826 w 1305651"/>
              <a:gd name="connsiteY3" fmla="*/ 1129656 h 1129655"/>
              <a:gd name="connsiteX4" fmla="*/ 0 w 1305651"/>
              <a:gd name="connsiteY4" fmla="*/ 564828 h 1129655"/>
              <a:gd name="connsiteX0" fmla="*/ 0 w 1308297"/>
              <a:gd name="connsiteY0" fmla="*/ 564828 h 1184440"/>
              <a:gd name="connsiteX1" fmla="*/ 652826 w 1308297"/>
              <a:gd name="connsiteY1" fmla="*/ 0 h 1184440"/>
              <a:gd name="connsiteX2" fmla="*/ 1305652 w 1308297"/>
              <a:gd name="connsiteY2" fmla="*/ 564828 h 1184440"/>
              <a:gd name="connsiteX3" fmla="*/ 874233 w 1308297"/>
              <a:gd name="connsiteY3" fmla="*/ 1098626 h 1184440"/>
              <a:gd name="connsiteX4" fmla="*/ 652826 w 1308297"/>
              <a:gd name="connsiteY4" fmla="*/ 1129656 h 1184440"/>
              <a:gd name="connsiteX5" fmla="*/ 0 w 1308297"/>
              <a:gd name="connsiteY5" fmla="*/ 564828 h 1184440"/>
              <a:gd name="connsiteX0" fmla="*/ 0 w 1308297"/>
              <a:gd name="connsiteY0" fmla="*/ 564828 h 1184440"/>
              <a:gd name="connsiteX1" fmla="*/ 652826 w 1308297"/>
              <a:gd name="connsiteY1" fmla="*/ 0 h 1184440"/>
              <a:gd name="connsiteX2" fmla="*/ 1305652 w 1308297"/>
              <a:gd name="connsiteY2" fmla="*/ 564828 h 1184440"/>
              <a:gd name="connsiteX3" fmla="*/ 874233 w 1308297"/>
              <a:gd name="connsiteY3" fmla="*/ 1098626 h 1184440"/>
              <a:gd name="connsiteX4" fmla="*/ 652826 w 1308297"/>
              <a:gd name="connsiteY4" fmla="*/ 1129656 h 1184440"/>
              <a:gd name="connsiteX5" fmla="*/ 0 w 1308297"/>
              <a:gd name="connsiteY5" fmla="*/ 564828 h 1184440"/>
              <a:gd name="connsiteX0" fmla="*/ 0 w 1308173"/>
              <a:gd name="connsiteY0" fmla="*/ 564828 h 1154099"/>
              <a:gd name="connsiteX1" fmla="*/ 652826 w 1308173"/>
              <a:gd name="connsiteY1" fmla="*/ 0 h 1154099"/>
              <a:gd name="connsiteX2" fmla="*/ 1305652 w 1308173"/>
              <a:gd name="connsiteY2" fmla="*/ 564828 h 1154099"/>
              <a:gd name="connsiteX3" fmla="*/ 855183 w 1308173"/>
              <a:gd name="connsiteY3" fmla="*/ 1003376 h 1154099"/>
              <a:gd name="connsiteX4" fmla="*/ 652826 w 1308173"/>
              <a:gd name="connsiteY4" fmla="*/ 1129656 h 1154099"/>
              <a:gd name="connsiteX5" fmla="*/ 0 w 1308173"/>
              <a:gd name="connsiteY5" fmla="*/ 564828 h 1154099"/>
              <a:gd name="connsiteX0" fmla="*/ 525 w 1308698"/>
              <a:gd name="connsiteY0" fmla="*/ 564828 h 1049874"/>
              <a:gd name="connsiteX1" fmla="*/ 653351 w 1308698"/>
              <a:gd name="connsiteY1" fmla="*/ 0 h 1049874"/>
              <a:gd name="connsiteX2" fmla="*/ 1306177 w 1308698"/>
              <a:gd name="connsiteY2" fmla="*/ 564828 h 1049874"/>
              <a:gd name="connsiteX3" fmla="*/ 855708 w 1308698"/>
              <a:gd name="connsiteY3" fmla="*/ 1003376 h 1049874"/>
              <a:gd name="connsiteX4" fmla="*/ 548576 w 1308698"/>
              <a:gd name="connsiteY4" fmla="*/ 958206 h 1049874"/>
              <a:gd name="connsiteX5" fmla="*/ 525 w 1308698"/>
              <a:gd name="connsiteY5" fmla="*/ 564828 h 1049874"/>
              <a:gd name="connsiteX0" fmla="*/ 995 w 1309168"/>
              <a:gd name="connsiteY0" fmla="*/ 564828 h 1025901"/>
              <a:gd name="connsiteX1" fmla="*/ 653821 w 1309168"/>
              <a:gd name="connsiteY1" fmla="*/ 0 h 1025901"/>
              <a:gd name="connsiteX2" fmla="*/ 1306647 w 1309168"/>
              <a:gd name="connsiteY2" fmla="*/ 564828 h 1025901"/>
              <a:gd name="connsiteX3" fmla="*/ 856178 w 1309168"/>
              <a:gd name="connsiteY3" fmla="*/ 1003376 h 1025901"/>
              <a:gd name="connsiteX4" fmla="*/ 549046 w 1309168"/>
              <a:gd name="connsiteY4" fmla="*/ 958206 h 1025901"/>
              <a:gd name="connsiteX5" fmla="*/ 995 w 1309168"/>
              <a:gd name="connsiteY5" fmla="*/ 564828 h 1025901"/>
              <a:gd name="connsiteX0" fmla="*/ 522 w 1308582"/>
              <a:gd name="connsiteY0" fmla="*/ 564828 h 1029361"/>
              <a:gd name="connsiteX1" fmla="*/ 653348 w 1308582"/>
              <a:gd name="connsiteY1" fmla="*/ 0 h 1029361"/>
              <a:gd name="connsiteX2" fmla="*/ 1306174 w 1308582"/>
              <a:gd name="connsiteY2" fmla="*/ 564828 h 1029361"/>
              <a:gd name="connsiteX3" fmla="*/ 836655 w 1308582"/>
              <a:gd name="connsiteY3" fmla="*/ 974801 h 1029361"/>
              <a:gd name="connsiteX4" fmla="*/ 548573 w 1308582"/>
              <a:gd name="connsiteY4" fmla="*/ 958206 h 1029361"/>
              <a:gd name="connsiteX5" fmla="*/ 522 w 1308582"/>
              <a:gd name="connsiteY5" fmla="*/ 564828 h 1029361"/>
              <a:gd name="connsiteX0" fmla="*/ 794 w 1127879"/>
              <a:gd name="connsiteY0" fmla="*/ 942179 h 1019840"/>
              <a:gd name="connsiteX1" fmla="*/ 472645 w 1127879"/>
              <a:gd name="connsiteY1" fmla="*/ 5876 h 1019840"/>
              <a:gd name="connsiteX2" fmla="*/ 1125471 w 1127879"/>
              <a:gd name="connsiteY2" fmla="*/ 570704 h 1019840"/>
              <a:gd name="connsiteX3" fmla="*/ 655952 w 1127879"/>
              <a:gd name="connsiteY3" fmla="*/ 980677 h 1019840"/>
              <a:gd name="connsiteX4" fmla="*/ 367870 w 1127879"/>
              <a:gd name="connsiteY4" fmla="*/ 964082 h 1019840"/>
              <a:gd name="connsiteX5" fmla="*/ 794 w 1127879"/>
              <a:gd name="connsiteY5" fmla="*/ 942179 h 1019840"/>
              <a:gd name="connsiteX0" fmla="*/ 23195 w 1150280"/>
              <a:gd name="connsiteY0" fmla="*/ 937445 h 1015106"/>
              <a:gd name="connsiteX1" fmla="*/ 87803 w 1150280"/>
              <a:gd name="connsiteY1" fmla="*/ 718769 h 1015106"/>
              <a:gd name="connsiteX2" fmla="*/ 495046 w 1150280"/>
              <a:gd name="connsiteY2" fmla="*/ 1142 h 1015106"/>
              <a:gd name="connsiteX3" fmla="*/ 1147872 w 1150280"/>
              <a:gd name="connsiteY3" fmla="*/ 565970 h 1015106"/>
              <a:gd name="connsiteX4" fmla="*/ 678353 w 1150280"/>
              <a:gd name="connsiteY4" fmla="*/ 975943 h 1015106"/>
              <a:gd name="connsiteX5" fmla="*/ 390271 w 1150280"/>
              <a:gd name="connsiteY5" fmla="*/ 959348 h 1015106"/>
              <a:gd name="connsiteX6" fmla="*/ 23195 w 1150280"/>
              <a:gd name="connsiteY6" fmla="*/ 937445 h 1015106"/>
              <a:gd name="connsiteX0" fmla="*/ 23195 w 1150280"/>
              <a:gd name="connsiteY0" fmla="*/ 937445 h 1015106"/>
              <a:gd name="connsiteX1" fmla="*/ 87803 w 1150280"/>
              <a:gd name="connsiteY1" fmla="*/ 718769 h 1015106"/>
              <a:gd name="connsiteX2" fmla="*/ 87803 w 1150280"/>
              <a:gd name="connsiteY2" fmla="*/ 718769 h 1015106"/>
              <a:gd name="connsiteX3" fmla="*/ 495046 w 1150280"/>
              <a:gd name="connsiteY3" fmla="*/ 1142 h 1015106"/>
              <a:gd name="connsiteX4" fmla="*/ 1147872 w 1150280"/>
              <a:gd name="connsiteY4" fmla="*/ 565970 h 1015106"/>
              <a:gd name="connsiteX5" fmla="*/ 678353 w 1150280"/>
              <a:gd name="connsiteY5" fmla="*/ 975943 h 1015106"/>
              <a:gd name="connsiteX6" fmla="*/ 390271 w 1150280"/>
              <a:gd name="connsiteY6" fmla="*/ 959348 h 1015106"/>
              <a:gd name="connsiteX7" fmla="*/ 23195 w 1150280"/>
              <a:gd name="connsiteY7" fmla="*/ 937445 h 1015106"/>
              <a:gd name="connsiteX0" fmla="*/ 23195 w 1131343"/>
              <a:gd name="connsiteY0" fmla="*/ 944669 h 1022330"/>
              <a:gd name="connsiteX1" fmla="*/ 87803 w 1131343"/>
              <a:gd name="connsiteY1" fmla="*/ 725993 h 1022330"/>
              <a:gd name="connsiteX2" fmla="*/ 87803 w 1131343"/>
              <a:gd name="connsiteY2" fmla="*/ 725993 h 1022330"/>
              <a:gd name="connsiteX3" fmla="*/ 495046 w 1131343"/>
              <a:gd name="connsiteY3" fmla="*/ 8366 h 1022330"/>
              <a:gd name="connsiteX4" fmla="*/ 1128822 w 1131343"/>
              <a:gd name="connsiteY4" fmla="*/ 382694 h 1022330"/>
              <a:gd name="connsiteX5" fmla="*/ 678353 w 1131343"/>
              <a:gd name="connsiteY5" fmla="*/ 983167 h 1022330"/>
              <a:gd name="connsiteX6" fmla="*/ 390271 w 1131343"/>
              <a:gd name="connsiteY6" fmla="*/ 966572 h 1022330"/>
              <a:gd name="connsiteX7" fmla="*/ 23195 w 1131343"/>
              <a:gd name="connsiteY7" fmla="*/ 944669 h 1022330"/>
              <a:gd name="connsiteX0" fmla="*/ 23195 w 1146469"/>
              <a:gd name="connsiteY0" fmla="*/ 943242 h 1020903"/>
              <a:gd name="connsiteX1" fmla="*/ 87803 w 1146469"/>
              <a:gd name="connsiteY1" fmla="*/ 724566 h 1020903"/>
              <a:gd name="connsiteX2" fmla="*/ 87803 w 1146469"/>
              <a:gd name="connsiteY2" fmla="*/ 724566 h 1020903"/>
              <a:gd name="connsiteX3" fmla="*/ 495046 w 1146469"/>
              <a:gd name="connsiteY3" fmla="*/ 6939 h 1020903"/>
              <a:gd name="connsiteX4" fmla="*/ 1128822 w 1146469"/>
              <a:gd name="connsiteY4" fmla="*/ 381267 h 1020903"/>
              <a:gd name="connsiteX5" fmla="*/ 945054 w 1146469"/>
              <a:gd name="connsiteY5" fmla="*/ 724566 h 1020903"/>
              <a:gd name="connsiteX6" fmla="*/ 678353 w 1146469"/>
              <a:gd name="connsiteY6" fmla="*/ 981740 h 1020903"/>
              <a:gd name="connsiteX7" fmla="*/ 390271 w 1146469"/>
              <a:gd name="connsiteY7" fmla="*/ 965145 h 1020903"/>
              <a:gd name="connsiteX8" fmla="*/ 23195 w 1146469"/>
              <a:gd name="connsiteY8" fmla="*/ 943242 h 1020903"/>
              <a:gd name="connsiteX0" fmla="*/ 23195 w 1151763"/>
              <a:gd name="connsiteY0" fmla="*/ 943242 h 1020903"/>
              <a:gd name="connsiteX1" fmla="*/ 87803 w 1151763"/>
              <a:gd name="connsiteY1" fmla="*/ 724566 h 1020903"/>
              <a:gd name="connsiteX2" fmla="*/ 87803 w 1151763"/>
              <a:gd name="connsiteY2" fmla="*/ 724566 h 1020903"/>
              <a:gd name="connsiteX3" fmla="*/ 495046 w 1151763"/>
              <a:gd name="connsiteY3" fmla="*/ 6939 h 1020903"/>
              <a:gd name="connsiteX4" fmla="*/ 1128822 w 1151763"/>
              <a:gd name="connsiteY4" fmla="*/ 381267 h 1020903"/>
              <a:gd name="connsiteX5" fmla="*/ 1002204 w 1151763"/>
              <a:gd name="connsiteY5" fmla="*/ 743616 h 1020903"/>
              <a:gd name="connsiteX6" fmla="*/ 678353 w 1151763"/>
              <a:gd name="connsiteY6" fmla="*/ 981740 h 1020903"/>
              <a:gd name="connsiteX7" fmla="*/ 390271 w 1151763"/>
              <a:gd name="connsiteY7" fmla="*/ 965145 h 1020903"/>
              <a:gd name="connsiteX8" fmla="*/ 23195 w 1151763"/>
              <a:gd name="connsiteY8" fmla="*/ 943242 h 1020903"/>
              <a:gd name="connsiteX0" fmla="*/ 13348 w 1141916"/>
              <a:gd name="connsiteY0" fmla="*/ 943242 h 1050258"/>
              <a:gd name="connsiteX1" fmla="*/ 77956 w 1141916"/>
              <a:gd name="connsiteY1" fmla="*/ 724566 h 1050258"/>
              <a:gd name="connsiteX2" fmla="*/ 77956 w 1141916"/>
              <a:gd name="connsiteY2" fmla="*/ 724566 h 1050258"/>
              <a:gd name="connsiteX3" fmla="*/ 485199 w 1141916"/>
              <a:gd name="connsiteY3" fmla="*/ 6939 h 1050258"/>
              <a:gd name="connsiteX4" fmla="*/ 1118975 w 1141916"/>
              <a:gd name="connsiteY4" fmla="*/ 381267 h 1050258"/>
              <a:gd name="connsiteX5" fmla="*/ 992357 w 1141916"/>
              <a:gd name="connsiteY5" fmla="*/ 743616 h 1050258"/>
              <a:gd name="connsiteX6" fmla="*/ 668506 w 1141916"/>
              <a:gd name="connsiteY6" fmla="*/ 981740 h 1050258"/>
              <a:gd name="connsiteX7" fmla="*/ 247074 w 1141916"/>
              <a:gd name="connsiteY7" fmla="*/ 1041345 h 1050258"/>
              <a:gd name="connsiteX8" fmla="*/ 13348 w 1141916"/>
              <a:gd name="connsiteY8" fmla="*/ 943242 h 1050258"/>
              <a:gd name="connsiteX0" fmla="*/ 4945 w 1133513"/>
              <a:gd name="connsiteY0" fmla="*/ 943242 h 1044637"/>
              <a:gd name="connsiteX1" fmla="*/ 69553 w 1133513"/>
              <a:gd name="connsiteY1" fmla="*/ 724566 h 1044637"/>
              <a:gd name="connsiteX2" fmla="*/ 69553 w 1133513"/>
              <a:gd name="connsiteY2" fmla="*/ 724566 h 1044637"/>
              <a:gd name="connsiteX3" fmla="*/ 476796 w 1133513"/>
              <a:gd name="connsiteY3" fmla="*/ 6939 h 1044637"/>
              <a:gd name="connsiteX4" fmla="*/ 1110572 w 1133513"/>
              <a:gd name="connsiteY4" fmla="*/ 381267 h 1044637"/>
              <a:gd name="connsiteX5" fmla="*/ 983954 w 1133513"/>
              <a:gd name="connsiteY5" fmla="*/ 743616 h 1044637"/>
              <a:gd name="connsiteX6" fmla="*/ 660103 w 1133513"/>
              <a:gd name="connsiteY6" fmla="*/ 981740 h 1044637"/>
              <a:gd name="connsiteX7" fmla="*/ 124371 w 1133513"/>
              <a:gd name="connsiteY7" fmla="*/ 1031820 h 1044637"/>
              <a:gd name="connsiteX8" fmla="*/ 4945 w 1133513"/>
              <a:gd name="connsiteY8" fmla="*/ 943242 h 1044637"/>
              <a:gd name="connsiteX0" fmla="*/ 1218 w 1177411"/>
              <a:gd name="connsiteY0" fmla="*/ 914667 h 1046548"/>
              <a:gd name="connsiteX1" fmla="*/ 113451 w 1177411"/>
              <a:gd name="connsiteY1" fmla="*/ 724566 h 1046548"/>
              <a:gd name="connsiteX2" fmla="*/ 113451 w 1177411"/>
              <a:gd name="connsiteY2" fmla="*/ 724566 h 1046548"/>
              <a:gd name="connsiteX3" fmla="*/ 520694 w 1177411"/>
              <a:gd name="connsiteY3" fmla="*/ 6939 h 1046548"/>
              <a:gd name="connsiteX4" fmla="*/ 1154470 w 1177411"/>
              <a:gd name="connsiteY4" fmla="*/ 381267 h 1046548"/>
              <a:gd name="connsiteX5" fmla="*/ 1027852 w 1177411"/>
              <a:gd name="connsiteY5" fmla="*/ 743616 h 1046548"/>
              <a:gd name="connsiteX6" fmla="*/ 704001 w 1177411"/>
              <a:gd name="connsiteY6" fmla="*/ 981740 h 1046548"/>
              <a:gd name="connsiteX7" fmla="*/ 168269 w 1177411"/>
              <a:gd name="connsiteY7" fmla="*/ 1031820 h 1046548"/>
              <a:gd name="connsiteX8" fmla="*/ 1218 w 1177411"/>
              <a:gd name="connsiteY8" fmla="*/ 914667 h 1046548"/>
              <a:gd name="connsiteX0" fmla="*/ 1218 w 1177411"/>
              <a:gd name="connsiteY0" fmla="*/ 911655 h 1043536"/>
              <a:gd name="connsiteX1" fmla="*/ 113451 w 1177411"/>
              <a:gd name="connsiteY1" fmla="*/ 721554 h 1043536"/>
              <a:gd name="connsiteX2" fmla="*/ 103926 w 1177411"/>
              <a:gd name="connsiteY2" fmla="*/ 626304 h 1043536"/>
              <a:gd name="connsiteX3" fmla="*/ 520694 w 1177411"/>
              <a:gd name="connsiteY3" fmla="*/ 3927 h 1043536"/>
              <a:gd name="connsiteX4" fmla="*/ 1154470 w 1177411"/>
              <a:gd name="connsiteY4" fmla="*/ 378255 h 1043536"/>
              <a:gd name="connsiteX5" fmla="*/ 1027852 w 1177411"/>
              <a:gd name="connsiteY5" fmla="*/ 740604 h 1043536"/>
              <a:gd name="connsiteX6" fmla="*/ 704001 w 1177411"/>
              <a:gd name="connsiteY6" fmla="*/ 978728 h 1043536"/>
              <a:gd name="connsiteX7" fmla="*/ 168269 w 1177411"/>
              <a:gd name="connsiteY7" fmla="*/ 1028808 h 1043536"/>
              <a:gd name="connsiteX8" fmla="*/ 1218 w 1177411"/>
              <a:gd name="connsiteY8" fmla="*/ 911655 h 1043536"/>
              <a:gd name="connsiteX0" fmla="*/ 25025 w 1201218"/>
              <a:gd name="connsiteY0" fmla="*/ 911655 h 1043536"/>
              <a:gd name="connsiteX1" fmla="*/ 51533 w 1201218"/>
              <a:gd name="connsiteY1" fmla="*/ 712029 h 1043536"/>
              <a:gd name="connsiteX2" fmla="*/ 127733 w 1201218"/>
              <a:gd name="connsiteY2" fmla="*/ 626304 h 1043536"/>
              <a:gd name="connsiteX3" fmla="*/ 544501 w 1201218"/>
              <a:gd name="connsiteY3" fmla="*/ 3927 h 1043536"/>
              <a:gd name="connsiteX4" fmla="*/ 1178277 w 1201218"/>
              <a:gd name="connsiteY4" fmla="*/ 378255 h 1043536"/>
              <a:gd name="connsiteX5" fmla="*/ 1051659 w 1201218"/>
              <a:gd name="connsiteY5" fmla="*/ 740604 h 1043536"/>
              <a:gd name="connsiteX6" fmla="*/ 727808 w 1201218"/>
              <a:gd name="connsiteY6" fmla="*/ 978728 h 1043536"/>
              <a:gd name="connsiteX7" fmla="*/ 192076 w 1201218"/>
              <a:gd name="connsiteY7" fmla="*/ 1028808 h 1043536"/>
              <a:gd name="connsiteX8" fmla="*/ 25025 w 1201218"/>
              <a:gd name="connsiteY8" fmla="*/ 911655 h 1043536"/>
              <a:gd name="connsiteX0" fmla="*/ 25025 w 1201218"/>
              <a:gd name="connsiteY0" fmla="*/ 910211 h 1042092"/>
              <a:gd name="connsiteX1" fmla="*/ 51533 w 1201218"/>
              <a:gd name="connsiteY1" fmla="*/ 710585 h 1042092"/>
              <a:gd name="connsiteX2" fmla="*/ 127733 w 1201218"/>
              <a:gd name="connsiteY2" fmla="*/ 624860 h 1042092"/>
              <a:gd name="connsiteX3" fmla="*/ 346808 w 1201218"/>
              <a:gd name="connsiteY3" fmla="*/ 234334 h 1042092"/>
              <a:gd name="connsiteX4" fmla="*/ 544501 w 1201218"/>
              <a:gd name="connsiteY4" fmla="*/ 2483 h 1042092"/>
              <a:gd name="connsiteX5" fmla="*/ 1178277 w 1201218"/>
              <a:gd name="connsiteY5" fmla="*/ 376811 h 1042092"/>
              <a:gd name="connsiteX6" fmla="*/ 1051659 w 1201218"/>
              <a:gd name="connsiteY6" fmla="*/ 739160 h 1042092"/>
              <a:gd name="connsiteX7" fmla="*/ 727808 w 1201218"/>
              <a:gd name="connsiteY7" fmla="*/ 977284 h 1042092"/>
              <a:gd name="connsiteX8" fmla="*/ 192076 w 1201218"/>
              <a:gd name="connsiteY8" fmla="*/ 1027364 h 1042092"/>
              <a:gd name="connsiteX9" fmla="*/ 25025 w 1201218"/>
              <a:gd name="connsiteY9" fmla="*/ 910211 h 1042092"/>
              <a:gd name="connsiteX0" fmla="*/ 25025 w 1183225"/>
              <a:gd name="connsiteY0" fmla="*/ 908486 h 1040367"/>
              <a:gd name="connsiteX1" fmla="*/ 51533 w 1183225"/>
              <a:gd name="connsiteY1" fmla="*/ 708860 h 1040367"/>
              <a:gd name="connsiteX2" fmla="*/ 127733 w 1183225"/>
              <a:gd name="connsiteY2" fmla="*/ 623135 h 1040367"/>
              <a:gd name="connsiteX3" fmla="*/ 346808 w 1183225"/>
              <a:gd name="connsiteY3" fmla="*/ 232609 h 1040367"/>
              <a:gd name="connsiteX4" fmla="*/ 544501 w 1183225"/>
              <a:gd name="connsiteY4" fmla="*/ 758 h 1040367"/>
              <a:gd name="connsiteX5" fmla="*/ 899258 w 1183225"/>
              <a:gd name="connsiteY5" fmla="*/ 165934 h 1040367"/>
              <a:gd name="connsiteX6" fmla="*/ 1178277 w 1183225"/>
              <a:gd name="connsiteY6" fmla="*/ 375086 h 1040367"/>
              <a:gd name="connsiteX7" fmla="*/ 1051659 w 1183225"/>
              <a:gd name="connsiteY7" fmla="*/ 737435 h 1040367"/>
              <a:gd name="connsiteX8" fmla="*/ 727808 w 1183225"/>
              <a:gd name="connsiteY8" fmla="*/ 975559 h 1040367"/>
              <a:gd name="connsiteX9" fmla="*/ 192076 w 1183225"/>
              <a:gd name="connsiteY9" fmla="*/ 1025639 h 1040367"/>
              <a:gd name="connsiteX10" fmla="*/ 25025 w 1183225"/>
              <a:gd name="connsiteY10" fmla="*/ 908486 h 1040367"/>
              <a:gd name="connsiteX0" fmla="*/ 25025 w 1183225"/>
              <a:gd name="connsiteY0" fmla="*/ 909131 h 1041012"/>
              <a:gd name="connsiteX1" fmla="*/ 51533 w 1183225"/>
              <a:gd name="connsiteY1" fmla="*/ 709505 h 1041012"/>
              <a:gd name="connsiteX2" fmla="*/ 127733 w 1183225"/>
              <a:gd name="connsiteY2" fmla="*/ 623780 h 1041012"/>
              <a:gd name="connsiteX3" fmla="*/ 346808 w 1183225"/>
              <a:gd name="connsiteY3" fmla="*/ 233254 h 1041012"/>
              <a:gd name="connsiteX4" fmla="*/ 544501 w 1183225"/>
              <a:gd name="connsiteY4" fmla="*/ 1403 h 1041012"/>
              <a:gd name="connsiteX5" fmla="*/ 975458 w 1183225"/>
              <a:gd name="connsiteY5" fmla="*/ 147529 h 1041012"/>
              <a:gd name="connsiteX6" fmla="*/ 1178277 w 1183225"/>
              <a:gd name="connsiteY6" fmla="*/ 375731 h 1041012"/>
              <a:gd name="connsiteX7" fmla="*/ 1051659 w 1183225"/>
              <a:gd name="connsiteY7" fmla="*/ 738080 h 1041012"/>
              <a:gd name="connsiteX8" fmla="*/ 727808 w 1183225"/>
              <a:gd name="connsiteY8" fmla="*/ 976204 h 1041012"/>
              <a:gd name="connsiteX9" fmla="*/ 192076 w 1183225"/>
              <a:gd name="connsiteY9" fmla="*/ 1026284 h 1041012"/>
              <a:gd name="connsiteX10" fmla="*/ 25025 w 1183225"/>
              <a:gd name="connsiteY10" fmla="*/ 909131 h 1041012"/>
              <a:gd name="connsiteX0" fmla="*/ 25025 w 1183225"/>
              <a:gd name="connsiteY0" fmla="*/ 909131 h 1041012"/>
              <a:gd name="connsiteX1" fmla="*/ 51533 w 1183225"/>
              <a:gd name="connsiteY1" fmla="*/ 709505 h 1041012"/>
              <a:gd name="connsiteX2" fmla="*/ 127733 w 1183225"/>
              <a:gd name="connsiteY2" fmla="*/ 623780 h 1041012"/>
              <a:gd name="connsiteX3" fmla="*/ 346808 w 1183225"/>
              <a:gd name="connsiteY3" fmla="*/ 233254 h 1041012"/>
              <a:gd name="connsiteX4" fmla="*/ 544501 w 1183225"/>
              <a:gd name="connsiteY4" fmla="*/ 1403 h 1041012"/>
              <a:gd name="connsiteX5" fmla="*/ 975458 w 1183225"/>
              <a:gd name="connsiteY5" fmla="*/ 147529 h 1041012"/>
              <a:gd name="connsiteX6" fmla="*/ 1178277 w 1183225"/>
              <a:gd name="connsiteY6" fmla="*/ 375731 h 1041012"/>
              <a:gd name="connsiteX7" fmla="*/ 1051659 w 1183225"/>
              <a:gd name="connsiteY7" fmla="*/ 738080 h 1041012"/>
              <a:gd name="connsiteX8" fmla="*/ 727808 w 1183225"/>
              <a:gd name="connsiteY8" fmla="*/ 976204 h 1041012"/>
              <a:gd name="connsiteX9" fmla="*/ 192076 w 1183225"/>
              <a:gd name="connsiteY9" fmla="*/ 1026284 h 1041012"/>
              <a:gd name="connsiteX10" fmla="*/ 25025 w 1183225"/>
              <a:gd name="connsiteY10" fmla="*/ 909131 h 1041012"/>
              <a:gd name="connsiteX0" fmla="*/ 25025 w 1210710"/>
              <a:gd name="connsiteY0" fmla="*/ 909131 h 1041012"/>
              <a:gd name="connsiteX1" fmla="*/ 51533 w 1210710"/>
              <a:gd name="connsiteY1" fmla="*/ 709505 h 1041012"/>
              <a:gd name="connsiteX2" fmla="*/ 127733 w 1210710"/>
              <a:gd name="connsiteY2" fmla="*/ 623780 h 1041012"/>
              <a:gd name="connsiteX3" fmla="*/ 346808 w 1210710"/>
              <a:gd name="connsiteY3" fmla="*/ 233254 h 1041012"/>
              <a:gd name="connsiteX4" fmla="*/ 544501 w 1210710"/>
              <a:gd name="connsiteY4" fmla="*/ 1403 h 1041012"/>
              <a:gd name="connsiteX5" fmla="*/ 975458 w 1210710"/>
              <a:gd name="connsiteY5" fmla="*/ 147529 h 1041012"/>
              <a:gd name="connsiteX6" fmla="*/ 1206852 w 1210710"/>
              <a:gd name="connsiteY6" fmla="*/ 366206 h 1041012"/>
              <a:gd name="connsiteX7" fmla="*/ 1051659 w 1210710"/>
              <a:gd name="connsiteY7" fmla="*/ 738080 h 1041012"/>
              <a:gd name="connsiteX8" fmla="*/ 727808 w 1210710"/>
              <a:gd name="connsiteY8" fmla="*/ 976204 h 1041012"/>
              <a:gd name="connsiteX9" fmla="*/ 192076 w 1210710"/>
              <a:gd name="connsiteY9" fmla="*/ 1026284 h 1041012"/>
              <a:gd name="connsiteX10" fmla="*/ 25025 w 1210710"/>
              <a:gd name="connsiteY10" fmla="*/ 909131 h 1041012"/>
              <a:gd name="connsiteX0" fmla="*/ 25025 w 1211018"/>
              <a:gd name="connsiteY0" fmla="*/ 909131 h 1041012"/>
              <a:gd name="connsiteX1" fmla="*/ 51533 w 1211018"/>
              <a:gd name="connsiteY1" fmla="*/ 709505 h 1041012"/>
              <a:gd name="connsiteX2" fmla="*/ 127733 w 1211018"/>
              <a:gd name="connsiteY2" fmla="*/ 623780 h 1041012"/>
              <a:gd name="connsiteX3" fmla="*/ 346808 w 1211018"/>
              <a:gd name="connsiteY3" fmla="*/ 233254 h 1041012"/>
              <a:gd name="connsiteX4" fmla="*/ 544501 w 1211018"/>
              <a:gd name="connsiteY4" fmla="*/ 1403 h 1041012"/>
              <a:gd name="connsiteX5" fmla="*/ 975458 w 1211018"/>
              <a:gd name="connsiteY5" fmla="*/ 147529 h 1041012"/>
              <a:gd name="connsiteX6" fmla="*/ 1206852 w 1211018"/>
              <a:gd name="connsiteY6" fmla="*/ 366206 h 1041012"/>
              <a:gd name="connsiteX7" fmla="*/ 1061184 w 1211018"/>
              <a:gd name="connsiteY7" fmla="*/ 785705 h 1041012"/>
              <a:gd name="connsiteX8" fmla="*/ 727808 w 1211018"/>
              <a:gd name="connsiteY8" fmla="*/ 976204 h 1041012"/>
              <a:gd name="connsiteX9" fmla="*/ 192076 w 1211018"/>
              <a:gd name="connsiteY9" fmla="*/ 1026284 h 1041012"/>
              <a:gd name="connsiteX10" fmla="*/ 25025 w 1211018"/>
              <a:gd name="connsiteY10" fmla="*/ 909131 h 1041012"/>
              <a:gd name="connsiteX0" fmla="*/ 25025 w 1211018"/>
              <a:gd name="connsiteY0" fmla="*/ 909131 h 1029977"/>
              <a:gd name="connsiteX1" fmla="*/ 51533 w 1211018"/>
              <a:gd name="connsiteY1" fmla="*/ 709505 h 1029977"/>
              <a:gd name="connsiteX2" fmla="*/ 127733 w 1211018"/>
              <a:gd name="connsiteY2" fmla="*/ 623780 h 1029977"/>
              <a:gd name="connsiteX3" fmla="*/ 346808 w 1211018"/>
              <a:gd name="connsiteY3" fmla="*/ 233254 h 1029977"/>
              <a:gd name="connsiteX4" fmla="*/ 544501 w 1211018"/>
              <a:gd name="connsiteY4" fmla="*/ 1403 h 1029977"/>
              <a:gd name="connsiteX5" fmla="*/ 975458 w 1211018"/>
              <a:gd name="connsiteY5" fmla="*/ 147529 h 1029977"/>
              <a:gd name="connsiteX6" fmla="*/ 1206852 w 1211018"/>
              <a:gd name="connsiteY6" fmla="*/ 366206 h 1029977"/>
              <a:gd name="connsiteX7" fmla="*/ 1061184 w 1211018"/>
              <a:gd name="connsiteY7" fmla="*/ 785705 h 1029977"/>
              <a:gd name="connsiteX8" fmla="*/ 842108 w 1211018"/>
              <a:gd name="connsiteY8" fmla="*/ 947629 h 1029977"/>
              <a:gd name="connsiteX9" fmla="*/ 192076 w 1211018"/>
              <a:gd name="connsiteY9" fmla="*/ 1026284 h 1029977"/>
              <a:gd name="connsiteX10" fmla="*/ 25025 w 1211018"/>
              <a:gd name="connsiteY10" fmla="*/ 909131 h 1029977"/>
              <a:gd name="connsiteX0" fmla="*/ 25025 w 1211018"/>
              <a:gd name="connsiteY0" fmla="*/ 909131 h 1037475"/>
              <a:gd name="connsiteX1" fmla="*/ 51533 w 1211018"/>
              <a:gd name="connsiteY1" fmla="*/ 709505 h 1037475"/>
              <a:gd name="connsiteX2" fmla="*/ 127733 w 1211018"/>
              <a:gd name="connsiteY2" fmla="*/ 623780 h 1037475"/>
              <a:gd name="connsiteX3" fmla="*/ 346808 w 1211018"/>
              <a:gd name="connsiteY3" fmla="*/ 233254 h 1037475"/>
              <a:gd name="connsiteX4" fmla="*/ 544501 w 1211018"/>
              <a:gd name="connsiteY4" fmla="*/ 1403 h 1037475"/>
              <a:gd name="connsiteX5" fmla="*/ 975458 w 1211018"/>
              <a:gd name="connsiteY5" fmla="*/ 147529 h 1037475"/>
              <a:gd name="connsiteX6" fmla="*/ 1206852 w 1211018"/>
              <a:gd name="connsiteY6" fmla="*/ 366206 h 1037475"/>
              <a:gd name="connsiteX7" fmla="*/ 1061184 w 1211018"/>
              <a:gd name="connsiteY7" fmla="*/ 785705 h 1037475"/>
              <a:gd name="connsiteX8" fmla="*/ 842108 w 1211018"/>
              <a:gd name="connsiteY8" fmla="*/ 947629 h 1037475"/>
              <a:gd name="connsiteX9" fmla="*/ 499208 w 1211018"/>
              <a:gd name="connsiteY9" fmla="*/ 1023830 h 1037475"/>
              <a:gd name="connsiteX10" fmla="*/ 192076 w 1211018"/>
              <a:gd name="connsiteY10" fmla="*/ 1026284 h 1037475"/>
              <a:gd name="connsiteX11" fmla="*/ 25025 w 1211018"/>
              <a:gd name="connsiteY11" fmla="*/ 909131 h 1037475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27733 w 1211018"/>
              <a:gd name="connsiteY2" fmla="*/ 623780 h 1026371"/>
              <a:gd name="connsiteX3" fmla="*/ 346808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42108 w 1211018"/>
              <a:gd name="connsiteY8" fmla="*/ 947629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27733 w 1211018"/>
              <a:gd name="connsiteY2" fmla="*/ 623780 h 1026371"/>
              <a:gd name="connsiteX3" fmla="*/ 346808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23058 w 1211018"/>
              <a:gd name="connsiteY8" fmla="*/ 900004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65833 w 1211018"/>
              <a:gd name="connsiteY2" fmla="*/ 538055 h 1026371"/>
              <a:gd name="connsiteX3" fmla="*/ 346808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23058 w 1211018"/>
              <a:gd name="connsiteY8" fmla="*/ 900004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65833 w 1211018"/>
              <a:gd name="connsiteY2" fmla="*/ 538055 h 1026371"/>
              <a:gd name="connsiteX3" fmla="*/ 394433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23058 w 1211018"/>
              <a:gd name="connsiteY8" fmla="*/ 900004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819583 h 936823"/>
              <a:gd name="connsiteX1" fmla="*/ 51533 w 1211018"/>
              <a:gd name="connsiteY1" fmla="*/ 619957 h 936823"/>
              <a:gd name="connsiteX2" fmla="*/ 165833 w 1211018"/>
              <a:gd name="connsiteY2" fmla="*/ 448507 h 936823"/>
              <a:gd name="connsiteX3" fmla="*/ 394433 w 1211018"/>
              <a:gd name="connsiteY3" fmla="*/ 143706 h 936823"/>
              <a:gd name="connsiteX4" fmla="*/ 658801 w 1211018"/>
              <a:gd name="connsiteY4" fmla="*/ 7105 h 936823"/>
              <a:gd name="connsiteX5" fmla="*/ 975458 w 1211018"/>
              <a:gd name="connsiteY5" fmla="*/ 57981 h 936823"/>
              <a:gd name="connsiteX6" fmla="*/ 1206852 w 1211018"/>
              <a:gd name="connsiteY6" fmla="*/ 276658 h 936823"/>
              <a:gd name="connsiteX7" fmla="*/ 1061184 w 1211018"/>
              <a:gd name="connsiteY7" fmla="*/ 696157 h 936823"/>
              <a:gd name="connsiteX8" fmla="*/ 823058 w 1211018"/>
              <a:gd name="connsiteY8" fmla="*/ 810456 h 936823"/>
              <a:gd name="connsiteX9" fmla="*/ 489683 w 1211018"/>
              <a:gd name="connsiteY9" fmla="*/ 839032 h 936823"/>
              <a:gd name="connsiteX10" fmla="*/ 192076 w 1211018"/>
              <a:gd name="connsiteY10" fmla="*/ 936736 h 936823"/>
              <a:gd name="connsiteX11" fmla="*/ 25025 w 1211018"/>
              <a:gd name="connsiteY11" fmla="*/ 819583 h 936823"/>
              <a:gd name="connsiteX0" fmla="*/ 25025 w 1211018"/>
              <a:gd name="connsiteY0" fmla="*/ 840700 h 957940"/>
              <a:gd name="connsiteX1" fmla="*/ 51533 w 1211018"/>
              <a:gd name="connsiteY1" fmla="*/ 641074 h 957940"/>
              <a:gd name="connsiteX2" fmla="*/ 165833 w 1211018"/>
              <a:gd name="connsiteY2" fmla="*/ 469624 h 957940"/>
              <a:gd name="connsiteX3" fmla="*/ 394433 w 1211018"/>
              <a:gd name="connsiteY3" fmla="*/ 164823 h 957940"/>
              <a:gd name="connsiteX4" fmla="*/ 658801 w 1211018"/>
              <a:gd name="connsiteY4" fmla="*/ 28222 h 957940"/>
              <a:gd name="connsiteX5" fmla="*/ 975458 w 1211018"/>
              <a:gd name="connsiteY5" fmla="*/ 79098 h 957940"/>
              <a:gd name="connsiteX6" fmla="*/ 1206852 w 1211018"/>
              <a:gd name="connsiteY6" fmla="*/ 297775 h 957940"/>
              <a:gd name="connsiteX7" fmla="*/ 1061184 w 1211018"/>
              <a:gd name="connsiteY7" fmla="*/ 717274 h 957940"/>
              <a:gd name="connsiteX8" fmla="*/ 823058 w 1211018"/>
              <a:gd name="connsiteY8" fmla="*/ 831573 h 957940"/>
              <a:gd name="connsiteX9" fmla="*/ 489683 w 1211018"/>
              <a:gd name="connsiteY9" fmla="*/ 860149 h 957940"/>
              <a:gd name="connsiteX10" fmla="*/ 192076 w 1211018"/>
              <a:gd name="connsiteY10" fmla="*/ 957853 h 957940"/>
              <a:gd name="connsiteX11" fmla="*/ 25025 w 1211018"/>
              <a:gd name="connsiteY11" fmla="*/ 840700 h 957940"/>
              <a:gd name="connsiteX0" fmla="*/ 25025 w 1211018"/>
              <a:gd name="connsiteY0" fmla="*/ 820986 h 938226"/>
              <a:gd name="connsiteX1" fmla="*/ 51533 w 1211018"/>
              <a:gd name="connsiteY1" fmla="*/ 621360 h 938226"/>
              <a:gd name="connsiteX2" fmla="*/ 165833 w 1211018"/>
              <a:gd name="connsiteY2" fmla="*/ 449910 h 938226"/>
              <a:gd name="connsiteX3" fmla="*/ 451583 w 1211018"/>
              <a:gd name="connsiteY3" fmla="*/ 164159 h 938226"/>
              <a:gd name="connsiteX4" fmla="*/ 658801 w 1211018"/>
              <a:gd name="connsiteY4" fmla="*/ 8508 h 938226"/>
              <a:gd name="connsiteX5" fmla="*/ 975458 w 1211018"/>
              <a:gd name="connsiteY5" fmla="*/ 59384 h 938226"/>
              <a:gd name="connsiteX6" fmla="*/ 1206852 w 1211018"/>
              <a:gd name="connsiteY6" fmla="*/ 278061 h 938226"/>
              <a:gd name="connsiteX7" fmla="*/ 1061184 w 1211018"/>
              <a:gd name="connsiteY7" fmla="*/ 697560 h 938226"/>
              <a:gd name="connsiteX8" fmla="*/ 823058 w 1211018"/>
              <a:gd name="connsiteY8" fmla="*/ 811859 h 938226"/>
              <a:gd name="connsiteX9" fmla="*/ 489683 w 1211018"/>
              <a:gd name="connsiteY9" fmla="*/ 840435 h 938226"/>
              <a:gd name="connsiteX10" fmla="*/ 192076 w 1211018"/>
              <a:gd name="connsiteY10" fmla="*/ 938139 h 938226"/>
              <a:gd name="connsiteX11" fmla="*/ 25025 w 1211018"/>
              <a:gd name="connsiteY11" fmla="*/ 820986 h 938226"/>
              <a:gd name="connsiteX0" fmla="*/ 25025 w 1211018"/>
              <a:gd name="connsiteY0" fmla="*/ 820986 h 938226"/>
              <a:gd name="connsiteX1" fmla="*/ 51533 w 1211018"/>
              <a:gd name="connsiteY1" fmla="*/ 621360 h 938226"/>
              <a:gd name="connsiteX2" fmla="*/ 165833 w 1211018"/>
              <a:gd name="connsiteY2" fmla="*/ 449910 h 938226"/>
              <a:gd name="connsiteX3" fmla="*/ 451583 w 1211018"/>
              <a:gd name="connsiteY3" fmla="*/ 164159 h 938226"/>
              <a:gd name="connsiteX4" fmla="*/ 658801 w 1211018"/>
              <a:gd name="connsiteY4" fmla="*/ 8508 h 938226"/>
              <a:gd name="connsiteX5" fmla="*/ 975458 w 1211018"/>
              <a:gd name="connsiteY5" fmla="*/ 59384 h 938226"/>
              <a:gd name="connsiteX6" fmla="*/ 1206852 w 1211018"/>
              <a:gd name="connsiteY6" fmla="*/ 278061 h 938226"/>
              <a:gd name="connsiteX7" fmla="*/ 1061184 w 1211018"/>
              <a:gd name="connsiteY7" fmla="*/ 697560 h 938226"/>
              <a:gd name="connsiteX8" fmla="*/ 823058 w 1211018"/>
              <a:gd name="connsiteY8" fmla="*/ 811859 h 938226"/>
              <a:gd name="connsiteX9" fmla="*/ 489683 w 1211018"/>
              <a:gd name="connsiteY9" fmla="*/ 840435 h 938226"/>
              <a:gd name="connsiteX10" fmla="*/ 192076 w 1211018"/>
              <a:gd name="connsiteY10" fmla="*/ 938139 h 938226"/>
              <a:gd name="connsiteX11" fmla="*/ 25025 w 1211018"/>
              <a:gd name="connsiteY11" fmla="*/ 820986 h 938226"/>
              <a:gd name="connsiteX0" fmla="*/ 25025 w 1211018"/>
              <a:gd name="connsiteY0" fmla="*/ 820986 h 938226"/>
              <a:gd name="connsiteX1" fmla="*/ 51533 w 1211018"/>
              <a:gd name="connsiteY1" fmla="*/ 621360 h 938226"/>
              <a:gd name="connsiteX2" fmla="*/ 194408 w 1211018"/>
              <a:gd name="connsiteY2" fmla="*/ 364185 h 938226"/>
              <a:gd name="connsiteX3" fmla="*/ 451583 w 1211018"/>
              <a:gd name="connsiteY3" fmla="*/ 164159 h 938226"/>
              <a:gd name="connsiteX4" fmla="*/ 658801 w 1211018"/>
              <a:gd name="connsiteY4" fmla="*/ 8508 h 938226"/>
              <a:gd name="connsiteX5" fmla="*/ 975458 w 1211018"/>
              <a:gd name="connsiteY5" fmla="*/ 59384 h 938226"/>
              <a:gd name="connsiteX6" fmla="*/ 1206852 w 1211018"/>
              <a:gd name="connsiteY6" fmla="*/ 278061 h 938226"/>
              <a:gd name="connsiteX7" fmla="*/ 1061184 w 1211018"/>
              <a:gd name="connsiteY7" fmla="*/ 697560 h 938226"/>
              <a:gd name="connsiteX8" fmla="*/ 823058 w 1211018"/>
              <a:gd name="connsiteY8" fmla="*/ 811859 h 938226"/>
              <a:gd name="connsiteX9" fmla="*/ 489683 w 1211018"/>
              <a:gd name="connsiteY9" fmla="*/ 840435 h 938226"/>
              <a:gd name="connsiteX10" fmla="*/ 192076 w 1211018"/>
              <a:gd name="connsiteY10" fmla="*/ 938139 h 938226"/>
              <a:gd name="connsiteX11" fmla="*/ 25025 w 1211018"/>
              <a:gd name="connsiteY11" fmla="*/ 820986 h 938226"/>
              <a:gd name="connsiteX0" fmla="*/ 25025 w 1211018"/>
              <a:gd name="connsiteY0" fmla="*/ 818181 h 935421"/>
              <a:gd name="connsiteX1" fmla="*/ 51533 w 1211018"/>
              <a:gd name="connsiteY1" fmla="*/ 618555 h 935421"/>
              <a:gd name="connsiteX2" fmla="*/ 194408 w 1211018"/>
              <a:gd name="connsiteY2" fmla="*/ 361380 h 935421"/>
              <a:gd name="connsiteX3" fmla="*/ 470633 w 1211018"/>
              <a:gd name="connsiteY3" fmla="*/ 123254 h 935421"/>
              <a:gd name="connsiteX4" fmla="*/ 658801 w 1211018"/>
              <a:gd name="connsiteY4" fmla="*/ 5703 h 935421"/>
              <a:gd name="connsiteX5" fmla="*/ 975458 w 1211018"/>
              <a:gd name="connsiteY5" fmla="*/ 56579 h 935421"/>
              <a:gd name="connsiteX6" fmla="*/ 1206852 w 1211018"/>
              <a:gd name="connsiteY6" fmla="*/ 275256 h 935421"/>
              <a:gd name="connsiteX7" fmla="*/ 1061184 w 1211018"/>
              <a:gd name="connsiteY7" fmla="*/ 694755 h 935421"/>
              <a:gd name="connsiteX8" fmla="*/ 823058 w 1211018"/>
              <a:gd name="connsiteY8" fmla="*/ 809054 h 935421"/>
              <a:gd name="connsiteX9" fmla="*/ 489683 w 1211018"/>
              <a:gd name="connsiteY9" fmla="*/ 837630 h 935421"/>
              <a:gd name="connsiteX10" fmla="*/ 192076 w 1211018"/>
              <a:gd name="connsiteY10" fmla="*/ 935334 h 935421"/>
              <a:gd name="connsiteX11" fmla="*/ 25025 w 1211018"/>
              <a:gd name="connsiteY11" fmla="*/ 818181 h 935421"/>
              <a:gd name="connsiteX0" fmla="*/ 25025 w 1211018"/>
              <a:gd name="connsiteY0" fmla="*/ 818181 h 935421"/>
              <a:gd name="connsiteX1" fmla="*/ 51533 w 1211018"/>
              <a:gd name="connsiteY1" fmla="*/ 618555 h 935421"/>
              <a:gd name="connsiteX2" fmla="*/ 194408 w 1211018"/>
              <a:gd name="connsiteY2" fmla="*/ 361380 h 935421"/>
              <a:gd name="connsiteX3" fmla="*/ 470633 w 1211018"/>
              <a:gd name="connsiteY3" fmla="*/ 123254 h 935421"/>
              <a:gd name="connsiteX4" fmla="*/ 658801 w 1211018"/>
              <a:gd name="connsiteY4" fmla="*/ 5703 h 935421"/>
              <a:gd name="connsiteX5" fmla="*/ 975458 w 1211018"/>
              <a:gd name="connsiteY5" fmla="*/ 56579 h 935421"/>
              <a:gd name="connsiteX6" fmla="*/ 1206852 w 1211018"/>
              <a:gd name="connsiteY6" fmla="*/ 275256 h 935421"/>
              <a:gd name="connsiteX7" fmla="*/ 1061184 w 1211018"/>
              <a:gd name="connsiteY7" fmla="*/ 694755 h 935421"/>
              <a:gd name="connsiteX8" fmla="*/ 956408 w 1211018"/>
              <a:gd name="connsiteY8" fmla="*/ 818579 h 935421"/>
              <a:gd name="connsiteX9" fmla="*/ 489683 w 1211018"/>
              <a:gd name="connsiteY9" fmla="*/ 837630 h 935421"/>
              <a:gd name="connsiteX10" fmla="*/ 192076 w 1211018"/>
              <a:gd name="connsiteY10" fmla="*/ 935334 h 935421"/>
              <a:gd name="connsiteX11" fmla="*/ 25025 w 1211018"/>
              <a:gd name="connsiteY11" fmla="*/ 818181 h 935421"/>
              <a:gd name="connsiteX0" fmla="*/ 418 w 1186411"/>
              <a:gd name="connsiteY0" fmla="*/ 818181 h 935421"/>
              <a:gd name="connsiteX1" fmla="*/ 131701 w 1186411"/>
              <a:gd name="connsiteY1" fmla="*/ 628080 h 935421"/>
              <a:gd name="connsiteX2" fmla="*/ 169801 w 1186411"/>
              <a:gd name="connsiteY2" fmla="*/ 361380 h 935421"/>
              <a:gd name="connsiteX3" fmla="*/ 446026 w 1186411"/>
              <a:gd name="connsiteY3" fmla="*/ 123254 h 935421"/>
              <a:gd name="connsiteX4" fmla="*/ 634194 w 1186411"/>
              <a:gd name="connsiteY4" fmla="*/ 5703 h 935421"/>
              <a:gd name="connsiteX5" fmla="*/ 950851 w 1186411"/>
              <a:gd name="connsiteY5" fmla="*/ 56579 h 935421"/>
              <a:gd name="connsiteX6" fmla="*/ 1182245 w 1186411"/>
              <a:gd name="connsiteY6" fmla="*/ 275256 h 935421"/>
              <a:gd name="connsiteX7" fmla="*/ 1036577 w 1186411"/>
              <a:gd name="connsiteY7" fmla="*/ 694755 h 935421"/>
              <a:gd name="connsiteX8" fmla="*/ 931801 w 1186411"/>
              <a:gd name="connsiteY8" fmla="*/ 818579 h 935421"/>
              <a:gd name="connsiteX9" fmla="*/ 465076 w 1186411"/>
              <a:gd name="connsiteY9" fmla="*/ 837630 h 935421"/>
              <a:gd name="connsiteX10" fmla="*/ 167469 w 1186411"/>
              <a:gd name="connsiteY10" fmla="*/ 935334 h 935421"/>
              <a:gd name="connsiteX11" fmla="*/ 418 w 1186411"/>
              <a:gd name="connsiteY11" fmla="*/ 818181 h 935421"/>
              <a:gd name="connsiteX0" fmla="*/ 236 w 1186229"/>
              <a:gd name="connsiteY0" fmla="*/ 818181 h 925906"/>
              <a:gd name="connsiteX1" fmla="*/ 131519 w 1186229"/>
              <a:gd name="connsiteY1" fmla="*/ 628080 h 925906"/>
              <a:gd name="connsiteX2" fmla="*/ 169619 w 1186229"/>
              <a:gd name="connsiteY2" fmla="*/ 361380 h 925906"/>
              <a:gd name="connsiteX3" fmla="*/ 445844 w 1186229"/>
              <a:gd name="connsiteY3" fmla="*/ 123254 h 925906"/>
              <a:gd name="connsiteX4" fmla="*/ 634012 w 1186229"/>
              <a:gd name="connsiteY4" fmla="*/ 5703 h 925906"/>
              <a:gd name="connsiteX5" fmla="*/ 950669 w 1186229"/>
              <a:gd name="connsiteY5" fmla="*/ 56579 h 925906"/>
              <a:gd name="connsiteX6" fmla="*/ 1182063 w 1186229"/>
              <a:gd name="connsiteY6" fmla="*/ 275256 h 925906"/>
              <a:gd name="connsiteX7" fmla="*/ 1036395 w 1186229"/>
              <a:gd name="connsiteY7" fmla="*/ 694755 h 925906"/>
              <a:gd name="connsiteX8" fmla="*/ 931619 w 1186229"/>
              <a:gd name="connsiteY8" fmla="*/ 818579 h 925906"/>
              <a:gd name="connsiteX9" fmla="*/ 464894 w 1186229"/>
              <a:gd name="connsiteY9" fmla="*/ 837630 h 925906"/>
              <a:gd name="connsiteX10" fmla="*/ 157762 w 1186229"/>
              <a:gd name="connsiteY10" fmla="*/ 925809 h 925906"/>
              <a:gd name="connsiteX11" fmla="*/ 236 w 1186229"/>
              <a:gd name="connsiteY11" fmla="*/ 818181 h 925906"/>
              <a:gd name="connsiteX0" fmla="*/ 236 w 1167961"/>
              <a:gd name="connsiteY0" fmla="*/ 818181 h 925906"/>
              <a:gd name="connsiteX1" fmla="*/ 131519 w 1167961"/>
              <a:gd name="connsiteY1" fmla="*/ 628080 h 925906"/>
              <a:gd name="connsiteX2" fmla="*/ 169619 w 1167961"/>
              <a:gd name="connsiteY2" fmla="*/ 361380 h 925906"/>
              <a:gd name="connsiteX3" fmla="*/ 445844 w 1167961"/>
              <a:gd name="connsiteY3" fmla="*/ 123254 h 925906"/>
              <a:gd name="connsiteX4" fmla="*/ 634012 w 1167961"/>
              <a:gd name="connsiteY4" fmla="*/ 5703 h 925906"/>
              <a:gd name="connsiteX5" fmla="*/ 950669 w 1167961"/>
              <a:gd name="connsiteY5" fmla="*/ 56579 h 925906"/>
              <a:gd name="connsiteX6" fmla="*/ 1163013 w 1167961"/>
              <a:gd name="connsiteY6" fmla="*/ 275256 h 925906"/>
              <a:gd name="connsiteX7" fmla="*/ 1036395 w 1167961"/>
              <a:gd name="connsiteY7" fmla="*/ 694755 h 925906"/>
              <a:gd name="connsiteX8" fmla="*/ 931619 w 1167961"/>
              <a:gd name="connsiteY8" fmla="*/ 818579 h 925906"/>
              <a:gd name="connsiteX9" fmla="*/ 464894 w 1167961"/>
              <a:gd name="connsiteY9" fmla="*/ 837630 h 925906"/>
              <a:gd name="connsiteX10" fmla="*/ 157762 w 1167961"/>
              <a:gd name="connsiteY10" fmla="*/ 925809 h 925906"/>
              <a:gd name="connsiteX11" fmla="*/ 236 w 1167961"/>
              <a:gd name="connsiteY11" fmla="*/ 818181 h 92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961" h="925906">
                <a:moveTo>
                  <a:pt x="236" y="818181"/>
                </a:moveTo>
                <a:cubicBezTo>
                  <a:pt x="-4138" y="768560"/>
                  <a:pt x="52877" y="784130"/>
                  <a:pt x="131519" y="628080"/>
                </a:cubicBezTo>
                <a:lnTo>
                  <a:pt x="169619" y="361380"/>
                </a:lnTo>
                <a:cubicBezTo>
                  <a:pt x="218831" y="282005"/>
                  <a:pt x="338283" y="207933"/>
                  <a:pt x="445844" y="123254"/>
                </a:cubicBezTo>
                <a:cubicBezTo>
                  <a:pt x="515305" y="19525"/>
                  <a:pt x="549875" y="16815"/>
                  <a:pt x="634012" y="5703"/>
                </a:cubicBezTo>
                <a:cubicBezTo>
                  <a:pt x="718149" y="-5409"/>
                  <a:pt x="845040" y="-5809"/>
                  <a:pt x="950669" y="56579"/>
                </a:cubicBezTo>
                <a:cubicBezTo>
                  <a:pt x="1056298" y="118967"/>
                  <a:pt x="1137613" y="180006"/>
                  <a:pt x="1163013" y="275256"/>
                </a:cubicBezTo>
                <a:cubicBezTo>
                  <a:pt x="1188413" y="370506"/>
                  <a:pt x="1111473" y="594676"/>
                  <a:pt x="1036395" y="694755"/>
                </a:cubicBezTo>
                <a:cubicBezTo>
                  <a:pt x="961317" y="794834"/>
                  <a:pt x="1025282" y="778892"/>
                  <a:pt x="931619" y="818579"/>
                </a:cubicBezTo>
                <a:cubicBezTo>
                  <a:pt x="837956" y="858267"/>
                  <a:pt x="573233" y="824521"/>
                  <a:pt x="464894" y="837630"/>
                </a:cubicBezTo>
                <a:cubicBezTo>
                  <a:pt x="356555" y="850739"/>
                  <a:pt x="235205" y="929050"/>
                  <a:pt x="157762" y="925809"/>
                </a:cubicBezTo>
                <a:cubicBezTo>
                  <a:pt x="80319" y="922568"/>
                  <a:pt x="4610" y="867803"/>
                  <a:pt x="236" y="818181"/>
                </a:cubicBezTo>
                <a:close/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5" name="Gerade Verbindung mit Pfeil 54"/>
          <p:cNvCxnSpPr/>
          <p:nvPr/>
        </p:nvCxnSpPr>
        <p:spPr bwMode="auto">
          <a:xfrm>
            <a:off x="2129826" y="3360439"/>
            <a:ext cx="420063" cy="395510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C00000"/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56" name="Text Box 37"/>
          <p:cNvSpPr txBox="1">
            <a:spLocks noChangeArrowheads="1"/>
          </p:cNvSpPr>
          <p:nvPr/>
        </p:nvSpPr>
        <p:spPr bwMode="auto">
          <a:xfrm>
            <a:off x="1580309" y="3093904"/>
            <a:ext cx="961899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HR CTV</a:t>
            </a:r>
          </a:p>
        </p:txBody>
      </p:sp>
      <p:pic>
        <p:nvPicPr>
          <p:cNvPr id="38952" name="Grafik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3" t="22980" r="23129" b="45956"/>
          <a:stretch>
            <a:fillRect/>
          </a:stretch>
        </p:blipFill>
        <p:spPr bwMode="auto">
          <a:xfrm>
            <a:off x="4250172" y="3197225"/>
            <a:ext cx="3478212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3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24249" r="37289" b="11766"/>
          <a:stretch>
            <a:fillRect/>
          </a:stretch>
        </p:blipFill>
        <p:spPr bwMode="auto">
          <a:xfrm>
            <a:off x="7807759" y="3187700"/>
            <a:ext cx="21558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4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4" t="59599" r="24474" b="12315"/>
          <a:stretch>
            <a:fillRect/>
          </a:stretch>
        </p:blipFill>
        <p:spPr bwMode="auto">
          <a:xfrm>
            <a:off x="6039284" y="4805363"/>
            <a:ext cx="12461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5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4" t="27022" r="24474" b="47704"/>
          <a:stretch>
            <a:fillRect/>
          </a:stretch>
        </p:blipFill>
        <p:spPr bwMode="auto">
          <a:xfrm>
            <a:off x="4658159" y="4811713"/>
            <a:ext cx="13811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57" name="Object 4"/>
          <p:cNvGraphicFramePr>
            <a:graphicFrameLocks noChangeAspect="1"/>
          </p:cNvGraphicFramePr>
          <p:nvPr>
            <p:extLst/>
          </p:nvPr>
        </p:nvGraphicFramePr>
        <p:xfrm>
          <a:off x="1633972" y="5075238"/>
          <a:ext cx="2135187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DRAW" r:id="rId7" imgW="3906720" imgH="2790720" progId="CorelDRAW.Graphic.11">
                  <p:embed/>
                </p:oleObj>
              </mc:Choice>
              <mc:Fallback>
                <p:oleObj name="CorelDRAW" r:id="rId7" imgW="3906720" imgH="27907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4" r="12250" b="-336"/>
                      <a:stretch>
                        <a:fillRect/>
                      </a:stretch>
                    </p:blipFill>
                    <p:spPr bwMode="auto">
                      <a:xfrm>
                        <a:off x="1633972" y="5075238"/>
                        <a:ext cx="2135187" cy="179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58" name="Grafi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38603" r="25607" b="40440"/>
          <a:stretch>
            <a:fillRect/>
          </a:stretch>
        </p:blipFill>
        <p:spPr bwMode="auto">
          <a:xfrm>
            <a:off x="2865872" y="1473200"/>
            <a:ext cx="6454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9" name="Rectangle 2"/>
          <p:cNvSpPr>
            <a:spLocks noChangeArrowheads="1"/>
          </p:cNvSpPr>
          <p:nvPr/>
        </p:nvSpPr>
        <p:spPr bwMode="auto">
          <a:xfrm>
            <a:off x="2251509" y="30019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8960" name="Text Box 8"/>
          <p:cNvSpPr txBox="1">
            <a:spLocks noChangeArrowheads="1"/>
          </p:cNvSpPr>
          <p:nvPr/>
        </p:nvSpPr>
        <p:spPr bwMode="auto">
          <a:xfrm>
            <a:off x="3072247" y="409575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Comic Sans MS" panose="030F0702030302020204" pitchFamily="66" charset="0"/>
              </a:rPr>
              <a:t>sagittal</a:t>
            </a:r>
          </a:p>
        </p:txBody>
      </p:sp>
      <p:grpSp>
        <p:nvGrpSpPr>
          <p:cNvPr id="38961" name="Group 17"/>
          <p:cNvGrpSpPr>
            <a:grpSpLocks/>
          </p:cNvGrpSpPr>
          <p:nvPr/>
        </p:nvGrpSpPr>
        <p:grpSpPr bwMode="auto">
          <a:xfrm>
            <a:off x="2443597" y="3476625"/>
            <a:ext cx="636587" cy="381000"/>
            <a:chOff x="2563" y="2069"/>
            <a:chExt cx="771" cy="474"/>
          </a:xfrm>
        </p:grpSpPr>
        <p:sp>
          <p:nvSpPr>
            <p:cNvPr id="38996" name="Line 18"/>
            <p:cNvSpPr>
              <a:spLocks noChangeShapeType="1"/>
            </p:cNvSpPr>
            <p:nvPr/>
          </p:nvSpPr>
          <p:spPr bwMode="auto">
            <a:xfrm rot="-1800000">
              <a:off x="2563" y="2213"/>
              <a:ext cx="192" cy="11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97" name="Line 19"/>
            <p:cNvSpPr>
              <a:spLocks noChangeShapeType="1"/>
            </p:cNvSpPr>
            <p:nvPr/>
          </p:nvSpPr>
          <p:spPr bwMode="auto">
            <a:xfrm rot="19800000" flipV="1">
              <a:off x="2754" y="2426"/>
              <a:ext cx="162" cy="11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98" name="Line 20"/>
            <p:cNvSpPr>
              <a:spLocks noChangeShapeType="1"/>
            </p:cNvSpPr>
            <p:nvPr/>
          </p:nvSpPr>
          <p:spPr bwMode="auto">
            <a:xfrm rot="19800000" flipV="1">
              <a:off x="2660" y="2383"/>
              <a:ext cx="187" cy="1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99" name="Line 21"/>
            <p:cNvSpPr>
              <a:spLocks noChangeShapeType="1"/>
            </p:cNvSpPr>
            <p:nvPr/>
          </p:nvSpPr>
          <p:spPr bwMode="auto">
            <a:xfrm rot="-1800000" flipH="1" flipV="1">
              <a:off x="3107" y="2255"/>
              <a:ext cx="227" cy="1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0" name="Line 22"/>
            <p:cNvSpPr>
              <a:spLocks noChangeShapeType="1"/>
            </p:cNvSpPr>
            <p:nvPr/>
          </p:nvSpPr>
          <p:spPr bwMode="auto">
            <a:xfrm rot="19800000" flipH="1">
              <a:off x="2971" y="2160"/>
              <a:ext cx="181" cy="4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01" name="Line 23"/>
            <p:cNvSpPr>
              <a:spLocks noChangeShapeType="1"/>
            </p:cNvSpPr>
            <p:nvPr/>
          </p:nvSpPr>
          <p:spPr bwMode="auto">
            <a:xfrm rot="19800000" flipH="1">
              <a:off x="2925" y="2069"/>
              <a:ext cx="182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8962" name="Picture 31" descr="Fischer 1BT t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24936" r="22601" b="24481"/>
          <a:stretch>
            <a:fillRect/>
          </a:stretch>
        </p:blipFill>
        <p:spPr bwMode="auto">
          <a:xfrm>
            <a:off x="1648259" y="3008313"/>
            <a:ext cx="248285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 33"/>
          <p:cNvSpPr>
            <a:spLocks/>
          </p:cNvSpPr>
          <p:nvPr/>
        </p:nvSpPr>
        <p:spPr bwMode="auto">
          <a:xfrm>
            <a:off x="2542804" y="4011773"/>
            <a:ext cx="281170" cy="304602"/>
          </a:xfrm>
          <a:custGeom>
            <a:avLst/>
            <a:gdLst>
              <a:gd name="T0" fmla="*/ 2147483646 w 342"/>
              <a:gd name="T1" fmla="*/ 2147483646 h 379"/>
              <a:gd name="T2" fmla="*/ 2147483646 w 342"/>
              <a:gd name="T3" fmla="*/ 2147483646 h 379"/>
              <a:gd name="T4" fmla="*/ 2147483646 w 342"/>
              <a:gd name="T5" fmla="*/ 2147483646 h 379"/>
              <a:gd name="T6" fmla="*/ 2147483646 w 342"/>
              <a:gd name="T7" fmla="*/ 2147483646 h 379"/>
              <a:gd name="T8" fmla="*/ 2147483646 w 342"/>
              <a:gd name="T9" fmla="*/ 2147483646 h 379"/>
              <a:gd name="T10" fmla="*/ 2147483646 w 342"/>
              <a:gd name="T11" fmla="*/ 2147483646 h 379"/>
              <a:gd name="T12" fmla="*/ 2147483646 w 342"/>
              <a:gd name="T13" fmla="*/ 2147483646 h 379"/>
              <a:gd name="T14" fmla="*/ 2147483646 w 342"/>
              <a:gd name="T15" fmla="*/ 2147483646 h 379"/>
              <a:gd name="T16" fmla="*/ 2147483646 w 342"/>
              <a:gd name="T17" fmla="*/ 2147483646 h 379"/>
              <a:gd name="T18" fmla="*/ 2147483646 w 342"/>
              <a:gd name="T19" fmla="*/ 2147483646 h 379"/>
              <a:gd name="T20" fmla="*/ 2147483646 w 342"/>
              <a:gd name="T21" fmla="*/ 2147483646 h 379"/>
              <a:gd name="T22" fmla="*/ 2147483646 w 342"/>
              <a:gd name="T23" fmla="*/ 2147483646 h 379"/>
              <a:gd name="T24" fmla="*/ 2147483646 w 342"/>
              <a:gd name="T25" fmla="*/ 2147483646 h 3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2"/>
              <a:gd name="T40" fmla="*/ 0 h 379"/>
              <a:gd name="T41" fmla="*/ 342 w 342"/>
              <a:gd name="T42" fmla="*/ 379 h 37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2" h="379">
                <a:moveTo>
                  <a:pt x="301" y="152"/>
                </a:moveTo>
                <a:cubicBezTo>
                  <a:pt x="296" y="133"/>
                  <a:pt x="293" y="110"/>
                  <a:pt x="285" y="88"/>
                </a:cubicBezTo>
                <a:cubicBezTo>
                  <a:pt x="277" y="66"/>
                  <a:pt x="270" y="34"/>
                  <a:pt x="253" y="20"/>
                </a:cubicBezTo>
                <a:cubicBezTo>
                  <a:pt x="236" y="6"/>
                  <a:pt x="206" y="0"/>
                  <a:pt x="183" y="4"/>
                </a:cubicBezTo>
                <a:cubicBezTo>
                  <a:pt x="160" y="8"/>
                  <a:pt x="135" y="23"/>
                  <a:pt x="117" y="43"/>
                </a:cubicBezTo>
                <a:cubicBezTo>
                  <a:pt x="99" y="63"/>
                  <a:pt x="85" y="91"/>
                  <a:pt x="77" y="124"/>
                </a:cubicBezTo>
                <a:cubicBezTo>
                  <a:pt x="69" y="157"/>
                  <a:pt x="81" y="204"/>
                  <a:pt x="69" y="241"/>
                </a:cubicBezTo>
                <a:cubicBezTo>
                  <a:pt x="57" y="278"/>
                  <a:pt x="6" y="327"/>
                  <a:pt x="3" y="349"/>
                </a:cubicBezTo>
                <a:cubicBezTo>
                  <a:pt x="0" y="371"/>
                  <a:pt x="25" y="379"/>
                  <a:pt x="53" y="376"/>
                </a:cubicBezTo>
                <a:cubicBezTo>
                  <a:pt x="81" y="373"/>
                  <a:pt x="127" y="344"/>
                  <a:pt x="169" y="332"/>
                </a:cubicBezTo>
                <a:cubicBezTo>
                  <a:pt x="211" y="320"/>
                  <a:pt x="276" y="317"/>
                  <a:pt x="305" y="304"/>
                </a:cubicBezTo>
                <a:cubicBezTo>
                  <a:pt x="334" y="291"/>
                  <a:pt x="342" y="281"/>
                  <a:pt x="341" y="256"/>
                </a:cubicBezTo>
                <a:cubicBezTo>
                  <a:pt x="340" y="231"/>
                  <a:pt x="309" y="174"/>
                  <a:pt x="301" y="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1752978" y="4692635"/>
            <a:ext cx="769518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Grey zone</a:t>
            </a:r>
          </a:p>
        </p:txBody>
      </p:sp>
      <p:sp>
        <p:nvSpPr>
          <p:cNvPr id="62" name="Text Box 37"/>
          <p:cNvSpPr txBox="1">
            <a:spLocks noChangeArrowheads="1"/>
          </p:cNvSpPr>
          <p:nvPr/>
        </p:nvSpPr>
        <p:spPr bwMode="auto">
          <a:xfrm>
            <a:off x="3156056" y="3257481"/>
            <a:ext cx="961899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Gross </a:t>
            </a:r>
            <a:r>
              <a:rPr lang="en-US" altLang="en-US" sz="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tumour</a:t>
            </a:r>
            <a:endParaRPr lang="en-US" altLang="en-US" sz="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3" name="Freeform 38"/>
          <p:cNvSpPr>
            <a:spLocks/>
          </p:cNvSpPr>
          <p:nvPr/>
        </p:nvSpPr>
        <p:spPr bwMode="auto">
          <a:xfrm>
            <a:off x="2748830" y="3888479"/>
            <a:ext cx="264728" cy="280491"/>
          </a:xfrm>
          <a:custGeom>
            <a:avLst/>
            <a:gdLst>
              <a:gd name="T0" fmla="*/ 2147483646 w 322"/>
              <a:gd name="T1" fmla="*/ 2147483646 h 349"/>
              <a:gd name="T2" fmla="*/ 2147483646 w 322"/>
              <a:gd name="T3" fmla="*/ 2147483646 h 349"/>
              <a:gd name="T4" fmla="*/ 2147483646 w 322"/>
              <a:gd name="T5" fmla="*/ 2147483646 h 349"/>
              <a:gd name="T6" fmla="*/ 2147483646 w 322"/>
              <a:gd name="T7" fmla="*/ 2147483646 h 349"/>
              <a:gd name="T8" fmla="*/ 2147483646 w 322"/>
              <a:gd name="T9" fmla="*/ 2147483646 h 349"/>
              <a:gd name="T10" fmla="*/ 2147483646 w 322"/>
              <a:gd name="T11" fmla="*/ 2147483646 h 349"/>
              <a:gd name="T12" fmla="*/ 2147483646 w 322"/>
              <a:gd name="T13" fmla="*/ 2147483646 h 349"/>
              <a:gd name="T14" fmla="*/ 2147483646 w 322"/>
              <a:gd name="T15" fmla="*/ 2147483646 h 349"/>
              <a:gd name="T16" fmla="*/ 2147483646 w 322"/>
              <a:gd name="T17" fmla="*/ 2147483646 h 349"/>
              <a:gd name="T18" fmla="*/ 2147483646 w 322"/>
              <a:gd name="T19" fmla="*/ 2147483646 h 349"/>
              <a:gd name="T20" fmla="*/ 2147483646 w 322"/>
              <a:gd name="T21" fmla="*/ 2147483646 h 349"/>
              <a:gd name="T22" fmla="*/ 2147483646 w 322"/>
              <a:gd name="T23" fmla="*/ 2147483646 h 349"/>
              <a:gd name="T24" fmla="*/ 2147483646 w 322"/>
              <a:gd name="T25" fmla="*/ 2147483646 h 349"/>
              <a:gd name="T26" fmla="*/ 2147483646 w 322"/>
              <a:gd name="T27" fmla="*/ 2147483646 h 349"/>
              <a:gd name="T28" fmla="*/ 2147483646 w 322"/>
              <a:gd name="T29" fmla="*/ 2147483646 h 349"/>
              <a:gd name="T30" fmla="*/ 2147483646 w 322"/>
              <a:gd name="T31" fmla="*/ 2147483646 h 3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22"/>
              <a:gd name="T49" fmla="*/ 0 h 349"/>
              <a:gd name="T50" fmla="*/ 322 w 322"/>
              <a:gd name="T51" fmla="*/ 349 h 3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22" h="349">
                <a:moveTo>
                  <a:pt x="240" y="201"/>
                </a:moveTo>
                <a:cubicBezTo>
                  <a:pt x="225" y="214"/>
                  <a:pt x="208" y="215"/>
                  <a:pt x="196" y="237"/>
                </a:cubicBezTo>
                <a:cubicBezTo>
                  <a:pt x="184" y="259"/>
                  <a:pt x="185" y="317"/>
                  <a:pt x="168" y="333"/>
                </a:cubicBezTo>
                <a:cubicBezTo>
                  <a:pt x="151" y="349"/>
                  <a:pt x="110" y="341"/>
                  <a:pt x="92" y="333"/>
                </a:cubicBezTo>
                <a:cubicBezTo>
                  <a:pt x="74" y="325"/>
                  <a:pt x="73" y="314"/>
                  <a:pt x="60" y="285"/>
                </a:cubicBezTo>
                <a:cubicBezTo>
                  <a:pt x="47" y="256"/>
                  <a:pt x="26" y="181"/>
                  <a:pt x="16" y="157"/>
                </a:cubicBezTo>
                <a:cubicBezTo>
                  <a:pt x="6" y="133"/>
                  <a:pt x="0" y="146"/>
                  <a:pt x="1" y="139"/>
                </a:cubicBezTo>
                <a:cubicBezTo>
                  <a:pt x="2" y="132"/>
                  <a:pt x="12" y="123"/>
                  <a:pt x="22" y="112"/>
                </a:cubicBezTo>
                <a:cubicBezTo>
                  <a:pt x="32" y="101"/>
                  <a:pt x="48" y="83"/>
                  <a:pt x="58" y="70"/>
                </a:cubicBezTo>
                <a:cubicBezTo>
                  <a:pt x="68" y="57"/>
                  <a:pt x="67" y="40"/>
                  <a:pt x="84" y="33"/>
                </a:cubicBezTo>
                <a:cubicBezTo>
                  <a:pt x="101" y="26"/>
                  <a:pt x="134" y="30"/>
                  <a:pt x="160" y="25"/>
                </a:cubicBezTo>
                <a:cubicBezTo>
                  <a:pt x="186" y="20"/>
                  <a:pt x="217" y="0"/>
                  <a:pt x="240" y="5"/>
                </a:cubicBezTo>
                <a:cubicBezTo>
                  <a:pt x="263" y="10"/>
                  <a:pt x="283" y="39"/>
                  <a:pt x="296" y="53"/>
                </a:cubicBezTo>
                <a:cubicBezTo>
                  <a:pt x="309" y="67"/>
                  <a:pt x="322" y="72"/>
                  <a:pt x="320" y="89"/>
                </a:cubicBezTo>
                <a:cubicBezTo>
                  <a:pt x="318" y="106"/>
                  <a:pt x="297" y="138"/>
                  <a:pt x="284" y="157"/>
                </a:cubicBezTo>
                <a:cubicBezTo>
                  <a:pt x="271" y="176"/>
                  <a:pt x="255" y="188"/>
                  <a:pt x="240" y="2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64" name="Freeform 40"/>
          <p:cNvSpPr>
            <a:spLocks/>
          </p:cNvSpPr>
          <p:nvPr/>
        </p:nvSpPr>
        <p:spPr bwMode="auto">
          <a:xfrm>
            <a:off x="2801778" y="3978821"/>
            <a:ext cx="285281" cy="291742"/>
          </a:xfrm>
          <a:custGeom>
            <a:avLst/>
            <a:gdLst>
              <a:gd name="T0" fmla="*/ 2147483646 w 347"/>
              <a:gd name="T1" fmla="*/ 2147483646 h 363"/>
              <a:gd name="T2" fmla="*/ 2147483646 w 347"/>
              <a:gd name="T3" fmla="*/ 2147483646 h 363"/>
              <a:gd name="T4" fmla="*/ 2147483646 w 347"/>
              <a:gd name="T5" fmla="*/ 2147483646 h 363"/>
              <a:gd name="T6" fmla="*/ 2147483646 w 347"/>
              <a:gd name="T7" fmla="*/ 2147483646 h 363"/>
              <a:gd name="T8" fmla="*/ 2147483646 w 347"/>
              <a:gd name="T9" fmla="*/ 2147483646 h 363"/>
              <a:gd name="T10" fmla="*/ 2147483646 w 347"/>
              <a:gd name="T11" fmla="*/ 2147483646 h 363"/>
              <a:gd name="T12" fmla="*/ 2147483646 w 347"/>
              <a:gd name="T13" fmla="*/ 2147483646 h 363"/>
              <a:gd name="T14" fmla="*/ 2147483646 w 347"/>
              <a:gd name="T15" fmla="*/ 2147483646 h 363"/>
              <a:gd name="T16" fmla="*/ 2147483646 w 347"/>
              <a:gd name="T17" fmla="*/ 2147483646 h 363"/>
              <a:gd name="T18" fmla="*/ 2147483646 w 347"/>
              <a:gd name="T19" fmla="*/ 2147483646 h 363"/>
              <a:gd name="T20" fmla="*/ 2147483646 w 347"/>
              <a:gd name="T21" fmla="*/ 2147483646 h 363"/>
              <a:gd name="T22" fmla="*/ 2147483646 w 347"/>
              <a:gd name="T23" fmla="*/ 2147483646 h 363"/>
              <a:gd name="T24" fmla="*/ 2147483646 w 347"/>
              <a:gd name="T25" fmla="*/ 2147483646 h 363"/>
              <a:gd name="T26" fmla="*/ 2147483646 w 347"/>
              <a:gd name="T27" fmla="*/ 2147483646 h 363"/>
              <a:gd name="T28" fmla="*/ 2147483646 w 347"/>
              <a:gd name="T29" fmla="*/ 2147483646 h 363"/>
              <a:gd name="T30" fmla="*/ 2147483646 w 347"/>
              <a:gd name="T31" fmla="*/ 2147483646 h 363"/>
              <a:gd name="T32" fmla="*/ 2147483646 w 347"/>
              <a:gd name="T33" fmla="*/ 2147483646 h 3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7"/>
              <a:gd name="T52" fmla="*/ 0 h 363"/>
              <a:gd name="T53" fmla="*/ 347 w 347"/>
              <a:gd name="T54" fmla="*/ 363 h 36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7" h="363">
                <a:moveTo>
                  <a:pt x="300" y="201"/>
                </a:moveTo>
                <a:cubicBezTo>
                  <a:pt x="289" y="220"/>
                  <a:pt x="274" y="244"/>
                  <a:pt x="258" y="269"/>
                </a:cubicBezTo>
                <a:cubicBezTo>
                  <a:pt x="242" y="294"/>
                  <a:pt x="227" y="335"/>
                  <a:pt x="206" y="349"/>
                </a:cubicBezTo>
                <a:cubicBezTo>
                  <a:pt x="185" y="363"/>
                  <a:pt x="161" y="354"/>
                  <a:pt x="129" y="354"/>
                </a:cubicBezTo>
                <a:cubicBezTo>
                  <a:pt x="97" y="354"/>
                  <a:pt x="30" y="359"/>
                  <a:pt x="15" y="348"/>
                </a:cubicBezTo>
                <a:cubicBezTo>
                  <a:pt x="0" y="337"/>
                  <a:pt x="28" y="303"/>
                  <a:pt x="38" y="289"/>
                </a:cubicBezTo>
                <a:cubicBezTo>
                  <a:pt x="48" y="275"/>
                  <a:pt x="61" y="274"/>
                  <a:pt x="78" y="265"/>
                </a:cubicBezTo>
                <a:cubicBezTo>
                  <a:pt x="95" y="256"/>
                  <a:pt x="126" y="248"/>
                  <a:pt x="138" y="233"/>
                </a:cubicBezTo>
                <a:cubicBezTo>
                  <a:pt x="150" y="218"/>
                  <a:pt x="143" y="188"/>
                  <a:pt x="150" y="173"/>
                </a:cubicBezTo>
                <a:cubicBezTo>
                  <a:pt x="157" y="158"/>
                  <a:pt x="169" y="156"/>
                  <a:pt x="178" y="145"/>
                </a:cubicBezTo>
                <a:cubicBezTo>
                  <a:pt x="187" y="134"/>
                  <a:pt x="192" y="124"/>
                  <a:pt x="206" y="109"/>
                </a:cubicBezTo>
                <a:cubicBezTo>
                  <a:pt x="220" y="94"/>
                  <a:pt x="246" y="75"/>
                  <a:pt x="261" y="57"/>
                </a:cubicBezTo>
                <a:cubicBezTo>
                  <a:pt x="276" y="39"/>
                  <a:pt x="282" y="2"/>
                  <a:pt x="294" y="1"/>
                </a:cubicBezTo>
                <a:cubicBezTo>
                  <a:pt x="306" y="0"/>
                  <a:pt x="326" y="35"/>
                  <a:pt x="334" y="49"/>
                </a:cubicBezTo>
                <a:cubicBezTo>
                  <a:pt x="342" y="63"/>
                  <a:pt x="347" y="70"/>
                  <a:pt x="345" y="87"/>
                </a:cubicBezTo>
                <a:cubicBezTo>
                  <a:pt x="343" y="104"/>
                  <a:pt x="330" y="134"/>
                  <a:pt x="322" y="153"/>
                </a:cubicBezTo>
                <a:cubicBezTo>
                  <a:pt x="314" y="172"/>
                  <a:pt x="311" y="182"/>
                  <a:pt x="300" y="2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65" name="Text Box 42"/>
          <p:cNvSpPr txBox="1">
            <a:spLocks noChangeArrowheads="1"/>
          </p:cNvSpPr>
          <p:nvPr/>
        </p:nvSpPr>
        <p:spPr bwMode="auto">
          <a:xfrm>
            <a:off x="3260467" y="4478208"/>
            <a:ext cx="769518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Cervix</a:t>
            </a:r>
          </a:p>
        </p:txBody>
      </p:sp>
      <p:sp>
        <p:nvSpPr>
          <p:cNvPr id="66" name="Line 54"/>
          <p:cNvSpPr>
            <a:spLocks noChangeShapeType="1"/>
          </p:cNvSpPr>
          <p:nvPr/>
        </p:nvSpPr>
        <p:spPr bwMode="auto">
          <a:xfrm>
            <a:off x="2688262" y="3791560"/>
            <a:ext cx="174293" cy="94033"/>
          </a:xfrm>
          <a:prstGeom prst="line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67" name="Gerade Verbindung mit Pfeil 50"/>
          <p:cNvCxnSpPr/>
          <p:nvPr/>
        </p:nvCxnSpPr>
        <p:spPr bwMode="auto">
          <a:xfrm flipH="1">
            <a:off x="2282031" y="4351311"/>
            <a:ext cx="240467" cy="299489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68" name="Gerade Verbindung mit Pfeil 51"/>
          <p:cNvCxnSpPr/>
          <p:nvPr/>
        </p:nvCxnSpPr>
        <p:spPr bwMode="auto">
          <a:xfrm>
            <a:off x="3063156" y="4232040"/>
            <a:ext cx="393917" cy="221567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69" name="Gerade Verbindung mit Pfeil 52"/>
          <p:cNvCxnSpPr/>
          <p:nvPr/>
        </p:nvCxnSpPr>
        <p:spPr bwMode="auto">
          <a:xfrm flipH="1">
            <a:off x="3107237" y="3512840"/>
            <a:ext cx="240467" cy="299489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70" name="Ellipse 5"/>
          <p:cNvSpPr/>
          <p:nvPr/>
        </p:nvSpPr>
        <p:spPr bwMode="auto">
          <a:xfrm>
            <a:off x="2495070" y="3865313"/>
            <a:ext cx="604865" cy="468756"/>
          </a:xfrm>
          <a:custGeom>
            <a:avLst/>
            <a:gdLst>
              <a:gd name="connsiteX0" fmla="*/ 0 w 1305651"/>
              <a:gd name="connsiteY0" fmla="*/ 564828 h 1129655"/>
              <a:gd name="connsiteX1" fmla="*/ 652826 w 1305651"/>
              <a:gd name="connsiteY1" fmla="*/ 0 h 1129655"/>
              <a:gd name="connsiteX2" fmla="*/ 1305652 w 1305651"/>
              <a:gd name="connsiteY2" fmla="*/ 564828 h 1129655"/>
              <a:gd name="connsiteX3" fmla="*/ 652826 w 1305651"/>
              <a:gd name="connsiteY3" fmla="*/ 1129656 h 1129655"/>
              <a:gd name="connsiteX4" fmla="*/ 0 w 1305651"/>
              <a:gd name="connsiteY4" fmla="*/ 564828 h 1129655"/>
              <a:gd name="connsiteX0" fmla="*/ 0 w 1308297"/>
              <a:gd name="connsiteY0" fmla="*/ 564828 h 1184440"/>
              <a:gd name="connsiteX1" fmla="*/ 652826 w 1308297"/>
              <a:gd name="connsiteY1" fmla="*/ 0 h 1184440"/>
              <a:gd name="connsiteX2" fmla="*/ 1305652 w 1308297"/>
              <a:gd name="connsiteY2" fmla="*/ 564828 h 1184440"/>
              <a:gd name="connsiteX3" fmla="*/ 874233 w 1308297"/>
              <a:gd name="connsiteY3" fmla="*/ 1098626 h 1184440"/>
              <a:gd name="connsiteX4" fmla="*/ 652826 w 1308297"/>
              <a:gd name="connsiteY4" fmla="*/ 1129656 h 1184440"/>
              <a:gd name="connsiteX5" fmla="*/ 0 w 1308297"/>
              <a:gd name="connsiteY5" fmla="*/ 564828 h 1184440"/>
              <a:gd name="connsiteX0" fmla="*/ 0 w 1308297"/>
              <a:gd name="connsiteY0" fmla="*/ 564828 h 1184440"/>
              <a:gd name="connsiteX1" fmla="*/ 652826 w 1308297"/>
              <a:gd name="connsiteY1" fmla="*/ 0 h 1184440"/>
              <a:gd name="connsiteX2" fmla="*/ 1305652 w 1308297"/>
              <a:gd name="connsiteY2" fmla="*/ 564828 h 1184440"/>
              <a:gd name="connsiteX3" fmla="*/ 874233 w 1308297"/>
              <a:gd name="connsiteY3" fmla="*/ 1098626 h 1184440"/>
              <a:gd name="connsiteX4" fmla="*/ 652826 w 1308297"/>
              <a:gd name="connsiteY4" fmla="*/ 1129656 h 1184440"/>
              <a:gd name="connsiteX5" fmla="*/ 0 w 1308297"/>
              <a:gd name="connsiteY5" fmla="*/ 564828 h 1184440"/>
              <a:gd name="connsiteX0" fmla="*/ 0 w 1308173"/>
              <a:gd name="connsiteY0" fmla="*/ 564828 h 1154099"/>
              <a:gd name="connsiteX1" fmla="*/ 652826 w 1308173"/>
              <a:gd name="connsiteY1" fmla="*/ 0 h 1154099"/>
              <a:gd name="connsiteX2" fmla="*/ 1305652 w 1308173"/>
              <a:gd name="connsiteY2" fmla="*/ 564828 h 1154099"/>
              <a:gd name="connsiteX3" fmla="*/ 855183 w 1308173"/>
              <a:gd name="connsiteY3" fmla="*/ 1003376 h 1154099"/>
              <a:gd name="connsiteX4" fmla="*/ 652826 w 1308173"/>
              <a:gd name="connsiteY4" fmla="*/ 1129656 h 1154099"/>
              <a:gd name="connsiteX5" fmla="*/ 0 w 1308173"/>
              <a:gd name="connsiteY5" fmla="*/ 564828 h 1154099"/>
              <a:gd name="connsiteX0" fmla="*/ 525 w 1308698"/>
              <a:gd name="connsiteY0" fmla="*/ 564828 h 1049874"/>
              <a:gd name="connsiteX1" fmla="*/ 653351 w 1308698"/>
              <a:gd name="connsiteY1" fmla="*/ 0 h 1049874"/>
              <a:gd name="connsiteX2" fmla="*/ 1306177 w 1308698"/>
              <a:gd name="connsiteY2" fmla="*/ 564828 h 1049874"/>
              <a:gd name="connsiteX3" fmla="*/ 855708 w 1308698"/>
              <a:gd name="connsiteY3" fmla="*/ 1003376 h 1049874"/>
              <a:gd name="connsiteX4" fmla="*/ 548576 w 1308698"/>
              <a:gd name="connsiteY4" fmla="*/ 958206 h 1049874"/>
              <a:gd name="connsiteX5" fmla="*/ 525 w 1308698"/>
              <a:gd name="connsiteY5" fmla="*/ 564828 h 1049874"/>
              <a:gd name="connsiteX0" fmla="*/ 995 w 1309168"/>
              <a:gd name="connsiteY0" fmla="*/ 564828 h 1025901"/>
              <a:gd name="connsiteX1" fmla="*/ 653821 w 1309168"/>
              <a:gd name="connsiteY1" fmla="*/ 0 h 1025901"/>
              <a:gd name="connsiteX2" fmla="*/ 1306647 w 1309168"/>
              <a:gd name="connsiteY2" fmla="*/ 564828 h 1025901"/>
              <a:gd name="connsiteX3" fmla="*/ 856178 w 1309168"/>
              <a:gd name="connsiteY3" fmla="*/ 1003376 h 1025901"/>
              <a:gd name="connsiteX4" fmla="*/ 549046 w 1309168"/>
              <a:gd name="connsiteY4" fmla="*/ 958206 h 1025901"/>
              <a:gd name="connsiteX5" fmla="*/ 995 w 1309168"/>
              <a:gd name="connsiteY5" fmla="*/ 564828 h 1025901"/>
              <a:gd name="connsiteX0" fmla="*/ 522 w 1308582"/>
              <a:gd name="connsiteY0" fmla="*/ 564828 h 1029361"/>
              <a:gd name="connsiteX1" fmla="*/ 653348 w 1308582"/>
              <a:gd name="connsiteY1" fmla="*/ 0 h 1029361"/>
              <a:gd name="connsiteX2" fmla="*/ 1306174 w 1308582"/>
              <a:gd name="connsiteY2" fmla="*/ 564828 h 1029361"/>
              <a:gd name="connsiteX3" fmla="*/ 836655 w 1308582"/>
              <a:gd name="connsiteY3" fmla="*/ 974801 h 1029361"/>
              <a:gd name="connsiteX4" fmla="*/ 548573 w 1308582"/>
              <a:gd name="connsiteY4" fmla="*/ 958206 h 1029361"/>
              <a:gd name="connsiteX5" fmla="*/ 522 w 1308582"/>
              <a:gd name="connsiteY5" fmla="*/ 564828 h 1029361"/>
              <a:gd name="connsiteX0" fmla="*/ 794 w 1127879"/>
              <a:gd name="connsiteY0" fmla="*/ 942179 h 1019840"/>
              <a:gd name="connsiteX1" fmla="*/ 472645 w 1127879"/>
              <a:gd name="connsiteY1" fmla="*/ 5876 h 1019840"/>
              <a:gd name="connsiteX2" fmla="*/ 1125471 w 1127879"/>
              <a:gd name="connsiteY2" fmla="*/ 570704 h 1019840"/>
              <a:gd name="connsiteX3" fmla="*/ 655952 w 1127879"/>
              <a:gd name="connsiteY3" fmla="*/ 980677 h 1019840"/>
              <a:gd name="connsiteX4" fmla="*/ 367870 w 1127879"/>
              <a:gd name="connsiteY4" fmla="*/ 964082 h 1019840"/>
              <a:gd name="connsiteX5" fmla="*/ 794 w 1127879"/>
              <a:gd name="connsiteY5" fmla="*/ 942179 h 1019840"/>
              <a:gd name="connsiteX0" fmla="*/ 23195 w 1150280"/>
              <a:gd name="connsiteY0" fmla="*/ 937445 h 1015106"/>
              <a:gd name="connsiteX1" fmla="*/ 87803 w 1150280"/>
              <a:gd name="connsiteY1" fmla="*/ 718769 h 1015106"/>
              <a:gd name="connsiteX2" fmla="*/ 495046 w 1150280"/>
              <a:gd name="connsiteY2" fmla="*/ 1142 h 1015106"/>
              <a:gd name="connsiteX3" fmla="*/ 1147872 w 1150280"/>
              <a:gd name="connsiteY3" fmla="*/ 565970 h 1015106"/>
              <a:gd name="connsiteX4" fmla="*/ 678353 w 1150280"/>
              <a:gd name="connsiteY4" fmla="*/ 975943 h 1015106"/>
              <a:gd name="connsiteX5" fmla="*/ 390271 w 1150280"/>
              <a:gd name="connsiteY5" fmla="*/ 959348 h 1015106"/>
              <a:gd name="connsiteX6" fmla="*/ 23195 w 1150280"/>
              <a:gd name="connsiteY6" fmla="*/ 937445 h 1015106"/>
              <a:gd name="connsiteX0" fmla="*/ 23195 w 1150280"/>
              <a:gd name="connsiteY0" fmla="*/ 937445 h 1015106"/>
              <a:gd name="connsiteX1" fmla="*/ 87803 w 1150280"/>
              <a:gd name="connsiteY1" fmla="*/ 718769 h 1015106"/>
              <a:gd name="connsiteX2" fmla="*/ 87803 w 1150280"/>
              <a:gd name="connsiteY2" fmla="*/ 718769 h 1015106"/>
              <a:gd name="connsiteX3" fmla="*/ 495046 w 1150280"/>
              <a:gd name="connsiteY3" fmla="*/ 1142 h 1015106"/>
              <a:gd name="connsiteX4" fmla="*/ 1147872 w 1150280"/>
              <a:gd name="connsiteY4" fmla="*/ 565970 h 1015106"/>
              <a:gd name="connsiteX5" fmla="*/ 678353 w 1150280"/>
              <a:gd name="connsiteY5" fmla="*/ 975943 h 1015106"/>
              <a:gd name="connsiteX6" fmla="*/ 390271 w 1150280"/>
              <a:gd name="connsiteY6" fmla="*/ 959348 h 1015106"/>
              <a:gd name="connsiteX7" fmla="*/ 23195 w 1150280"/>
              <a:gd name="connsiteY7" fmla="*/ 937445 h 1015106"/>
              <a:gd name="connsiteX0" fmla="*/ 23195 w 1131343"/>
              <a:gd name="connsiteY0" fmla="*/ 944669 h 1022330"/>
              <a:gd name="connsiteX1" fmla="*/ 87803 w 1131343"/>
              <a:gd name="connsiteY1" fmla="*/ 725993 h 1022330"/>
              <a:gd name="connsiteX2" fmla="*/ 87803 w 1131343"/>
              <a:gd name="connsiteY2" fmla="*/ 725993 h 1022330"/>
              <a:gd name="connsiteX3" fmla="*/ 495046 w 1131343"/>
              <a:gd name="connsiteY3" fmla="*/ 8366 h 1022330"/>
              <a:gd name="connsiteX4" fmla="*/ 1128822 w 1131343"/>
              <a:gd name="connsiteY4" fmla="*/ 382694 h 1022330"/>
              <a:gd name="connsiteX5" fmla="*/ 678353 w 1131343"/>
              <a:gd name="connsiteY5" fmla="*/ 983167 h 1022330"/>
              <a:gd name="connsiteX6" fmla="*/ 390271 w 1131343"/>
              <a:gd name="connsiteY6" fmla="*/ 966572 h 1022330"/>
              <a:gd name="connsiteX7" fmla="*/ 23195 w 1131343"/>
              <a:gd name="connsiteY7" fmla="*/ 944669 h 1022330"/>
              <a:gd name="connsiteX0" fmla="*/ 23195 w 1146469"/>
              <a:gd name="connsiteY0" fmla="*/ 943242 h 1020903"/>
              <a:gd name="connsiteX1" fmla="*/ 87803 w 1146469"/>
              <a:gd name="connsiteY1" fmla="*/ 724566 h 1020903"/>
              <a:gd name="connsiteX2" fmla="*/ 87803 w 1146469"/>
              <a:gd name="connsiteY2" fmla="*/ 724566 h 1020903"/>
              <a:gd name="connsiteX3" fmla="*/ 495046 w 1146469"/>
              <a:gd name="connsiteY3" fmla="*/ 6939 h 1020903"/>
              <a:gd name="connsiteX4" fmla="*/ 1128822 w 1146469"/>
              <a:gd name="connsiteY4" fmla="*/ 381267 h 1020903"/>
              <a:gd name="connsiteX5" fmla="*/ 945054 w 1146469"/>
              <a:gd name="connsiteY5" fmla="*/ 724566 h 1020903"/>
              <a:gd name="connsiteX6" fmla="*/ 678353 w 1146469"/>
              <a:gd name="connsiteY6" fmla="*/ 981740 h 1020903"/>
              <a:gd name="connsiteX7" fmla="*/ 390271 w 1146469"/>
              <a:gd name="connsiteY7" fmla="*/ 965145 h 1020903"/>
              <a:gd name="connsiteX8" fmla="*/ 23195 w 1146469"/>
              <a:gd name="connsiteY8" fmla="*/ 943242 h 1020903"/>
              <a:gd name="connsiteX0" fmla="*/ 23195 w 1151763"/>
              <a:gd name="connsiteY0" fmla="*/ 943242 h 1020903"/>
              <a:gd name="connsiteX1" fmla="*/ 87803 w 1151763"/>
              <a:gd name="connsiteY1" fmla="*/ 724566 h 1020903"/>
              <a:gd name="connsiteX2" fmla="*/ 87803 w 1151763"/>
              <a:gd name="connsiteY2" fmla="*/ 724566 h 1020903"/>
              <a:gd name="connsiteX3" fmla="*/ 495046 w 1151763"/>
              <a:gd name="connsiteY3" fmla="*/ 6939 h 1020903"/>
              <a:gd name="connsiteX4" fmla="*/ 1128822 w 1151763"/>
              <a:gd name="connsiteY4" fmla="*/ 381267 h 1020903"/>
              <a:gd name="connsiteX5" fmla="*/ 1002204 w 1151763"/>
              <a:gd name="connsiteY5" fmla="*/ 743616 h 1020903"/>
              <a:gd name="connsiteX6" fmla="*/ 678353 w 1151763"/>
              <a:gd name="connsiteY6" fmla="*/ 981740 h 1020903"/>
              <a:gd name="connsiteX7" fmla="*/ 390271 w 1151763"/>
              <a:gd name="connsiteY7" fmla="*/ 965145 h 1020903"/>
              <a:gd name="connsiteX8" fmla="*/ 23195 w 1151763"/>
              <a:gd name="connsiteY8" fmla="*/ 943242 h 1020903"/>
              <a:gd name="connsiteX0" fmla="*/ 13348 w 1141916"/>
              <a:gd name="connsiteY0" fmla="*/ 943242 h 1050258"/>
              <a:gd name="connsiteX1" fmla="*/ 77956 w 1141916"/>
              <a:gd name="connsiteY1" fmla="*/ 724566 h 1050258"/>
              <a:gd name="connsiteX2" fmla="*/ 77956 w 1141916"/>
              <a:gd name="connsiteY2" fmla="*/ 724566 h 1050258"/>
              <a:gd name="connsiteX3" fmla="*/ 485199 w 1141916"/>
              <a:gd name="connsiteY3" fmla="*/ 6939 h 1050258"/>
              <a:gd name="connsiteX4" fmla="*/ 1118975 w 1141916"/>
              <a:gd name="connsiteY4" fmla="*/ 381267 h 1050258"/>
              <a:gd name="connsiteX5" fmla="*/ 992357 w 1141916"/>
              <a:gd name="connsiteY5" fmla="*/ 743616 h 1050258"/>
              <a:gd name="connsiteX6" fmla="*/ 668506 w 1141916"/>
              <a:gd name="connsiteY6" fmla="*/ 981740 h 1050258"/>
              <a:gd name="connsiteX7" fmla="*/ 247074 w 1141916"/>
              <a:gd name="connsiteY7" fmla="*/ 1041345 h 1050258"/>
              <a:gd name="connsiteX8" fmla="*/ 13348 w 1141916"/>
              <a:gd name="connsiteY8" fmla="*/ 943242 h 1050258"/>
              <a:gd name="connsiteX0" fmla="*/ 4945 w 1133513"/>
              <a:gd name="connsiteY0" fmla="*/ 943242 h 1044637"/>
              <a:gd name="connsiteX1" fmla="*/ 69553 w 1133513"/>
              <a:gd name="connsiteY1" fmla="*/ 724566 h 1044637"/>
              <a:gd name="connsiteX2" fmla="*/ 69553 w 1133513"/>
              <a:gd name="connsiteY2" fmla="*/ 724566 h 1044637"/>
              <a:gd name="connsiteX3" fmla="*/ 476796 w 1133513"/>
              <a:gd name="connsiteY3" fmla="*/ 6939 h 1044637"/>
              <a:gd name="connsiteX4" fmla="*/ 1110572 w 1133513"/>
              <a:gd name="connsiteY4" fmla="*/ 381267 h 1044637"/>
              <a:gd name="connsiteX5" fmla="*/ 983954 w 1133513"/>
              <a:gd name="connsiteY5" fmla="*/ 743616 h 1044637"/>
              <a:gd name="connsiteX6" fmla="*/ 660103 w 1133513"/>
              <a:gd name="connsiteY6" fmla="*/ 981740 h 1044637"/>
              <a:gd name="connsiteX7" fmla="*/ 124371 w 1133513"/>
              <a:gd name="connsiteY7" fmla="*/ 1031820 h 1044637"/>
              <a:gd name="connsiteX8" fmla="*/ 4945 w 1133513"/>
              <a:gd name="connsiteY8" fmla="*/ 943242 h 1044637"/>
              <a:gd name="connsiteX0" fmla="*/ 1218 w 1177411"/>
              <a:gd name="connsiteY0" fmla="*/ 914667 h 1046548"/>
              <a:gd name="connsiteX1" fmla="*/ 113451 w 1177411"/>
              <a:gd name="connsiteY1" fmla="*/ 724566 h 1046548"/>
              <a:gd name="connsiteX2" fmla="*/ 113451 w 1177411"/>
              <a:gd name="connsiteY2" fmla="*/ 724566 h 1046548"/>
              <a:gd name="connsiteX3" fmla="*/ 520694 w 1177411"/>
              <a:gd name="connsiteY3" fmla="*/ 6939 h 1046548"/>
              <a:gd name="connsiteX4" fmla="*/ 1154470 w 1177411"/>
              <a:gd name="connsiteY4" fmla="*/ 381267 h 1046548"/>
              <a:gd name="connsiteX5" fmla="*/ 1027852 w 1177411"/>
              <a:gd name="connsiteY5" fmla="*/ 743616 h 1046548"/>
              <a:gd name="connsiteX6" fmla="*/ 704001 w 1177411"/>
              <a:gd name="connsiteY6" fmla="*/ 981740 h 1046548"/>
              <a:gd name="connsiteX7" fmla="*/ 168269 w 1177411"/>
              <a:gd name="connsiteY7" fmla="*/ 1031820 h 1046548"/>
              <a:gd name="connsiteX8" fmla="*/ 1218 w 1177411"/>
              <a:gd name="connsiteY8" fmla="*/ 914667 h 1046548"/>
              <a:gd name="connsiteX0" fmla="*/ 1218 w 1177411"/>
              <a:gd name="connsiteY0" fmla="*/ 911655 h 1043536"/>
              <a:gd name="connsiteX1" fmla="*/ 113451 w 1177411"/>
              <a:gd name="connsiteY1" fmla="*/ 721554 h 1043536"/>
              <a:gd name="connsiteX2" fmla="*/ 103926 w 1177411"/>
              <a:gd name="connsiteY2" fmla="*/ 626304 h 1043536"/>
              <a:gd name="connsiteX3" fmla="*/ 520694 w 1177411"/>
              <a:gd name="connsiteY3" fmla="*/ 3927 h 1043536"/>
              <a:gd name="connsiteX4" fmla="*/ 1154470 w 1177411"/>
              <a:gd name="connsiteY4" fmla="*/ 378255 h 1043536"/>
              <a:gd name="connsiteX5" fmla="*/ 1027852 w 1177411"/>
              <a:gd name="connsiteY5" fmla="*/ 740604 h 1043536"/>
              <a:gd name="connsiteX6" fmla="*/ 704001 w 1177411"/>
              <a:gd name="connsiteY6" fmla="*/ 978728 h 1043536"/>
              <a:gd name="connsiteX7" fmla="*/ 168269 w 1177411"/>
              <a:gd name="connsiteY7" fmla="*/ 1028808 h 1043536"/>
              <a:gd name="connsiteX8" fmla="*/ 1218 w 1177411"/>
              <a:gd name="connsiteY8" fmla="*/ 911655 h 1043536"/>
              <a:gd name="connsiteX0" fmla="*/ 25025 w 1201218"/>
              <a:gd name="connsiteY0" fmla="*/ 911655 h 1043536"/>
              <a:gd name="connsiteX1" fmla="*/ 51533 w 1201218"/>
              <a:gd name="connsiteY1" fmla="*/ 712029 h 1043536"/>
              <a:gd name="connsiteX2" fmla="*/ 127733 w 1201218"/>
              <a:gd name="connsiteY2" fmla="*/ 626304 h 1043536"/>
              <a:gd name="connsiteX3" fmla="*/ 544501 w 1201218"/>
              <a:gd name="connsiteY3" fmla="*/ 3927 h 1043536"/>
              <a:gd name="connsiteX4" fmla="*/ 1178277 w 1201218"/>
              <a:gd name="connsiteY4" fmla="*/ 378255 h 1043536"/>
              <a:gd name="connsiteX5" fmla="*/ 1051659 w 1201218"/>
              <a:gd name="connsiteY5" fmla="*/ 740604 h 1043536"/>
              <a:gd name="connsiteX6" fmla="*/ 727808 w 1201218"/>
              <a:gd name="connsiteY6" fmla="*/ 978728 h 1043536"/>
              <a:gd name="connsiteX7" fmla="*/ 192076 w 1201218"/>
              <a:gd name="connsiteY7" fmla="*/ 1028808 h 1043536"/>
              <a:gd name="connsiteX8" fmla="*/ 25025 w 1201218"/>
              <a:gd name="connsiteY8" fmla="*/ 911655 h 1043536"/>
              <a:gd name="connsiteX0" fmla="*/ 25025 w 1201218"/>
              <a:gd name="connsiteY0" fmla="*/ 910211 h 1042092"/>
              <a:gd name="connsiteX1" fmla="*/ 51533 w 1201218"/>
              <a:gd name="connsiteY1" fmla="*/ 710585 h 1042092"/>
              <a:gd name="connsiteX2" fmla="*/ 127733 w 1201218"/>
              <a:gd name="connsiteY2" fmla="*/ 624860 h 1042092"/>
              <a:gd name="connsiteX3" fmla="*/ 346808 w 1201218"/>
              <a:gd name="connsiteY3" fmla="*/ 234334 h 1042092"/>
              <a:gd name="connsiteX4" fmla="*/ 544501 w 1201218"/>
              <a:gd name="connsiteY4" fmla="*/ 2483 h 1042092"/>
              <a:gd name="connsiteX5" fmla="*/ 1178277 w 1201218"/>
              <a:gd name="connsiteY5" fmla="*/ 376811 h 1042092"/>
              <a:gd name="connsiteX6" fmla="*/ 1051659 w 1201218"/>
              <a:gd name="connsiteY6" fmla="*/ 739160 h 1042092"/>
              <a:gd name="connsiteX7" fmla="*/ 727808 w 1201218"/>
              <a:gd name="connsiteY7" fmla="*/ 977284 h 1042092"/>
              <a:gd name="connsiteX8" fmla="*/ 192076 w 1201218"/>
              <a:gd name="connsiteY8" fmla="*/ 1027364 h 1042092"/>
              <a:gd name="connsiteX9" fmla="*/ 25025 w 1201218"/>
              <a:gd name="connsiteY9" fmla="*/ 910211 h 1042092"/>
              <a:gd name="connsiteX0" fmla="*/ 25025 w 1183225"/>
              <a:gd name="connsiteY0" fmla="*/ 908486 h 1040367"/>
              <a:gd name="connsiteX1" fmla="*/ 51533 w 1183225"/>
              <a:gd name="connsiteY1" fmla="*/ 708860 h 1040367"/>
              <a:gd name="connsiteX2" fmla="*/ 127733 w 1183225"/>
              <a:gd name="connsiteY2" fmla="*/ 623135 h 1040367"/>
              <a:gd name="connsiteX3" fmla="*/ 346808 w 1183225"/>
              <a:gd name="connsiteY3" fmla="*/ 232609 h 1040367"/>
              <a:gd name="connsiteX4" fmla="*/ 544501 w 1183225"/>
              <a:gd name="connsiteY4" fmla="*/ 758 h 1040367"/>
              <a:gd name="connsiteX5" fmla="*/ 899258 w 1183225"/>
              <a:gd name="connsiteY5" fmla="*/ 165934 h 1040367"/>
              <a:gd name="connsiteX6" fmla="*/ 1178277 w 1183225"/>
              <a:gd name="connsiteY6" fmla="*/ 375086 h 1040367"/>
              <a:gd name="connsiteX7" fmla="*/ 1051659 w 1183225"/>
              <a:gd name="connsiteY7" fmla="*/ 737435 h 1040367"/>
              <a:gd name="connsiteX8" fmla="*/ 727808 w 1183225"/>
              <a:gd name="connsiteY8" fmla="*/ 975559 h 1040367"/>
              <a:gd name="connsiteX9" fmla="*/ 192076 w 1183225"/>
              <a:gd name="connsiteY9" fmla="*/ 1025639 h 1040367"/>
              <a:gd name="connsiteX10" fmla="*/ 25025 w 1183225"/>
              <a:gd name="connsiteY10" fmla="*/ 908486 h 1040367"/>
              <a:gd name="connsiteX0" fmla="*/ 25025 w 1183225"/>
              <a:gd name="connsiteY0" fmla="*/ 909131 h 1041012"/>
              <a:gd name="connsiteX1" fmla="*/ 51533 w 1183225"/>
              <a:gd name="connsiteY1" fmla="*/ 709505 h 1041012"/>
              <a:gd name="connsiteX2" fmla="*/ 127733 w 1183225"/>
              <a:gd name="connsiteY2" fmla="*/ 623780 h 1041012"/>
              <a:gd name="connsiteX3" fmla="*/ 346808 w 1183225"/>
              <a:gd name="connsiteY3" fmla="*/ 233254 h 1041012"/>
              <a:gd name="connsiteX4" fmla="*/ 544501 w 1183225"/>
              <a:gd name="connsiteY4" fmla="*/ 1403 h 1041012"/>
              <a:gd name="connsiteX5" fmla="*/ 975458 w 1183225"/>
              <a:gd name="connsiteY5" fmla="*/ 147529 h 1041012"/>
              <a:gd name="connsiteX6" fmla="*/ 1178277 w 1183225"/>
              <a:gd name="connsiteY6" fmla="*/ 375731 h 1041012"/>
              <a:gd name="connsiteX7" fmla="*/ 1051659 w 1183225"/>
              <a:gd name="connsiteY7" fmla="*/ 738080 h 1041012"/>
              <a:gd name="connsiteX8" fmla="*/ 727808 w 1183225"/>
              <a:gd name="connsiteY8" fmla="*/ 976204 h 1041012"/>
              <a:gd name="connsiteX9" fmla="*/ 192076 w 1183225"/>
              <a:gd name="connsiteY9" fmla="*/ 1026284 h 1041012"/>
              <a:gd name="connsiteX10" fmla="*/ 25025 w 1183225"/>
              <a:gd name="connsiteY10" fmla="*/ 909131 h 1041012"/>
              <a:gd name="connsiteX0" fmla="*/ 25025 w 1183225"/>
              <a:gd name="connsiteY0" fmla="*/ 909131 h 1041012"/>
              <a:gd name="connsiteX1" fmla="*/ 51533 w 1183225"/>
              <a:gd name="connsiteY1" fmla="*/ 709505 h 1041012"/>
              <a:gd name="connsiteX2" fmla="*/ 127733 w 1183225"/>
              <a:gd name="connsiteY2" fmla="*/ 623780 h 1041012"/>
              <a:gd name="connsiteX3" fmla="*/ 346808 w 1183225"/>
              <a:gd name="connsiteY3" fmla="*/ 233254 h 1041012"/>
              <a:gd name="connsiteX4" fmla="*/ 544501 w 1183225"/>
              <a:gd name="connsiteY4" fmla="*/ 1403 h 1041012"/>
              <a:gd name="connsiteX5" fmla="*/ 975458 w 1183225"/>
              <a:gd name="connsiteY5" fmla="*/ 147529 h 1041012"/>
              <a:gd name="connsiteX6" fmla="*/ 1178277 w 1183225"/>
              <a:gd name="connsiteY6" fmla="*/ 375731 h 1041012"/>
              <a:gd name="connsiteX7" fmla="*/ 1051659 w 1183225"/>
              <a:gd name="connsiteY7" fmla="*/ 738080 h 1041012"/>
              <a:gd name="connsiteX8" fmla="*/ 727808 w 1183225"/>
              <a:gd name="connsiteY8" fmla="*/ 976204 h 1041012"/>
              <a:gd name="connsiteX9" fmla="*/ 192076 w 1183225"/>
              <a:gd name="connsiteY9" fmla="*/ 1026284 h 1041012"/>
              <a:gd name="connsiteX10" fmla="*/ 25025 w 1183225"/>
              <a:gd name="connsiteY10" fmla="*/ 909131 h 1041012"/>
              <a:gd name="connsiteX0" fmla="*/ 25025 w 1210710"/>
              <a:gd name="connsiteY0" fmla="*/ 909131 h 1041012"/>
              <a:gd name="connsiteX1" fmla="*/ 51533 w 1210710"/>
              <a:gd name="connsiteY1" fmla="*/ 709505 h 1041012"/>
              <a:gd name="connsiteX2" fmla="*/ 127733 w 1210710"/>
              <a:gd name="connsiteY2" fmla="*/ 623780 h 1041012"/>
              <a:gd name="connsiteX3" fmla="*/ 346808 w 1210710"/>
              <a:gd name="connsiteY3" fmla="*/ 233254 h 1041012"/>
              <a:gd name="connsiteX4" fmla="*/ 544501 w 1210710"/>
              <a:gd name="connsiteY4" fmla="*/ 1403 h 1041012"/>
              <a:gd name="connsiteX5" fmla="*/ 975458 w 1210710"/>
              <a:gd name="connsiteY5" fmla="*/ 147529 h 1041012"/>
              <a:gd name="connsiteX6" fmla="*/ 1206852 w 1210710"/>
              <a:gd name="connsiteY6" fmla="*/ 366206 h 1041012"/>
              <a:gd name="connsiteX7" fmla="*/ 1051659 w 1210710"/>
              <a:gd name="connsiteY7" fmla="*/ 738080 h 1041012"/>
              <a:gd name="connsiteX8" fmla="*/ 727808 w 1210710"/>
              <a:gd name="connsiteY8" fmla="*/ 976204 h 1041012"/>
              <a:gd name="connsiteX9" fmla="*/ 192076 w 1210710"/>
              <a:gd name="connsiteY9" fmla="*/ 1026284 h 1041012"/>
              <a:gd name="connsiteX10" fmla="*/ 25025 w 1210710"/>
              <a:gd name="connsiteY10" fmla="*/ 909131 h 1041012"/>
              <a:gd name="connsiteX0" fmla="*/ 25025 w 1211018"/>
              <a:gd name="connsiteY0" fmla="*/ 909131 h 1041012"/>
              <a:gd name="connsiteX1" fmla="*/ 51533 w 1211018"/>
              <a:gd name="connsiteY1" fmla="*/ 709505 h 1041012"/>
              <a:gd name="connsiteX2" fmla="*/ 127733 w 1211018"/>
              <a:gd name="connsiteY2" fmla="*/ 623780 h 1041012"/>
              <a:gd name="connsiteX3" fmla="*/ 346808 w 1211018"/>
              <a:gd name="connsiteY3" fmla="*/ 233254 h 1041012"/>
              <a:gd name="connsiteX4" fmla="*/ 544501 w 1211018"/>
              <a:gd name="connsiteY4" fmla="*/ 1403 h 1041012"/>
              <a:gd name="connsiteX5" fmla="*/ 975458 w 1211018"/>
              <a:gd name="connsiteY5" fmla="*/ 147529 h 1041012"/>
              <a:gd name="connsiteX6" fmla="*/ 1206852 w 1211018"/>
              <a:gd name="connsiteY6" fmla="*/ 366206 h 1041012"/>
              <a:gd name="connsiteX7" fmla="*/ 1061184 w 1211018"/>
              <a:gd name="connsiteY7" fmla="*/ 785705 h 1041012"/>
              <a:gd name="connsiteX8" fmla="*/ 727808 w 1211018"/>
              <a:gd name="connsiteY8" fmla="*/ 976204 h 1041012"/>
              <a:gd name="connsiteX9" fmla="*/ 192076 w 1211018"/>
              <a:gd name="connsiteY9" fmla="*/ 1026284 h 1041012"/>
              <a:gd name="connsiteX10" fmla="*/ 25025 w 1211018"/>
              <a:gd name="connsiteY10" fmla="*/ 909131 h 1041012"/>
              <a:gd name="connsiteX0" fmla="*/ 25025 w 1211018"/>
              <a:gd name="connsiteY0" fmla="*/ 909131 h 1029977"/>
              <a:gd name="connsiteX1" fmla="*/ 51533 w 1211018"/>
              <a:gd name="connsiteY1" fmla="*/ 709505 h 1029977"/>
              <a:gd name="connsiteX2" fmla="*/ 127733 w 1211018"/>
              <a:gd name="connsiteY2" fmla="*/ 623780 h 1029977"/>
              <a:gd name="connsiteX3" fmla="*/ 346808 w 1211018"/>
              <a:gd name="connsiteY3" fmla="*/ 233254 h 1029977"/>
              <a:gd name="connsiteX4" fmla="*/ 544501 w 1211018"/>
              <a:gd name="connsiteY4" fmla="*/ 1403 h 1029977"/>
              <a:gd name="connsiteX5" fmla="*/ 975458 w 1211018"/>
              <a:gd name="connsiteY5" fmla="*/ 147529 h 1029977"/>
              <a:gd name="connsiteX6" fmla="*/ 1206852 w 1211018"/>
              <a:gd name="connsiteY6" fmla="*/ 366206 h 1029977"/>
              <a:gd name="connsiteX7" fmla="*/ 1061184 w 1211018"/>
              <a:gd name="connsiteY7" fmla="*/ 785705 h 1029977"/>
              <a:gd name="connsiteX8" fmla="*/ 842108 w 1211018"/>
              <a:gd name="connsiteY8" fmla="*/ 947629 h 1029977"/>
              <a:gd name="connsiteX9" fmla="*/ 192076 w 1211018"/>
              <a:gd name="connsiteY9" fmla="*/ 1026284 h 1029977"/>
              <a:gd name="connsiteX10" fmla="*/ 25025 w 1211018"/>
              <a:gd name="connsiteY10" fmla="*/ 909131 h 1029977"/>
              <a:gd name="connsiteX0" fmla="*/ 25025 w 1211018"/>
              <a:gd name="connsiteY0" fmla="*/ 909131 h 1037475"/>
              <a:gd name="connsiteX1" fmla="*/ 51533 w 1211018"/>
              <a:gd name="connsiteY1" fmla="*/ 709505 h 1037475"/>
              <a:gd name="connsiteX2" fmla="*/ 127733 w 1211018"/>
              <a:gd name="connsiteY2" fmla="*/ 623780 h 1037475"/>
              <a:gd name="connsiteX3" fmla="*/ 346808 w 1211018"/>
              <a:gd name="connsiteY3" fmla="*/ 233254 h 1037475"/>
              <a:gd name="connsiteX4" fmla="*/ 544501 w 1211018"/>
              <a:gd name="connsiteY4" fmla="*/ 1403 h 1037475"/>
              <a:gd name="connsiteX5" fmla="*/ 975458 w 1211018"/>
              <a:gd name="connsiteY5" fmla="*/ 147529 h 1037475"/>
              <a:gd name="connsiteX6" fmla="*/ 1206852 w 1211018"/>
              <a:gd name="connsiteY6" fmla="*/ 366206 h 1037475"/>
              <a:gd name="connsiteX7" fmla="*/ 1061184 w 1211018"/>
              <a:gd name="connsiteY7" fmla="*/ 785705 h 1037475"/>
              <a:gd name="connsiteX8" fmla="*/ 842108 w 1211018"/>
              <a:gd name="connsiteY8" fmla="*/ 947629 h 1037475"/>
              <a:gd name="connsiteX9" fmla="*/ 499208 w 1211018"/>
              <a:gd name="connsiteY9" fmla="*/ 1023830 h 1037475"/>
              <a:gd name="connsiteX10" fmla="*/ 192076 w 1211018"/>
              <a:gd name="connsiteY10" fmla="*/ 1026284 h 1037475"/>
              <a:gd name="connsiteX11" fmla="*/ 25025 w 1211018"/>
              <a:gd name="connsiteY11" fmla="*/ 909131 h 1037475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27733 w 1211018"/>
              <a:gd name="connsiteY2" fmla="*/ 623780 h 1026371"/>
              <a:gd name="connsiteX3" fmla="*/ 346808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42108 w 1211018"/>
              <a:gd name="connsiteY8" fmla="*/ 947629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27733 w 1211018"/>
              <a:gd name="connsiteY2" fmla="*/ 623780 h 1026371"/>
              <a:gd name="connsiteX3" fmla="*/ 346808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23058 w 1211018"/>
              <a:gd name="connsiteY8" fmla="*/ 900004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65833 w 1211018"/>
              <a:gd name="connsiteY2" fmla="*/ 538055 h 1026371"/>
              <a:gd name="connsiteX3" fmla="*/ 346808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23058 w 1211018"/>
              <a:gd name="connsiteY8" fmla="*/ 900004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909131 h 1026371"/>
              <a:gd name="connsiteX1" fmla="*/ 51533 w 1211018"/>
              <a:gd name="connsiteY1" fmla="*/ 709505 h 1026371"/>
              <a:gd name="connsiteX2" fmla="*/ 165833 w 1211018"/>
              <a:gd name="connsiteY2" fmla="*/ 538055 h 1026371"/>
              <a:gd name="connsiteX3" fmla="*/ 394433 w 1211018"/>
              <a:gd name="connsiteY3" fmla="*/ 233254 h 1026371"/>
              <a:gd name="connsiteX4" fmla="*/ 544501 w 1211018"/>
              <a:gd name="connsiteY4" fmla="*/ 1403 h 1026371"/>
              <a:gd name="connsiteX5" fmla="*/ 975458 w 1211018"/>
              <a:gd name="connsiteY5" fmla="*/ 147529 h 1026371"/>
              <a:gd name="connsiteX6" fmla="*/ 1206852 w 1211018"/>
              <a:gd name="connsiteY6" fmla="*/ 366206 h 1026371"/>
              <a:gd name="connsiteX7" fmla="*/ 1061184 w 1211018"/>
              <a:gd name="connsiteY7" fmla="*/ 785705 h 1026371"/>
              <a:gd name="connsiteX8" fmla="*/ 823058 w 1211018"/>
              <a:gd name="connsiteY8" fmla="*/ 900004 h 1026371"/>
              <a:gd name="connsiteX9" fmla="*/ 489683 w 1211018"/>
              <a:gd name="connsiteY9" fmla="*/ 928580 h 1026371"/>
              <a:gd name="connsiteX10" fmla="*/ 192076 w 1211018"/>
              <a:gd name="connsiteY10" fmla="*/ 1026284 h 1026371"/>
              <a:gd name="connsiteX11" fmla="*/ 25025 w 1211018"/>
              <a:gd name="connsiteY11" fmla="*/ 909131 h 1026371"/>
              <a:gd name="connsiteX0" fmla="*/ 25025 w 1211018"/>
              <a:gd name="connsiteY0" fmla="*/ 819583 h 936823"/>
              <a:gd name="connsiteX1" fmla="*/ 51533 w 1211018"/>
              <a:gd name="connsiteY1" fmla="*/ 619957 h 936823"/>
              <a:gd name="connsiteX2" fmla="*/ 165833 w 1211018"/>
              <a:gd name="connsiteY2" fmla="*/ 448507 h 936823"/>
              <a:gd name="connsiteX3" fmla="*/ 394433 w 1211018"/>
              <a:gd name="connsiteY3" fmla="*/ 143706 h 936823"/>
              <a:gd name="connsiteX4" fmla="*/ 658801 w 1211018"/>
              <a:gd name="connsiteY4" fmla="*/ 7105 h 936823"/>
              <a:gd name="connsiteX5" fmla="*/ 975458 w 1211018"/>
              <a:gd name="connsiteY5" fmla="*/ 57981 h 936823"/>
              <a:gd name="connsiteX6" fmla="*/ 1206852 w 1211018"/>
              <a:gd name="connsiteY6" fmla="*/ 276658 h 936823"/>
              <a:gd name="connsiteX7" fmla="*/ 1061184 w 1211018"/>
              <a:gd name="connsiteY7" fmla="*/ 696157 h 936823"/>
              <a:gd name="connsiteX8" fmla="*/ 823058 w 1211018"/>
              <a:gd name="connsiteY8" fmla="*/ 810456 h 936823"/>
              <a:gd name="connsiteX9" fmla="*/ 489683 w 1211018"/>
              <a:gd name="connsiteY9" fmla="*/ 839032 h 936823"/>
              <a:gd name="connsiteX10" fmla="*/ 192076 w 1211018"/>
              <a:gd name="connsiteY10" fmla="*/ 936736 h 936823"/>
              <a:gd name="connsiteX11" fmla="*/ 25025 w 1211018"/>
              <a:gd name="connsiteY11" fmla="*/ 819583 h 936823"/>
              <a:gd name="connsiteX0" fmla="*/ 25025 w 1211018"/>
              <a:gd name="connsiteY0" fmla="*/ 840700 h 957940"/>
              <a:gd name="connsiteX1" fmla="*/ 51533 w 1211018"/>
              <a:gd name="connsiteY1" fmla="*/ 641074 h 957940"/>
              <a:gd name="connsiteX2" fmla="*/ 165833 w 1211018"/>
              <a:gd name="connsiteY2" fmla="*/ 469624 h 957940"/>
              <a:gd name="connsiteX3" fmla="*/ 394433 w 1211018"/>
              <a:gd name="connsiteY3" fmla="*/ 164823 h 957940"/>
              <a:gd name="connsiteX4" fmla="*/ 658801 w 1211018"/>
              <a:gd name="connsiteY4" fmla="*/ 28222 h 957940"/>
              <a:gd name="connsiteX5" fmla="*/ 975458 w 1211018"/>
              <a:gd name="connsiteY5" fmla="*/ 79098 h 957940"/>
              <a:gd name="connsiteX6" fmla="*/ 1206852 w 1211018"/>
              <a:gd name="connsiteY6" fmla="*/ 297775 h 957940"/>
              <a:gd name="connsiteX7" fmla="*/ 1061184 w 1211018"/>
              <a:gd name="connsiteY7" fmla="*/ 717274 h 957940"/>
              <a:gd name="connsiteX8" fmla="*/ 823058 w 1211018"/>
              <a:gd name="connsiteY8" fmla="*/ 831573 h 957940"/>
              <a:gd name="connsiteX9" fmla="*/ 489683 w 1211018"/>
              <a:gd name="connsiteY9" fmla="*/ 860149 h 957940"/>
              <a:gd name="connsiteX10" fmla="*/ 192076 w 1211018"/>
              <a:gd name="connsiteY10" fmla="*/ 957853 h 957940"/>
              <a:gd name="connsiteX11" fmla="*/ 25025 w 1211018"/>
              <a:gd name="connsiteY11" fmla="*/ 840700 h 957940"/>
              <a:gd name="connsiteX0" fmla="*/ 25025 w 1211018"/>
              <a:gd name="connsiteY0" fmla="*/ 820986 h 938226"/>
              <a:gd name="connsiteX1" fmla="*/ 51533 w 1211018"/>
              <a:gd name="connsiteY1" fmla="*/ 621360 h 938226"/>
              <a:gd name="connsiteX2" fmla="*/ 165833 w 1211018"/>
              <a:gd name="connsiteY2" fmla="*/ 449910 h 938226"/>
              <a:gd name="connsiteX3" fmla="*/ 451583 w 1211018"/>
              <a:gd name="connsiteY3" fmla="*/ 164159 h 938226"/>
              <a:gd name="connsiteX4" fmla="*/ 658801 w 1211018"/>
              <a:gd name="connsiteY4" fmla="*/ 8508 h 938226"/>
              <a:gd name="connsiteX5" fmla="*/ 975458 w 1211018"/>
              <a:gd name="connsiteY5" fmla="*/ 59384 h 938226"/>
              <a:gd name="connsiteX6" fmla="*/ 1206852 w 1211018"/>
              <a:gd name="connsiteY6" fmla="*/ 278061 h 938226"/>
              <a:gd name="connsiteX7" fmla="*/ 1061184 w 1211018"/>
              <a:gd name="connsiteY7" fmla="*/ 697560 h 938226"/>
              <a:gd name="connsiteX8" fmla="*/ 823058 w 1211018"/>
              <a:gd name="connsiteY8" fmla="*/ 811859 h 938226"/>
              <a:gd name="connsiteX9" fmla="*/ 489683 w 1211018"/>
              <a:gd name="connsiteY9" fmla="*/ 840435 h 938226"/>
              <a:gd name="connsiteX10" fmla="*/ 192076 w 1211018"/>
              <a:gd name="connsiteY10" fmla="*/ 938139 h 938226"/>
              <a:gd name="connsiteX11" fmla="*/ 25025 w 1211018"/>
              <a:gd name="connsiteY11" fmla="*/ 820986 h 938226"/>
              <a:gd name="connsiteX0" fmla="*/ 25025 w 1211018"/>
              <a:gd name="connsiteY0" fmla="*/ 820986 h 938226"/>
              <a:gd name="connsiteX1" fmla="*/ 51533 w 1211018"/>
              <a:gd name="connsiteY1" fmla="*/ 621360 h 938226"/>
              <a:gd name="connsiteX2" fmla="*/ 165833 w 1211018"/>
              <a:gd name="connsiteY2" fmla="*/ 449910 h 938226"/>
              <a:gd name="connsiteX3" fmla="*/ 451583 w 1211018"/>
              <a:gd name="connsiteY3" fmla="*/ 164159 h 938226"/>
              <a:gd name="connsiteX4" fmla="*/ 658801 w 1211018"/>
              <a:gd name="connsiteY4" fmla="*/ 8508 h 938226"/>
              <a:gd name="connsiteX5" fmla="*/ 975458 w 1211018"/>
              <a:gd name="connsiteY5" fmla="*/ 59384 h 938226"/>
              <a:gd name="connsiteX6" fmla="*/ 1206852 w 1211018"/>
              <a:gd name="connsiteY6" fmla="*/ 278061 h 938226"/>
              <a:gd name="connsiteX7" fmla="*/ 1061184 w 1211018"/>
              <a:gd name="connsiteY7" fmla="*/ 697560 h 938226"/>
              <a:gd name="connsiteX8" fmla="*/ 823058 w 1211018"/>
              <a:gd name="connsiteY8" fmla="*/ 811859 h 938226"/>
              <a:gd name="connsiteX9" fmla="*/ 489683 w 1211018"/>
              <a:gd name="connsiteY9" fmla="*/ 840435 h 938226"/>
              <a:gd name="connsiteX10" fmla="*/ 192076 w 1211018"/>
              <a:gd name="connsiteY10" fmla="*/ 938139 h 938226"/>
              <a:gd name="connsiteX11" fmla="*/ 25025 w 1211018"/>
              <a:gd name="connsiteY11" fmla="*/ 820986 h 938226"/>
              <a:gd name="connsiteX0" fmla="*/ 25025 w 1211018"/>
              <a:gd name="connsiteY0" fmla="*/ 820986 h 938226"/>
              <a:gd name="connsiteX1" fmla="*/ 51533 w 1211018"/>
              <a:gd name="connsiteY1" fmla="*/ 621360 h 938226"/>
              <a:gd name="connsiteX2" fmla="*/ 194408 w 1211018"/>
              <a:gd name="connsiteY2" fmla="*/ 364185 h 938226"/>
              <a:gd name="connsiteX3" fmla="*/ 451583 w 1211018"/>
              <a:gd name="connsiteY3" fmla="*/ 164159 h 938226"/>
              <a:gd name="connsiteX4" fmla="*/ 658801 w 1211018"/>
              <a:gd name="connsiteY4" fmla="*/ 8508 h 938226"/>
              <a:gd name="connsiteX5" fmla="*/ 975458 w 1211018"/>
              <a:gd name="connsiteY5" fmla="*/ 59384 h 938226"/>
              <a:gd name="connsiteX6" fmla="*/ 1206852 w 1211018"/>
              <a:gd name="connsiteY6" fmla="*/ 278061 h 938226"/>
              <a:gd name="connsiteX7" fmla="*/ 1061184 w 1211018"/>
              <a:gd name="connsiteY7" fmla="*/ 697560 h 938226"/>
              <a:gd name="connsiteX8" fmla="*/ 823058 w 1211018"/>
              <a:gd name="connsiteY8" fmla="*/ 811859 h 938226"/>
              <a:gd name="connsiteX9" fmla="*/ 489683 w 1211018"/>
              <a:gd name="connsiteY9" fmla="*/ 840435 h 938226"/>
              <a:gd name="connsiteX10" fmla="*/ 192076 w 1211018"/>
              <a:gd name="connsiteY10" fmla="*/ 938139 h 938226"/>
              <a:gd name="connsiteX11" fmla="*/ 25025 w 1211018"/>
              <a:gd name="connsiteY11" fmla="*/ 820986 h 938226"/>
              <a:gd name="connsiteX0" fmla="*/ 25025 w 1211018"/>
              <a:gd name="connsiteY0" fmla="*/ 818181 h 935421"/>
              <a:gd name="connsiteX1" fmla="*/ 51533 w 1211018"/>
              <a:gd name="connsiteY1" fmla="*/ 618555 h 935421"/>
              <a:gd name="connsiteX2" fmla="*/ 194408 w 1211018"/>
              <a:gd name="connsiteY2" fmla="*/ 361380 h 935421"/>
              <a:gd name="connsiteX3" fmla="*/ 470633 w 1211018"/>
              <a:gd name="connsiteY3" fmla="*/ 123254 h 935421"/>
              <a:gd name="connsiteX4" fmla="*/ 658801 w 1211018"/>
              <a:gd name="connsiteY4" fmla="*/ 5703 h 935421"/>
              <a:gd name="connsiteX5" fmla="*/ 975458 w 1211018"/>
              <a:gd name="connsiteY5" fmla="*/ 56579 h 935421"/>
              <a:gd name="connsiteX6" fmla="*/ 1206852 w 1211018"/>
              <a:gd name="connsiteY6" fmla="*/ 275256 h 935421"/>
              <a:gd name="connsiteX7" fmla="*/ 1061184 w 1211018"/>
              <a:gd name="connsiteY7" fmla="*/ 694755 h 935421"/>
              <a:gd name="connsiteX8" fmla="*/ 823058 w 1211018"/>
              <a:gd name="connsiteY8" fmla="*/ 809054 h 935421"/>
              <a:gd name="connsiteX9" fmla="*/ 489683 w 1211018"/>
              <a:gd name="connsiteY9" fmla="*/ 837630 h 935421"/>
              <a:gd name="connsiteX10" fmla="*/ 192076 w 1211018"/>
              <a:gd name="connsiteY10" fmla="*/ 935334 h 935421"/>
              <a:gd name="connsiteX11" fmla="*/ 25025 w 1211018"/>
              <a:gd name="connsiteY11" fmla="*/ 818181 h 935421"/>
              <a:gd name="connsiteX0" fmla="*/ 25025 w 1211018"/>
              <a:gd name="connsiteY0" fmla="*/ 818181 h 935421"/>
              <a:gd name="connsiteX1" fmla="*/ 51533 w 1211018"/>
              <a:gd name="connsiteY1" fmla="*/ 618555 h 935421"/>
              <a:gd name="connsiteX2" fmla="*/ 194408 w 1211018"/>
              <a:gd name="connsiteY2" fmla="*/ 361380 h 935421"/>
              <a:gd name="connsiteX3" fmla="*/ 470633 w 1211018"/>
              <a:gd name="connsiteY3" fmla="*/ 123254 h 935421"/>
              <a:gd name="connsiteX4" fmla="*/ 658801 w 1211018"/>
              <a:gd name="connsiteY4" fmla="*/ 5703 h 935421"/>
              <a:gd name="connsiteX5" fmla="*/ 975458 w 1211018"/>
              <a:gd name="connsiteY5" fmla="*/ 56579 h 935421"/>
              <a:gd name="connsiteX6" fmla="*/ 1206852 w 1211018"/>
              <a:gd name="connsiteY6" fmla="*/ 275256 h 935421"/>
              <a:gd name="connsiteX7" fmla="*/ 1061184 w 1211018"/>
              <a:gd name="connsiteY7" fmla="*/ 694755 h 935421"/>
              <a:gd name="connsiteX8" fmla="*/ 956408 w 1211018"/>
              <a:gd name="connsiteY8" fmla="*/ 818579 h 935421"/>
              <a:gd name="connsiteX9" fmla="*/ 489683 w 1211018"/>
              <a:gd name="connsiteY9" fmla="*/ 837630 h 935421"/>
              <a:gd name="connsiteX10" fmla="*/ 192076 w 1211018"/>
              <a:gd name="connsiteY10" fmla="*/ 935334 h 935421"/>
              <a:gd name="connsiteX11" fmla="*/ 25025 w 1211018"/>
              <a:gd name="connsiteY11" fmla="*/ 818181 h 935421"/>
              <a:gd name="connsiteX0" fmla="*/ 418 w 1186411"/>
              <a:gd name="connsiteY0" fmla="*/ 818181 h 935421"/>
              <a:gd name="connsiteX1" fmla="*/ 131701 w 1186411"/>
              <a:gd name="connsiteY1" fmla="*/ 628080 h 935421"/>
              <a:gd name="connsiteX2" fmla="*/ 169801 w 1186411"/>
              <a:gd name="connsiteY2" fmla="*/ 361380 h 935421"/>
              <a:gd name="connsiteX3" fmla="*/ 446026 w 1186411"/>
              <a:gd name="connsiteY3" fmla="*/ 123254 h 935421"/>
              <a:gd name="connsiteX4" fmla="*/ 634194 w 1186411"/>
              <a:gd name="connsiteY4" fmla="*/ 5703 h 935421"/>
              <a:gd name="connsiteX5" fmla="*/ 950851 w 1186411"/>
              <a:gd name="connsiteY5" fmla="*/ 56579 h 935421"/>
              <a:gd name="connsiteX6" fmla="*/ 1182245 w 1186411"/>
              <a:gd name="connsiteY6" fmla="*/ 275256 h 935421"/>
              <a:gd name="connsiteX7" fmla="*/ 1036577 w 1186411"/>
              <a:gd name="connsiteY7" fmla="*/ 694755 h 935421"/>
              <a:gd name="connsiteX8" fmla="*/ 931801 w 1186411"/>
              <a:gd name="connsiteY8" fmla="*/ 818579 h 935421"/>
              <a:gd name="connsiteX9" fmla="*/ 465076 w 1186411"/>
              <a:gd name="connsiteY9" fmla="*/ 837630 h 935421"/>
              <a:gd name="connsiteX10" fmla="*/ 167469 w 1186411"/>
              <a:gd name="connsiteY10" fmla="*/ 935334 h 935421"/>
              <a:gd name="connsiteX11" fmla="*/ 418 w 1186411"/>
              <a:gd name="connsiteY11" fmla="*/ 818181 h 935421"/>
              <a:gd name="connsiteX0" fmla="*/ 236 w 1186229"/>
              <a:gd name="connsiteY0" fmla="*/ 818181 h 925906"/>
              <a:gd name="connsiteX1" fmla="*/ 131519 w 1186229"/>
              <a:gd name="connsiteY1" fmla="*/ 628080 h 925906"/>
              <a:gd name="connsiteX2" fmla="*/ 169619 w 1186229"/>
              <a:gd name="connsiteY2" fmla="*/ 361380 h 925906"/>
              <a:gd name="connsiteX3" fmla="*/ 445844 w 1186229"/>
              <a:gd name="connsiteY3" fmla="*/ 123254 h 925906"/>
              <a:gd name="connsiteX4" fmla="*/ 634012 w 1186229"/>
              <a:gd name="connsiteY4" fmla="*/ 5703 h 925906"/>
              <a:gd name="connsiteX5" fmla="*/ 950669 w 1186229"/>
              <a:gd name="connsiteY5" fmla="*/ 56579 h 925906"/>
              <a:gd name="connsiteX6" fmla="*/ 1182063 w 1186229"/>
              <a:gd name="connsiteY6" fmla="*/ 275256 h 925906"/>
              <a:gd name="connsiteX7" fmla="*/ 1036395 w 1186229"/>
              <a:gd name="connsiteY7" fmla="*/ 694755 h 925906"/>
              <a:gd name="connsiteX8" fmla="*/ 931619 w 1186229"/>
              <a:gd name="connsiteY8" fmla="*/ 818579 h 925906"/>
              <a:gd name="connsiteX9" fmla="*/ 464894 w 1186229"/>
              <a:gd name="connsiteY9" fmla="*/ 837630 h 925906"/>
              <a:gd name="connsiteX10" fmla="*/ 157762 w 1186229"/>
              <a:gd name="connsiteY10" fmla="*/ 925809 h 925906"/>
              <a:gd name="connsiteX11" fmla="*/ 236 w 1186229"/>
              <a:gd name="connsiteY11" fmla="*/ 818181 h 925906"/>
              <a:gd name="connsiteX0" fmla="*/ 236 w 1167961"/>
              <a:gd name="connsiteY0" fmla="*/ 818181 h 925906"/>
              <a:gd name="connsiteX1" fmla="*/ 131519 w 1167961"/>
              <a:gd name="connsiteY1" fmla="*/ 628080 h 925906"/>
              <a:gd name="connsiteX2" fmla="*/ 169619 w 1167961"/>
              <a:gd name="connsiteY2" fmla="*/ 361380 h 925906"/>
              <a:gd name="connsiteX3" fmla="*/ 445844 w 1167961"/>
              <a:gd name="connsiteY3" fmla="*/ 123254 h 925906"/>
              <a:gd name="connsiteX4" fmla="*/ 634012 w 1167961"/>
              <a:gd name="connsiteY4" fmla="*/ 5703 h 925906"/>
              <a:gd name="connsiteX5" fmla="*/ 950669 w 1167961"/>
              <a:gd name="connsiteY5" fmla="*/ 56579 h 925906"/>
              <a:gd name="connsiteX6" fmla="*/ 1163013 w 1167961"/>
              <a:gd name="connsiteY6" fmla="*/ 275256 h 925906"/>
              <a:gd name="connsiteX7" fmla="*/ 1036395 w 1167961"/>
              <a:gd name="connsiteY7" fmla="*/ 694755 h 925906"/>
              <a:gd name="connsiteX8" fmla="*/ 931619 w 1167961"/>
              <a:gd name="connsiteY8" fmla="*/ 818579 h 925906"/>
              <a:gd name="connsiteX9" fmla="*/ 464894 w 1167961"/>
              <a:gd name="connsiteY9" fmla="*/ 837630 h 925906"/>
              <a:gd name="connsiteX10" fmla="*/ 157762 w 1167961"/>
              <a:gd name="connsiteY10" fmla="*/ 925809 h 925906"/>
              <a:gd name="connsiteX11" fmla="*/ 236 w 1167961"/>
              <a:gd name="connsiteY11" fmla="*/ 818181 h 92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961" h="925906">
                <a:moveTo>
                  <a:pt x="236" y="818181"/>
                </a:moveTo>
                <a:cubicBezTo>
                  <a:pt x="-4138" y="768560"/>
                  <a:pt x="52877" y="784130"/>
                  <a:pt x="131519" y="628080"/>
                </a:cubicBezTo>
                <a:lnTo>
                  <a:pt x="169619" y="361380"/>
                </a:lnTo>
                <a:cubicBezTo>
                  <a:pt x="218831" y="282005"/>
                  <a:pt x="338283" y="207933"/>
                  <a:pt x="445844" y="123254"/>
                </a:cubicBezTo>
                <a:cubicBezTo>
                  <a:pt x="515305" y="19525"/>
                  <a:pt x="549875" y="16815"/>
                  <a:pt x="634012" y="5703"/>
                </a:cubicBezTo>
                <a:cubicBezTo>
                  <a:pt x="718149" y="-5409"/>
                  <a:pt x="845040" y="-5809"/>
                  <a:pt x="950669" y="56579"/>
                </a:cubicBezTo>
                <a:cubicBezTo>
                  <a:pt x="1056298" y="118967"/>
                  <a:pt x="1137613" y="180006"/>
                  <a:pt x="1163013" y="275256"/>
                </a:cubicBezTo>
                <a:cubicBezTo>
                  <a:pt x="1188413" y="370506"/>
                  <a:pt x="1111473" y="594676"/>
                  <a:pt x="1036395" y="694755"/>
                </a:cubicBezTo>
                <a:cubicBezTo>
                  <a:pt x="961317" y="794834"/>
                  <a:pt x="1025282" y="778892"/>
                  <a:pt x="931619" y="818579"/>
                </a:cubicBezTo>
                <a:cubicBezTo>
                  <a:pt x="837956" y="858267"/>
                  <a:pt x="573233" y="824521"/>
                  <a:pt x="464894" y="837630"/>
                </a:cubicBezTo>
                <a:cubicBezTo>
                  <a:pt x="356555" y="850739"/>
                  <a:pt x="235205" y="929050"/>
                  <a:pt x="157762" y="925809"/>
                </a:cubicBezTo>
                <a:cubicBezTo>
                  <a:pt x="80319" y="922568"/>
                  <a:pt x="4610" y="867803"/>
                  <a:pt x="236" y="818181"/>
                </a:cubicBezTo>
                <a:close/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1" name="Gerade Verbindung mit Pfeil 54"/>
          <p:cNvCxnSpPr/>
          <p:nvPr/>
        </p:nvCxnSpPr>
        <p:spPr bwMode="auto">
          <a:xfrm>
            <a:off x="2282226" y="3512839"/>
            <a:ext cx="420063" cy="395510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C00000"/>
            </a:solidFill>
            <a:miter lim="800000"/>
            <a:headEnd/>
            <a:tailEnd type="diamon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1732709" y="3246304"/>
            <a:ext cx="961899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HR CTV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4675622" y="6389688"/>
            <a:ext cx="52149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l-GR" sz="1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Dimopoulos et al IJROBP 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2006; 64(5): 1380-1388</a:t>
            </a: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1836108" y="311904"/>
            <a:ext cx="851535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EVALUATION OF IMAGING FINDINGS</a:t>
            </a:r>
          </a:p>
        </p:txBody>
      </p:sp>
    </p:spTree>
    <p:extLst>
      <p:ext uri="{BB962C8B-B14F-4D97-AF65-F5344CB8AC3E}">
        <p14:creationId xmlns:p14="http://schemas.microsoft.com/office/powerpoint/2010/main" val="3997895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val 2"/>
          <p:cNvSpPr>
            <a:spLocks noChangeArrowheads="1"/>
          </p:cNvSpPr>
          <p:nvPr/>
        </p:nvSpPr>
        <p:spPr bwMode="auto">
          <a:xfrm>
            <a:off x="3806825" y="4470400"/>
            <a:ext cx="338138" cy="338138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ObliqueTopRight">
              <a:rot lat="0" lon="20999970" rev="0"/>
            </a:camera>
            <a:lightRig rig="legacyFlat3" dir="b"/>
          </a:scene3d>
          <a:sp3d extrusionH="12673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816350" y="3971925"/>
            <a:ext cx="828675" cy="322263"/>
          </a:xfrm>
          <a:prstGeom prst="rect">
            <a:avLst/>
          </a:prstGeom>
          <a:solidFill>
            <a:srgbClr val="46A1A8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9591675" y="-4838700"/>
            <a:ext cx="68263" cy="41576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11"/>
              </a:cxn>
              <a:cxn ang="0">
                <a:pos x="6" y="1347"/>
              </a:cxn>
              <a:cxn ang="0">
                <a:pos x="27" y="1365"/>
              </a:cxn>
              <a:cxn ang="0">
                <a:pos x="45" y="1350"/>
              </a:cxn>
              <a:cxn ang="0">
                <a:pos x="54" y="1311"/>
              </a:cxn>
              <a:cxn ang="0">
                <a:pos x="54" y="0"/>
              </a:cxn>
              <a:cxn ang="0">
                <a:pos x="0" y="0"/>
              </a:cxn>
            </a:cxnLst>
            <a:rect l="0" t="0" r="r" b="b"/>
            <a:pathLst>
              <a:path w="54" h="1365">
                <a:moveTo>
                  <a:pt x="0" y="0"/>
                </a:moveTo>
                <a:lnTo>
                  <a:pt x="0" y="1311"/>
                </a:lnTo>
                <a:lnTo>
                  <a:pt x="6" y="1347"/>
                </a:lnTo>
                <a:lnTo>
                  <a:pt x="27" y="1365"/>
                </a:lnTo>
                <a:lnTo>
                  <a:pt x="45" y="1350"/>
                </a:lnTo>
                <a:lnTo>
                  <a:pt x="54" y="1311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50000">
                <a:schemeClr val="tx2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7875588" y="-560388"/>
            <a:ext cx="636587" cy="1014413"/>
          </a:xfrm>
          <a:prstGeom prst="rect">
            <a:avLst/>
          </a:prstGeom>
          <a:gradFill rotWithShape="1">
            <a:gsLst>
              <a:gs pos="0">
                <a:srgbClr val="7DAFB1"/>
              </a:gs>
              <a:gs pos="50000">
                <a:srgbClr val="588F92"/>
              </a:gs>
              <a:gs pos="100000">
                <a:srgbClr val="7DAFB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94" name="Rectangle 8"/>
          <p:cNvSpPr>
            <a:spLocks noChangeArrowheads="1"/>
          </p:cNvSpPr>
          <p:nvPr/>
        </p:nvSpPr>
        <p:spPr bwMode="auto">
          <a:xfrm>
            <a:off x="7686675" y="417513"/>
            <a:ext cx="1052513" cy="498475"/>
          </a:xfrm>
          <a:prstGeom prst="rect">
            <a:avLst/>
          </a:prstGeom>
          <a:gradFill rotWithShape="1">
            <a:gsLst>
              <a:gs pos="0">
                <a:srgbClr val="7DAFB1"/>
              </a:gs>
              <a:gs pos="50000">
                <a:srgbClr val="588F92"/>
              </a:gs>
              <a:gs pos="100000">
                <a:srgbClr val="7DAFB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95" name="Rectangle 9"/>
          <p:cNvSpPr>
            <a:spLocks noChangeArrowheads="1"/>
          </p:cNvSpPr>
          <p:nvPr/>
        </p:nvSpPr>
        <p:spPr bwMode="auto">
          <a:xfrm>
            <a:off x="7967663" y="-560388"/>
            <a:ext cx="446087" cy="1503363"/>
          </a:xfrm>
          <a:prstGeom prst="rect">
            <a:avLst/>
          </a:prstGeom>
          <a:gradFill rotWithShape="1">
            <a:gsLst>
              <a:gs pos="0">
                <a:srgbClr val="7DAFB1"/>
              </a:gs>
              <a:gs pos="50000">
                <a:srgbClr val="588F92"/>
              </a:gs>
              <a:gs pos="100000">
                <a:srgbClr val="7DAFB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6729413" y="-4838700"/>
            <a:ext cx="68262" cy="41576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11"/>
              </a:cxn>
              <a:cxn ang="0">
                <a:pos x="6" y="1347"/>
              </a:cxn>
              <a:cxn ang="0">
                <a:pos x="27" y="1365"/>
              </a:cxn>
              <a:cxn ang="0">
                <a:pos x="45" y="1350"/>
              </a:cxn>
              <a:cxn ang="0">
                <a:pos x="54" y="1311"/>
              </a:cxn>
              <a:cxn ang="0">
                <a:pos x="54" y="0"/>
              </a:cxn>
              <a:cxn ang="0">
                <a:pos x="0" y="0"/>
              </a:cxn>
            </a:cxnLst>
            <a:rect l="0" t="0" r="r" b="b"/>
            <a:pathLst>
              <a:path w="54" h="1365">
                <a:moveTo>
                  <a:pt x="0" y="0"/>
                </a:moveTo>
                <a:lnTo>
                  <a:pt x="0" y="1311"/>
                </a:lnTo>
                <a:lnTo>
                  <a:pt x="6" y="1347"/>
                </a:lnTo>
                <a:lnTo>
                  <a:pt x="27" y="1365"/>
                </a:lnTo>
                <a:lnTo>
                  <a:pt x="45" y="1350"/>
                </a:lnTo>
                <a:lnTo>
                  <a:pt x="54" y="1311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50000">
                <a:schemeClr val="tx2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497" name="Freeform 11"/>
          <p:cNvSpPr>
            <a:spLocks/>
          </p:cNvSpPr>
          <p:nvPr/>
        </p:nvSpPr>
        <p:spPr bwMode="auto">
          <a:xfrm>
            <a:off x="7977188" y="1241425"/>
            <a:ext cx="441325" cy="4440238"/>
          </a:xfrm>
          <a:custGeom>
            <a:avLst/>
            <a:gdLst>
              <a:gd name="T0" fmla="*/ 0 w 278"/>
              <a:gd name="T1" fmla="*/ 2147483646 h 2067"/>
              <a:gd name="T2" fmla="*/ 0 w 278"/>
              <a:gd name="T3" fmla="*/ 2147483646 h 2067"/>
              <a:gd name="T4" fmla="*/ 2147483646 w 278"/>
              <a:gd name="T5" fmla="*/ 2147483646 h 2067"/>
              <a:gd name="T6" fmla="*/ 2147483646 w 278"/>
              <a:gd name="T7" fmla="*/ 2147483646 h 2067"/>
              <a:gd name="T8" fmla="*/ 2147483646 w 278"/>
              <a:gd name="T9" fmla="*/ 2147483646 h 2067"/>
              <a:gd name="T10" fmla="*/ 2147483646 w 278"/>
              <a:gd name="T11" fmla="*/ 2147483646 h 2067"/>
              <a:gd name="T12" fmla="*/ 2147483646 w 278"/>
              <a:gd name="T13" fmla="*/ 2147483646 h 2067"/>
              <a:gd name="T14" fmla="*/ 2147483646 w 278"/>
              <a:gd name="T15" fmla="*/ 2147483646 h 2067"/>
              <a:gd name="T16" fmla="*/ 2147483646 w 278"/>
              <a:gd name="T17" fmla="*/ 2147483646 h 2067"/>
              <a:gd name="T18" fmla="*/ 2147483646 w 278"/>
              <a:gd name="T19" fmla="*/ 0 h 2067"/>
              <a:gd name="T20" fmla="*/ 0 w 278"/>
              <a:gd name="T21" fmla="*/ 2147483646 h 20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"/>
              <a:gd name="T34" fmla="*/ 0 h 2067"/>
              <a:gd name="T35" fmla="*/ 278 w 278"/>
              <a:gd name="T36" fmla="*/ 2067 h 20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" h="2067">
                <a:moveTo>
                  <a:pt x="0" y="13"/>
                </a:moveTo>
                <a:lnTo>
                  <a:pt x="0" y="1931"/>
                </a:lnTo>
                <a:lnTo>
                  <a:pt x="14" y="1985"/>
                </a:lnTo>
                <a:lnTo>
                  <a:pt x="61" y="2040"/>
                </a:lnTo>
                <a:lnTo>
                  <a:pt x="102" y="2067"/>
                </a:lnTo>
                <a:lnTo>
                  <a:pt x="176" y="2067"/>
                </a:lnTo>
                <a:lnTo>
                  <a:pt x="217" y="2040"/>
                </a:lnTo>
                <a:lnTo>
                  <a:pt x="271" y="1972"/>
                </a:lnTo>
                <a:lnTo>
                  <a:pt x="278" y="1924"/>
                </a:lnTo>
                <a:lnTo>
                  <a:pt x="278" y="0"/>
                </a:lnTo>
                <a:lnTo>
                  <a:pt x="0" y="13"/>
                </a:lnTo>
                <a:close/>
              </a:path>
            </a:pathLst>
          </a:custGeom>
          <a:gradFill rotWithShape="1">
            <a:gsLst>
              <a:gs pos="0">
                <a:srgbClr val="A1C5C7"/>
              </a:gs>
              <a:gs pos="50000">
                <a:srgbClr val="7DAFB1"/>
              </a:gs>
              <a:gs pos="100000">
                <a:srgbClr val="A1C5C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498" name="Oval 12"/>
          <p:cNvSpPr>
            <a:spLocks noChangeArrowheads="1"/>
          </p:cNvSpPr>
          <p:nvPr/>
        </p:nvSpPr>
        <p:spPr bwMode="auto">
          <a:xfrm>
            <a:off x="3838575" y="32210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ObliqueTopRight">
              <a:rot lat="0" lon="20999970" rev="0"/>
            </a:camera>
            <a:lightRig rig="legacyFlat3" dir="b"/>
          </a:scene3d>
          <a:sp3d extrusionH="10133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99" name="AutoShape 13"/>
          <p:cNvSpPr>
            <a:spLocks/>
          </p:cNvSpPr>
          <p:nvPr/>
        </p:nvSpPr>
        <p:spPr bwMode="auto">
          <a:xfrm>
            <a:off x="2290763" y="1643063"/>
            <a:ext cx="3505200" cy="3505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918" name="Oval 14"/>
          <p:cNvSpPr>
            <a:spLocks noChangeArrowheads="1"/>
          </p:cNvSpPr>
          <p:nvPr/>
        </p:nvSpPr>
        <p:spPr bwMode="auto">
          <a:xfrm>
            <a:off x="4805363" y="21764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19" name="Oval 15"/>
          <p:cNvSpPr>
            <a:spLocks noChangeArrowheads="1"/>
          </p:cNvSpPr>
          <p:nvPr/>
        </p:nvSpPr>
        <p:spPr bwMode="auto">
          <a:xfrm>
            <a:off x="5262563" y="2668588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0" name="Oval 16"/>
          <p:cNvSpPr>
            <a:spLocks noChangeArrowheads="1"/>
          </p:cNvSpPr>
          <p:nvPr/>
        </p:nvSpPr>
        <p:spPr bwMode="auto">
          <a:xfrm>
            <a:off x="5338763" y="3582988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1" name="Oval 17"/>
          <p:cNvSpPr>
            <a:spLocks noChangeArrowheads="1"/>
          </p:cNvSpPr>
          <p:nvPr/>
        </p:nvSpPr>
        <p:spPr bwMode="auto">
          <a:xfrm>
            <a:off x="3227388" y="4529138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2" name="Oval 18"/>
          <p:cNvSpPr>
            <a:spLocks noChangeArrowheads="1"/>
          </p:cNvSpPr>
          <p:nvPr/>
        </p:nvSpPr>
        <p:spPr bwMode="auto">
          <a:xfrm>
            <a:off x="2747963" y="38528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3" name="Oval 19"/>
          <p:cNvSpPr>
            <a:spLocks noChangeArrowheads="1"/>
          </p:cNvSpPr>
          <p:nvPr/>
        </p:nvSpPr>
        <p:spPr bwMode="auto">
          <a:xfrm>
            <a:off x="2595563" y="29384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4" name="Oval 20"/>
          <p:cNvSpPr>
            <a:spLocks noChangeArrowheads="1"/>
          </p:cNvSpPr>
          <p:nvPr/>
        </p:nvSpPr>
        <p:spPr bwMode="auto">
          <a:xfrm>
            <a:off x="3052763" y="22526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5" name="Oval 21"/>
          <p:cNvSpPr>
            <a:spLocks noChangeArrowheads="1"/>
          </p:cNvSpPr>
          <p:nvPr/>
        </p:nvSpPr>
        <p:spPr bwMode="auto">
          <a:xfrm>
            <a:off x="4957763" y="43100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4759325" y="42624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ObliqueTopRight">
              <a:rot lat="20999970" lon="20999970" rev="0"/>
            </a:camera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27" name="Oval 23"/>
          <p:cNvSpPr>
            <a:spLocks noChangeArrowheads="1"/>
          </p:cNvSpPr>
          <p:nvPr/>
        </p:nvSpPr>
        <p:spPr bwMode="auto">
          <a:xfrm>
            <a:off x="4687888" y="3349625"/>
            <a:ext cx="76200" cy="76200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ObliqueTopRight">
              <a:rot lat="20999970" lon="20999970" rev="0"/>
            </a:camera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28" name="Oval 24"/>
          <p:cNvSpPr>
            <a:spLocks noChangeArrowheads="1"/>
          </p:cNvSpPr>
          <p:nvPr/>
        </p:nvSpPr>
        <p:spPr bwMode="auto">
          <a:xfrm>
            <a:off x="2017713" y="360045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ObliqueTopRight">
              <a:rot lat="20999970" lon="20999970" rev="0"/>
            </a:camera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29" name="Oval 25"/>
          <p:cNvSpPr>
            <a:spLocks noChangeArrowheads="1"/>
          </p:cNvSpPr>
          <p:nvPr/>
        </p:nvSpPr>
        <p:spPr bwMode="auto">
          <a:xfrm>
            <a:off x="2171700" y="4505325"/>
            <a:ext cx="76200" cy="76200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ObliqueTopRight">
              <a:rot lat="20999970" lon="20999970" rev="0"/>
            </a:camera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32" name="Oval 28"/>
          <p:cNvSpPr>
            <a:spLocks noChangeArrowheads="1"/>
          </p:cNvSpPr>
          <p:nvPr/>
        </p:nvSpPr>
        <p:spPr bwMode="auto">
          <a:xfrm>
            <a:off x="3052763" y="22526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7254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513" name="Oval 31"/>
          <p:cNvSpPr>
            <a:spLocks noChangeArrowheads="1"/>
          </p:cNvSpPr>
          <p:nvPr/>
        </p:nvSpPr>
        <p:spPr bwMode="auto">
          <a:xfrm>
            <a:off x="2033588" y="5013325"/>
            <a:ext cx="381000" cy="381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7DAFB1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5053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14" name="Rectangle 32"/>
          <p:cNvSpPr>
            <a:spLocks noChangeArrowheads="1"/>
          </p:cNvSpPr>
          <p:nvPr/>
        </p:nvSpPr>
        <p:spPr bwMode="auto">
          <a:xfrm>
            <a:off x="6469063" y="715963"/>
            <a:ext cx="3495675" cy="720725"/>
          </a:xfrm>
          <a:prstGeom prst="rect">
            <a:avLst/>
          </a:prstGeom>
          <a:gradFill rotWithShape="1">
            <a:gsLst>
              <a:gs pos="0">
                <a:srgbClr val="A1C5C7"/>
              </a:gs>
              <a:gs pos="50000">
                <a:srgbClr val="588F92"/>
              </a:gs>
              <a:gs pos="100000">
                <a:srgbClr val="A1C5C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15" name="Text Box 4"/>
          <p:cNvSpPr txBox="1">
            <a:spLocks noChangeArrowheads="1"/>
          </p:cNvSpPr>
          <p:nvPr/>
        </p:nvSpPr>
        <p:spPr bwMode="auto">
          <a:xfrm>
            <a:off x="273504" y="6162675"/>
            <a:ext cx="5941559" cy="625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el-GR" sz="1400" b="1" i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Kirisits</a:t>
            </a:r>
            <a:r>
              <a:rPr lang="de-DE" altLang="el-GR" sz="1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 et 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al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Int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J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Radiat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Oncol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Biol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Phys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2006; 65(2): 624-630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el-GR" sz="1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Dimopoulos et al. </a:t>
            </a:r>
            <a:r>
              <a:rPr lang="de-DE" altLang="el-GR" sz="1400" b="1" i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Int</a:t>
            </a:r>
            <a:r>
              <a:rPr lang="de-DE" altLang="el-GR" sz="1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J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Radiat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Oncol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Biol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Phys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2006; 66(1): 83-90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Radiother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altLang="el-GR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Oncol</a:t>
            </a:r>
            <a:r>
              <a:rPr lang="de-DE" altLang="el-GR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2009; 93(2): </a:t>
            </a:r>
            <a:r>
              <a:rPr lang="de-DE" altLang="el-GR" sz="1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347-351</a:t>
            </a:r>
            <a:endParaRPr lang="de-DE" altLang="el-GR" sz="14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562100" y="61913"/>
            <a:ext cx="3348038" cy="912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THE VIENNA APPLICATOR</a:t>
            </a:r>
          </a:p>
          <a:p>
            <a:pPr algn="ctr">
              <a:defRPr/>
            </a:pPr>
            <a:r>
              <a:rPr lang="de-DE" b="1" i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Intracavitary</a:t>
            </a:r>
            <a:r>
              <a:rPr lang="de-DE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 / Interstitial</a:t>
            </a:r>
          </a:p>
          <a:p>
            <a:pPr algn="ctr">
              <a:defRPr/>
            </a:pPr>
            <a:r>
              <a:rPr lang="de-DE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Tandem-Ring </a:t>
            </a:r>
            <a:r>
              <a:rPr lang="de-DE" b="1" i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Applicator</a:t>
            </a:r>
            <a:endParaRPr lang="de-DE" b="1" i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6838950" y="5786438"/>
            <a:ext cx="3346450" cy="10429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1600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MODIFIED APPLICATOR</a:t>
            </a:r>
          </a:p>
          <a:p>
            <a:pPr algn="ctr">
              <a:defRPr/>
            </a:pPr>
            <a:r>
              <a:rPr lang="de-DE" sz="1600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HOLES DRILLED INTO RING TO INSERT NEEDLES PARALLEL TO TANDEM</a:t>
            </a:r>
          </a:p>
        </p:txBody>
      </p:sp>
    </p:spTree>
    <p:extLst>
      <p:ext uri="{BB962C8B-B14F-4D97-AF65-F5344CB8AC3E}">
        <p14:creationId xmlns:p14="http://schemas.microsoft.com/office/powerpoint/2010/main" val="3618453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28333 L 2.5E-6 0.6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7778 L 3.33333E-6 0.624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3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6" grpId="0" animBg="1"/>
      <p:bldP spid="123927" grpId="0" animBg="1"/>
      <p:bldP spid="123928" grpId="0" animBg="1"/>
      <p:bldP spid="1239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1" t="22000" r="12201" b="8002"/>
          <a:stretch>
            <a:fillRect/>
          </a:stretch>
        </p:blipFill>
        <p:spPr bwMode="auto">
          <a:xfrm>
            <a:off x="2208213" y="1095375"/>
            <a:ext cx="814705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072662" y="311904"/>
            <a:ext cx="1005253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rebuchet MS" panose="020B0603020202020204" pitchFamily="34" charset="0"/>
              </a:rPr>
              <a:t>INTERSTITIAL </a:t>
            </a:r>
            <a:r>
              <a:rPr lang="en-US" altLang="en-US" sz="28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APPLICATORS DISTRIBUTION OF APPLICATION</a:t>
            </a:r>
            <a:endParaRPr lang="en-US" altLang="en-US" sz="28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7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1" t="22000" r="12201" b="8002"/>
          <a:stretch>
            <a:fillRect/>
          </a:stretch>
        </p:blipFill>
        <p:spPr bwMode="auto">
          <a:xfrm>
            <a:off x="2208213" y="1252084"/>
            <a:ext cx="82661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836108" y="311904"/>
            <a:ext cx="851535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MR IMAGE GUIDED BRACHYTHERAPY</a:t>
            </a:r>
            <a:endParaRPr lang="sl-SI" altLang="en-US" sz="2400" b="1" i="1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6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13" y="1738314"/>
            <a:ext cx="5040312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7185" r="1210" b="64668"/>
          <a:stretch>
            <a:fillRect/>
          </a:stretch>
        </p:blipFill>
        <p:spPr bwMode="auto">
          <a:xfrm>
            <a:off x="4399139" y="2114550"/>
            <a:ext cx="434022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6467" r="1210" b="57483"/>
          <a:stretch>
            <a:fillRect/>
          </a:stretch>
        </p:blipFill>
        <p:spPr bwMode="auto">
          <a:xfrm>
            <a:off x="4353100" y="2106613"/>
            <a:ext cx="43703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Group 44"/>
          <p:cNvGraphicFramePr>
            <a:graphicFrameLocks noGrp="1"/>
          </p:cNvGraphicFramePr>
          <p:nvPr>
            <p:extLst/>
          </p:nvPr>
        </p:nvGraphicFramePr>
        <p:xfrm>
          <a:off x="4419776" y="3821113"/>
          <a:ext cx="4314824" cy="1492249"/>
        </p:xfrm>
        <a:graphic>
          <a:graphicData uri="http://schemas.openxmlformats.org/drawingml/2006/table">
            <a:tbl>
              <a:tblPr/>
              <a:tblGrid>
                <a:gridCol w="2100957"/>
                <a:gridCol w="651927"/>
                <a:gridCol w="520199"/>
                <a:gridCol w="563212"/>
                <a:gridCol w="478529"/>
              </a:tblGrid>
              <a:tr h="327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A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events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3y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5y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Local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control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91%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89%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731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Pelvic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control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96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87%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84%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731</a:t>
                      </a:r>
                    </a:p>
                  </a:txBody>
                  <a:tcPr marL="77425" marR="77425" marT="38744" marB="3874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Distant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control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176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77%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73%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731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Cancer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specific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survival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178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79%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73%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731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survival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255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74%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65%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731</a:t>
                      </a:r>
                    </a:p>
                  </a:txBody>
                  <a:tcPr marL="77425" marR="77425" marT="38744" marB="387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Rechteck 16"/>
          <p:cNvSpPr/>
          <p:nvPr/>
        </p:nvSpPr>
        <p:spPr>
          <a:xfrm>
            <a:off x="4375326" y="5926139"/>
            <a:ext cx="4392613" cy="242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Months</a:t>
            </a:r>
            <a:r>
              <a:rPr lang="de-DE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5" name="Rechteck 17"/>
          <p:cNvSpPr/>
          <p:nvPr/>
        </p:nvSpPr>
        <p:spPr>
          <a:xfrm rot="16200000">
            <a:off x="1805163" y="3802063"/>
            <a:ext cx="3267075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Actuarial</a:t>
            </a:r>
            <a:r>
              <a:rPr lang="de-DE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probability</a:t>
            </a:r>
            <a:endParaRPr lang="de-DE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9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7904" r="25398" b="75447"/>
          <a:stretch>
            <a:fillRect/>
          </a:stretch>
        </p:blipFill>
        <p:spPr bwMode="auto">
          <a:xfrm>
            <a:off x="4426126" y="2084388"/>
            <a:ext cx="433546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7904" r="25398" b="64668"/>
          <a:stretch>
            <a:fillRect/>
          </a:stretch>
        </p:blipFill>
        <p:spPr bwMode="auto">
          <a:xfrm>
            <a:off x="4511850" y="2111375"/>
            <a:ext cx="4237038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lipse 30"/>
          <p:cNvSpPr/>
          <p:nvPr/>
        </p:nvSpPr>
        <p:spPr>
          <a:xfrm>
            <a:off x="7561438" y="4565650"/>
            <a:ext cx="792162" cy="2857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rgbClr val="FF00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555088" y="4306888"/>
            <a:ext cx="792162" cy="28416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rgbClr val="FF0000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7545563" y="4105275"/>
            <a:ext cx="792162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rgbClr val="FF0000"/>
              </a:solidFill>
            </a:endParaRP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8321851" y="3694114"/>
            <a:ext cx="633413" cy="541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/>
          <p:cNvSpPr/>
          <p:nvPr/>
        </p:nvSpPr>
        <p:spPr>
          <a:xfrm>
            <a:off x="8948913" y="3449638"/>
            <a:ext cx="792162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rgbClr val="FF0000"/>
              </a:solidFill>
            </a:endParaRPr>
          </a:p>
        </p:txBody>
      </p:sp>
      <p:sp>
        <p:nvSpPr>
          <p:cNvPr id="89134" name="Textfeld 35"/>
          <p:cNvSpPr txBox="1">
            <a:spLocks noChangeArrowheads="1"/>
          </p:cNvSpPr>
          <p:nvPr/>
        </p:nvSpPr>
        <p:spPr bwMode="auto">
          <a:xfrm>
            <a:off x="8923513" y="3436939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  11%</a:t>
            </a:r>
            <a:endParaRPr lang="de-AT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 flipV="1">
            <a:off x="8518701" y="4286250"/>
            <a:ext cx="544513" cy="1524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8955263" y="3973513"/>
            <a:ext cx="792162" cy="28575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rgbClr val="FF0000"/>
              </a:solidFill>
            </a:endParaRPr>
          </a:p>
        </p:txBody>
      </p:sp>
      <p:sp>
        <p:nvSpPr>
          <p:cNvPr id="89137" name="Textfeld 38"/>
          <p:cNvSpPr txBox="1">
            <a:spLocks noChangeArrowheads="1"/>
          </p:cNvSpPr>
          <p:nvPr/>
        </p:nvSpPr>
        <p:spPr bwMode="auto">
          <a:xfrm>
            <a:off x="9063214" y="3978276"/>
            <a:ext cx="561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>
                <a:solidFill>
                  <a:srgbClr val="000000"/>
                </a:solidFill>
                <a:latin typeface="Arial" panose="020B0604020202020204" pitchFamily="34" charset="0"/>
              </a:rPr>
              <a:t>16%</a:t>
            </a:r>
            <a:endParaRPr lang="de-AT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8920338" y="5099050"/>
            <a:ext cx="792162" cy="2857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rgbClr val="FF0000"/>
              </a:solidFill>
            </a:endParaRPr>
          </a:p>
        </p:txBody>
      </p:sp>
      <p:cxnSp>
        <p:nvCxnSpPr>
          <p:cNvPr id="41" name="Gerade Verbindung mit Pfeil 40"/>
          <p:cNvCxnSpPr>
            <a:stCxn id="31" idx="5"/>
          </p:cNvCxnSpPr>
          <p:nvPr/>
        </p:nvCxnSpPr>
        <p:spPr>
          <a:xfrm>
            <a:off x="8237713" y="4810125"/>
            <a:ext cx="717550" cy="2682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40" name="Textfeld 41"/>
          <p:cNvSpPr txBox="1">
            <a:spLocks noChangeArrowheads="1"/>
          </p:cNvSpPr>
          <p:nvPr/>
        </p:nvSpPr>
        <p:spPr bwMode="auto">
          <a:xfrm>
            <a:off x="9009238" y="5099051"/>
            <a:ext cx="703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27%</a:t>
            </a:r>
            <a:endParaRPr lang="de-AT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9142" name="Rectangle 2"/>
          <p:cNvSpPr>
            <a:spLocks noChangeArrowheads="1"/>
          </p:cNvSpPr>
          <p:nvPr/>
        </p:nvSpPr>
        <p:spPr bwMode="auto">
          <a:xfrm>
            <a:off x="2071422" y="662354"/>
            <a:ext cx="8027988" cy="1075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lIns="91428" tIns="45715" rIns="91428" bIns="4571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RetroEMBRACE </a:t>
            </a:r>
            <a:r>
              <a:rPr lang="en-US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MULTI CENTER </a:t>
            </a:r>
            <a:r>
              <a:rPr lang="el-GR" altLang="en-US" sz="2800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RESULTS</a:t>
            </a:r>
            <a:endParaRPr lang="en-GB" altLang="en-US" sz="2800" b="1" dirty="0" smtClean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ocal</a:t>
            </a:r>
            <a:r>
              <a:rPr lang="fr-F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Distant Control, C</a:t>
            </a:r>
            <a:r>
              <a:rPr lang="el-G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fr-F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l-GR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altLang="en-US" sz="24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7999" r="19263" b="77235"/>
          <a:stretch>
            <a:fillRect/>
          </a:stretch>
        </p:blipFill>
        <p:spPr bwMode="auto">
          <a:xfrm>
            <a:off x="3816879" y="7938"/>
            <a:ext cx="45370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hteck 1"/>
          <p:cNvSpPr>
            <a:spLocks noChangeArrowheads="1"/>
          </p:cNvSpPr>
          <p:nvPr/>
        </p:nvSpPr>
        <p:spPr bwMode="auto">
          <a:xfrm>
            <a:off x="193023" y="6456141"/>
            <a:ext cx="3300412" cy="339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Sturdza</a:t>
            </a:r>
            <a:r>
              <a:rPr lang="en-GB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et al. Rad</a:t>
            </a:r>
            <a:r>
              <a:rPr lang="el-GR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iat</a:t>
            </a:r>
            <a:r>
              <a:rPr lang="en-GB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On</a:t>
            </a:r>
            <a:r>
              <a:rPr lang="el-GR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col 2016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34" y="1460278"/>
            <a:ext cx="547052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4030622" y="4097115"/>
          <a:ext cx="3151188" cy="1865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7475"/>
                <a:gridCol w="552828"/>
                <a:gridCol w="490245"/>
                <a:gridCol w="509487"/>
                <a:gridCol w="691153"/>
              </a:tblGrid>
              <a:tr h="436186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3y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5y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  <a:tr h="23818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1B</a:t>
                      </a:r>
                      <a:endParaRPr lang="de-DE" sz="1500" b="0" i="0" u="none" strike="noStrike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500" b="0" i="0" u="none" strike="noStrike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de-DE" sz="15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de-DE" sz="15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de-DE" sz="1500" b="0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  <a:tr h="23818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</a:t>
                      </a:r>
                      <a:endParaRPr lang="de-DE" sz="15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5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  <a:endParaRPr lang="de-DE" sz="15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de-DE" sz="15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de-DE" sz="15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  <a:tr h="23818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2B</a:t>
                      </a:r>
                      <a:endParaRPr lang="de-DE" sz="1500" b="0" i="0" u="none" strike="noStrike">
                        <a:solidFill>
                          <a:srgbClr val="FF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de-DE" sz="1500" b="0" i="0" u="none" strike="noStrike">
                        <a:solidFill>
                          <a:srgbClr val="FF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  <a:endParaRPr lang="de-DE" sz="1500" b="0" i="0" u="none" strike="noStrike">
                        <a:solidFill>
                          <a:srgbClr val="FF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lang="de-DE" sz="1500" b="0" i="0" u="none" strike="noStrike">
                        <a:solidFill>
                          <a:srgbClr val="FF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  <a:endParaRPr lang="de-DE" sz="1500" b="0" i="0" u="none" strike="noStrike" dirty="0">
                        <a:solidFill>
                          <a:srgbClr val="FF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  <a:tr h="23818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</a:t>
                      </a:r>
                      <a:endParaRPr lang="de-DE" sz="1500" b="0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1500" b="0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  <a:endParaRPr lang="de-DE" sz="1500" b="0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  <a:endParaRPr lang="de-DE" sz="1500" b="0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de-DE" sz="1500" b="0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  <a:tr h="23818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33CC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3B</a:t>
                      </a:r>
                      <a:endParaRPr lang="de-DE" sz="1500" b="0" i="0" u="none" strike="noStrike"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33CC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de-DE" sz="1500" b="0" i="0" u="none" strike="noStrike"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33CC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  <a:endParaRPr lang="de-DE" sz="1500" b="0" i="0" u="none" strike="noStrike"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33CC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de-DE" sz="1500" b="0" i="0" u="none" strike="noStrike"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33CC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de-DE" sz="1500" b="0" i="0" u="none" strike="noStrike" dirty="0">
                        <a:solidFill>
                          <a:srgbClr val="33CC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  <a:tr h="23818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4A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5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lang="de-DE" sz="15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de-DE" sz="15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19" marB="0" anchor="ctr">
                    <a:noFill/>
                  </a:tcPr>
                </a:tc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3125746" y="1503140"/>
            <a:ext cx="5124450" cy="315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>
                <a:solidFill>
                  <a:prstClr val="black"/>
                </a:solidFill>
                <a:cs typeface="Arial" charset="0"/>
              </a:rPr>
              <a:t>Local control by FIGO stages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3992522" y="6278341"/>
            <a:ext cx="5457825" cy="51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months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between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date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of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diagnosis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and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local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control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/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local</a:t>
            </a:r>
            <a:r>
              <a:rPr lang="de-DE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cs typeface="Arial" charset="0"/>
              </a:rPr>
              <a:t>failure</a:t>
            </a:r>
            <a:endParaRPr lang="de-DE" sz="14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016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7999" r="19263" b="77235"/>
          <a:stretch>
            <a:fillRect/>
          </a:stretch>
        </p:blipFill>
        <p:spPr bwMode="auto">
          <a:xfrm>
            <a:off x="3816879" y="7938"/>
            <a:ext cx="45370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27609" y="4021014"/>
            <a:ext cx="1152525" cy="9495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591383" y="4822602"/>
            <a:ext cx="2419350" cy="1212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1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l-GR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el-GR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el-GR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5 year local control rates</a:t>
            </a:r>
          </a:p>
          <a:p>
            <a:pPr algn="ctr">
              <a:defRPr/>
            </a:pPr>
            <a:endParaRPr lang="en-US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distal IIB 77%</a:t>
            </a: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IIIB 44-65%</a:t>
            </a: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 18-48%</a:t>
            </a:r>
          </a:p>
        </p:txBody>
      </p:sp>
      <p:sp>
        <p:nvSpPr>
          <p:cNvPr id="90173" name="Rechteck 1"/>
          <p:cNvSpPr>
            <a:spLocks noChangeArrowheads="1"/>
          </p:cNvSpPr>
          <p:nvPr/>
        </p:nvSpPr>
        <p:spPr bwMode="auto">
          <a:xfrm>
            <a:off x="193023" y="6456141"/>
            <a:ext cx="3300412" cy="339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Sturdza</a:t>
            </a:r>
            <a:r>
              <a:rPr lang="en-GB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et al. Rad</a:t>
            </a:r>
            <a:r>
              <a:rPr lang="el-GR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iat</a:t>
            </a:r>
            <a:r>
              <a:rPr lang="en-GB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On</a:t>
            </a:r>
            <a:r>
              <a:rPr lang="el-GR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col 2016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071422" y="662354"/>
            <a:ext cx="8027988" cy="1075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lIns="91428" tIns="45715" rIns="91428" bIns="4571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RetroEMBRACE </a:t>
            </a:r>
            <a:r>
              <a:rPr lang="en-US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MULTI CENTER </a:t>
            </a:r>
            <a:r>
              <a:rPr lang="el-GR" altLang="en-US" sz="2800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RESULTS</a:t>
            </a:r>
            <a:endParaRPr lang="en-GB" altLang="en-US" sz="2800" b="1" dirty="0" smtClean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ocal Control by Stage</a:t>
            </a:r>
            <a:endParaRPr lang="en-US" altLang="en-US" sz="24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21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798822" y="2132014"/>
            <a:ext cx="6483350" cy="3616325"/>
          </a:xfrm>
          <a:prstGeom prst="rect">
            <a:avLst/>
          </a:prstGeom>
          <a:noFill/>
          <a:ln>
            <a:noFill/>
          </a:ln>
        </p:spPr>
        <p:txBody>
          <a:bodyPr lIns="60124" tIns="30062" rIns="60124" bIns="300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fr-FR" altLang="en-US" sz="6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11931" indent="-211931">
              <a:lnSpc>
                <a:spcPct val="100000"/>
              </a:lnSpc>
              <a:spcBef>
                <a:spcPct val="50000"/>
              </a:spcBef>
              <a:defRPr/>
            </a:pPr>
            <a:r>
              <a:rPr lang="fr-FR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Prospective Multi Center </a:t>
            </a:r>
            <a:r>
              <a:rPr lang="fr-FR" altLang="en-US" sz="1500" b="1" i="1" dirty="0">
                <a:solidFill>
                  <a:srgbClr val="FF99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Observational </a:t>
            </a:r>
            <a:r>
              <a:rPr lang="fr-FR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Study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fr-FR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(EMBRACE I) (accrual closed 1416 pts.)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lang="en-US" altLang="en-US" sz="1500" b="1" i="1" dirty="0">
                <a:solidFill>
                  <a:srgbClr val="FF99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Reporting on key clinical treatment and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" b="1" i="1" dirty="0">
                <a:solidFill>
                  <a:srgbClr val="FF99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outcome parameters</a:t>
            </a:r>
          </a:p>
          <a:p>
            <a:pPr marL="257175" indent="-257175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Prospective Multi Center </a:t>
            </a:r>
            <a:r>
              <a:rPr lang="en-US" altLang="en-US" sz="1500" b="1" i="1" dirty="0">
                <a:solidFill>
                  <a:srgbClr val="FF99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Interventional </a:t>
            </a:r>
            <a:r>
              <a:rPr lang="en-US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Study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(EMBRACE II) </a:t>
            </a:r>
            <a:r>
              <a:rPr lang="en-US" altLang="en-US" sz="15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(Results will be presented at ESTRO 2025)</a:t>
            </a:r>
            <a:endParaRPr lang="en-US" altLang="en-US" sz="15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lang="en-US" altLang="en-US" sz="1500" b="1" i="1" dirty="0">
                <a:solidFill>
                  <a:srgbClr val="FF99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Interventional prospective multicenter study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" b="1" i="1" dirty="0">
                <a:solidFill>
                  <a:srgbClr val="FF99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with some areas for observational research</a:t>
            </a:r>
            <a:endParaRPr lang="fr-FR" altLang="en-US" sz="1500" b="1" i="1" dirty="0">
              <a:solidFill>
                <a:srgbClr val="FF99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fr-FR" altLang="en-US" sz="15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11931" indent="-211931">
              <a:lnSpc>
                <a:spcPct val="100000"/>
              </a:lnSpc>
              <a:spcBef>
                <a:spcPct val="50000"/>
              </a:spcBef>
              <a:defRPr/>
            </a:pPr>
            <a:endParaRPr lang="fr-FR" altLang="en-US" sz="15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114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7999" r="19263" b="77235"/>
          <a:stretch>
            <a:fillRect/>
          </a:stretch>
        </p:blipFill>
        <p:spPr bwMode="auto">
          <a:xfrm>
            <a:off x="4122672" y="5556250"/>
            <a:ext cx="361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71422" y="662354"/>
            <a:ext cx="8027988" cy="1075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lIns="91428" tIns="45715" rIns="91428" bIns="4571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n-US" sz="2800" b="1" dirty="0">
                <a:solidFill>
                  <a:srgbClr val="000000"/>
                </a:solidFill>
                <a:latin typeface="Trebuchet MS" panose="020B0603020202020204" pitchFamily="34" charset="0"/>
              </a:rPr>
              <a:t>PROSPECTIVE </a:t>
            </a:r>
            <a:r>
              <a:rPr lang="en-US" altLang="en-US" sz="2800" b="1" dirty="0">
                <a:solidFill>
                  <a:srgbClr val="000000"/>
                </a:solidFill>
                <a:latin typeface="Trebuchet MS" panose="020B0603020202020204" pitchFamily="34" charset="0"/>
              </a:rPr>
              <a:t>MULTI CENTER </a:t>
            </a:r>
            <a:r>
              <a:rPr lang="en-US" altLang="en-US" sz="28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STUDIES</a:t>
            </a:r>
            <a:endParaRPr lang="en-US" altLang="en-US" sz="28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3202" r="73625" b="29395"/>
          <a:stretch>
            <a:fillRect/>
          </a:stretch>
        </p:blipFill>
        <p:spPr bwMode="auto">
          <a:xfrm>
            <a:off x="3718520" y="1656145"/>
            <a:ext cx="518477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023569" y="3346833"/>
            <a:ext cx="2419350" cy="315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&gt; 90% local control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7999" r="19263" b="77235"/>
          <a:stretch>
            <a:fillRect/>
          </a:stretch>
        </p:blipFill>
        <p:spPr bwMode="auto">
          <a:xfrm>
            <a:off x="3816879" y="7938"/>
            <a:ext cx="45370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071422" y="662354"/>
            <a:ext cx="8027988" cy="1075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lIns="91428" tIns="45715" rIns="91428" bIns="4571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2800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EMBRACE </a:t>
            </a:r>
            <a:r>
              <a:rPr lang="en-GB" altLang="en-US" sz="2800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I </a:t>
            </a:r>
            <a:r>
              <a:rPr lang="en-US" altLang="en-US" sz="2800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MULTI </a:t>
            </a:r>
            <a:r>
              <a:rPr lang="en-US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>CENTER </a:t>
            </a:r>
            <a:r>
              <a:rPr lang="el-GR" altLang="en-US" sz="2800" b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RESULTS</a:t>
            </a:r>
            <a:endParaRPr lang="en-GB" altLang="en-US" sz="2800" b="1" dirty="0" smtClean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ocal Control</a:t>
            </a:r>
            <a:endParaRPr lang="en-US" altLang="en-US" sz="24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193023" y="6456141"/>
            <a:ext cx="3300412" cy="339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Pötter</a:t>
            </a:r>
            <a:r>
              <a:rPr lang="en-GB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et al. Lancet </a:t>
            </a:r>
            <a:r>
              <a:rPr lang="en-GB" altLang="en-US" sz="16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Oncol</a:t>
            </a:r>
            <a:r>
              <a:rPr lang="en-GB" altLang="en-US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2021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45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84652" y="1520459"/>
            <a:ext cx="7210280" cy="5497512"/>
          </a:xfrm>
          <a:prstGeom prst="rect">
            <a:avLst/>
          </a:prstGeom>
          <a:noFill/>
          <a:ln>
            <a:noFill/>
          </a:ln>
        </p:spPr>
        <p:txBody>
          <a:bodyPr wrap="square" lIns="80165" tIns="40083" rIns="80165" bIns="4008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fr-FR" altLang="en-US" sz="16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2568" indent="-282568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VMAT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COMBINED WITH MODERN RADIOTHERAPY TOOLS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de-DE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 EXTERNAL BEAM RADIOTHERAPY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  <a:endParaRPr lang="en-US" altLang="en-US" sz="16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DECREASE OF BLADDER, BOWEL AND RECTUM SIDE EFFECTS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en-US" sz="8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2568" indent="-282568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MR IMAGE-GUIDED INTERSTITIAL BRACHYTHERAPY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  <a:endParaRPr lang="en-US" altLang="en-US" sz="16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INCREASE</a:t>
            </a: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~ 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20-30% </a:t>
            </a: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LOCAL CONTROL</a:t>
            </a: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FOR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TUMORS &gt; 5 </a:t>
            </a:r>
            <a:r>
              <a:rPr lang="el-GR" altLang="en-US" sz="1600" b="1" i="1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cm</a:t>
            </a:r>
            <a:endParaRPr lang="el-GR" altLang="en-US" sz="1600" b="1" i="1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l-GR" altLang="en-US" sz="1600" b="1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DECREASE</a:t>
            </a: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OF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~ 5-10%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SERIOUS ADVERSE LATE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EFFECTS </a:t>
            </a:r>
            <a:endParaRPr lang="el-GR" altLang="en-US" sz="1600" b="1" i="1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l-GR" altLang="en-US" sz="8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891" indent="-342891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EMBRACE I AND II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  <a:endParaRPr lang="en-US" altLang="en-US" sz="1600" b="1" i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600" b="1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CONFIRM THESE RESULTS AND </a:t>
            </a: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REFINE</a:t>
            </a:r>
            <a:r>
              <a:rPr lang="el-GR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HE METHOD </a:t>
            </a:r>
            <a:endParaRPr lang="el-GR" altLang="en-US" sz="1600" b="1" i="1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l-GR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OF MR IMAGE GUIDED BT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en-US" sz="800" b="1" i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METHODS CAN BE APPLIED FOR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OTHER GYN MALIGNANCIES</a:t>
            </a:r>
            <a:endParaRPr lang="fr-FR" altLang="en-US" sz="1600" b="1" i="1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71422" y="662354"/>
            <a:ext cx="8027988" cy="1075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/>
        </p:spPr>
        <p:txBody>
          <a:bodyPr lIns="91428" tIns="45715" rIns="91428" bIns="4571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rebuchet MS" panose="020B0603020202020204" pitchFamily="34" charset="0"/>
              </a:rPr>
              <a:t>TAKE HOME MESSAGES ADVANCED </a:t>
            </a:r>
            <a:r>
              <a:rPr lang="en-US" altLang="en-US" sz="28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RT</a:t>
            </a:r>
            <a:endParaRPr lang="en-US" altLang="en-US" sz="28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770" y="2556510"/>
            <a:ext cx="148361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SIDE EFFECTS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770" y="3661410"/>
            <a:ext cx="17446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LOCAL CONTROL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90750" y="2442210"/>
            <a:ext cx="0" cy="597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387349" y="3528773"/>
            <a:ext cx="2341" cy="6203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3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lorful pop art piece inspired by Roy Lichtenstein bold a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2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xtLst/>
        </p:spPr>
      </p:pic>
      <p:sp>
        <p:nvSpPr>
          <p:cNvPr id="6" name="Cloud Callout 5"/>
          <p:cNvSpPr/>
          <p:nvPr/>
        </p:nvSpPr>
        <p:spPr>
          <a:xfrm>
            <a:off x="0" y="-32657"/>
            <a:ext cx="7470348" cy="2800372"/>
          </a:xfrm>
          <a:prstGeom prst="cloudCallout">
            <a:avLst>
              <a:gd name="adj1" fmla="val 15551"/>
              <a:gd name="adj2" fmla="val 4259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449165" y="444935"/>
            <a:ext cx="51635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 pitchFamily="66" charset="0"/>
              </a:rPr>
              <a:t>…THANK YOY</a:t>
            </a:r>
          </a:p>
          <a:p>
            <a:r>
              <a:rPr lang="en-US" sz="3200" b="1" dirty="0" smtClean="0">
                <a:latin typeface="Comic Sans MS" pitchFamily="66" charset="0"/>
              </a:rPr>
              <a:t>FOR YOUR ATTENTION</a:t>
            </a:r>
            <a:endParaRPr lang="el-GR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88660" y="2049240"/>
            <a:ext cx="8610600" cy="1485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LOCALLY LIMITED DISEASE STAGE IB – IIA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6077" y="840921"/>
            <a:ext cx="313576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 u="sng">
                <a:latin typeface="Calibri"/>
              </a:defRPr>
            </a:lvl1pPr>
          </a:lstStyle>
          <a:p>
            <a:pPr algn="l"/>
            <a:r>
              <a:rPr lang="en-US" sz="3600" u="none" dirty="0">
                <a:solidFill>
                  <a:prstClr val="black"/>
                </a:solidFill>
              </a:rPr>
              <a:t>STAGE IB2</a:t>
            </a:r>
          </a:p>
        </p:txBody>
      </p:sp>
      <p:sp>
        <p:nvSpPr>
          <p:cNvPr id="2" name="Down Arrow 1"/>
          <p:cNvSpPr/>
          <p:nvPr/>
        </p:nvSpPr>
        <p:spPr>
          <a:xfrm>
            <a:off x="5931356" y="1453243"/>
            <a:ext cx="326571" cy="49802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0020" y="5124426"/>
            <a:ext cx="8610600" cy="1485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LOCALLY ADVANCED DISEASE STAGE IB3 – IVA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7437" y="3916107"/>
            <a:ext cx="313576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457200" algn="ctr">
              <a:defRPr sz="2400" b="1" i="1" u="sng">
                <a:latin typeface="Calibri"/>
              </a:defRPr>
            </a:lvl1pPr>
          </a:lstStyle>
          <a:p>
            <a:pPr algn="l"/>
            <a:r>
              <a:rPr lang="en-US" sz="3600" u="none" dirty="0">
                <a:solidFill>
                  <a:prstClr val="black"/>
                </a:solidFill>
              </a:rPr>
              <a:t>STAGE IB3</a:t>
            </a:r>
          </a:p>
        </p:txBody>
      </p:sp>
      <p:sp>
        <p:nvSpPr>
          <p:cNvPr id="7" name="Down Arrow 6"/>
          <p:cNvSpPr/>
          <p:nvPr/>
        </p:nvSpPr>
        <p:spPr>
          <a:xfrm>
            <a:off x="5932716" y="4528429"/>
            <a:ext cx="326571" cy="49802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078185" y="126545"/>
            <a:ext cx="1770290" cy="173241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364" name="Textfeld 1"/>
          <p:cNvSpPr txBox="1">
            <a:spLocks noChangeArrowheads="1"/>
          </p:cNvSpPr>
          <p:nvPr/>
        </p:nvSpPr>
        <p:spPr bwMode="auto">
          <a:xfrm>
            <a:off x="5572805" y="260691"/>
            <a:ext cx="812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88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en-US" altLang="en-US" sz="8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88660" y="2049240"/>
            <a:ext cx="8610600" cy="2216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marL="457200" algn="ctr">
              <a:defRPr/>
            </a:pPr>
            <a:r>
              <a:rPr lang="en-US" sz="2400" b="1" i="1" u="sng" dirty="0">
                <a:solidFill>
                  <a:prstClr val="black"/>
                </a:solidFill>
              </a:rPr>
              <a:t>TREATMENT OF CERVICAL CANCER </a:t>
            </a:r>
          </a:p>
          <a:p>
            <a:pPr marL="457200" algn="ctr"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LOCALLY LIMITED DISEASE STAGE IB – IIA</a:t>
            </a:r>
          </a:p>
          <a:p>
            <a:pPr marL="457200"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Radical Radiotherapy </a:t>
            </a:r>
            <a:r>
              <a:rPr lang="en-US" sz="2400" i="1" dirty="0">
                <a:solidFill>
                  <a:prstClr val="black"/>
                </a:solidFill>
              </a:rPr>
              <a:t>versus</a:t>
            </a:r>
            <a:r>
              <a:rPr lang="en-US" sz="2400" b="1" i="1" dirty="0">
                <a:solidFill>
                  <a:prstClr val="black"/>
                </a:solidFill>
              </a:rPr>
              <a:t> Radical Hysterectomy</a:t>
            </a:r>
          </a:p>
          <a:p>
            <a:pPr marL="457200" algn="ctr">
              <a:defRPr/>
            </a:pPr>
            <a:endParaRPr lang="en-US" sz="2400" b="1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0" name="Text Box 4"/>
          <p:cNvSpPr txBox="1">
            <a:spLocks noChangeArrowheads="1"/>
          </p:cNvSpPr>
          <p:nvPr/>
        </p:nvSpPr>
        <p:spPr bwMode="auto">
          <a:xfrm>
            <a:off x="8328025" y="5876926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prstClr val="black"/>
                </a:solidFill>
              </a:rPr>
              <a:t>Landoni </a:t>
            </a:r>
            <a:r>
              <a:rPr lang="en-GB" altLang="en-US" sz="1800" i="1">
                <a:solidFill>
                  <a:prstClr val="black"/>
                </a:solidFill>
              </a:rPr>
              <a:t>et al 1997</a:t>
            </a:r>
          </a:p>
        </p:txBody>
      </p:sp>
      <p:grpSp>
        <p:nvGrpSpPr>
          <p:cNvPr id="16411" name="Group 12"/>
          <p:cNvGrpSpPr>
            <a:grpSpLocks/>
          </p:cNvGrpSpPr>
          <p:nvPr/>
        </p:nvGrpSpPr>
        <p:grpSpPr bwMode="auto">
          <a:xfrm>
            <a:off x="1801814" y="1190625"/>
            <a:ext cx="8624887" cy="2139950"/>
            <a:chOff x="1421" y="1163"/>
            <a:chExt cx="2403" cy="704"/>
          </a:xfrm>
        </p:grpSpPr>
        <p:sp>
          <p:nvSpPr>
            <p:cNvPr id="16418" name="Picture 8"/>
            <p:cNvSpPr>
              <a:spLocks noChangeAspect="1" noChangeArrowheads="1"/>
            </p:cNvSpPr>
            <p:nvPr/>
          </p:nvSpPr>
          <p:spPr bwMode="auto">
            <a:xfrm>
              <a:off x="1424" y="1163"/>
              <a:ext cx="2400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6419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" y="1545"/>
              <a:ext cx="2400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412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51225"/>
            <a:ext cx="9144000" cy="2406650"/>
          </a:xfrm>
        </p:spPr>
      </p:pic>
      <p:sp>
        <p:nvSpPr>
          <p:cNvPr id="16413" name="Rectangle 15"/>
          <p:cNvSpPr>
            <a:spLocks noChangeArrowheads="1"/>
          </p:cNvSpPr>
          <p:nvPr/>
        </p:nvSpPr>
        <p:spPr bwMode="auto">
          <a:xfrm>
            <a:off x="6997701" y="4968875"/>
            <a:ext cx="3387725" cy="33655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en-US" sz="1800">
              <a:solidFill>
                <a:prstClr val="black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524000" y="1177925"/>
            <a:ext cx="914400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GB" altLang="en-US" sz="1800">
                <a:solidFill>
                  <a:prstClr val="black"/>
                </a:solidFill>
              </a:rPr>
              <a:t>Radiotherapy characteristics: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GB" altLang="en-US" sz="2000">
                <a:solidFill>
                  <a:prstClr val="black"/>
                </a:solidFill>
              </a:rPr>
              <a:t>EBRT(18 MV) median TD 47 Gy (40-53 Gy); 1.8-2 Gy per fx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GB" altLang="en-US" sz="2000">
                <a:solidFill>
                  <a:prstClr val="black"/>
                </a:solidFill>
              </a:rPr>
              <a:t>BT LDR, median TD to </a:t>
            </a:r>
            <a:r>
              <a:rPr lang="en-GB" altLang="en-US" sz="2000" u="sng">
                <a:solidFill>
                  <a:prstClr val="black"/>
                </a:solidFill>
              </a:rPr>
              <a:t>point A </a:t>
            </a:r>
            <a:r>
              <a:rPr lang="en-GB" altLang="en-US" sz="2000" b="1" u="sng">
                <a:solidFill>
                  <a:srgbClr val="800000"/>
                </a:solidFill>
              </a:rPr>
              <a:t>76</a:t>
            </a:r>
            <a:r>
              <a:rPr lang="en-GB" altLang="en-US" sz="2000" u="sng">
                <a:solidFill>
                  <a:prstClr val="black"/>
                </a:solidFill>
              </a:rPr>
              <a:t> Gy</a:t>
            </a:r>
            <a:r>
              <a:rPr lang="en-GB" altLang="en-US" sz="2000">
                <a:solidFill>
                  <a:prstClr val="black"/>
                </a:solidFill>
              </a:rPr>
              <a:t> (70-90 Gy)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endParaRPr lang="en-GB" altLang="en-US" sz="2000">
              <a:solidFill>
                <a:prstClr val="black"/>
              </a:solidFill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524000" y="3006725"/>
            <a:ext cx="9144000" cy="3693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800" b="1">
                <a:solidFill>
                  <a:srgbClr val="800000"/>
                </a:solidFill>
              </a:rPr>
              <a:t>64%</a:t>
            </a:r>
            <a:r>
              <a:rPr lang="en-GB" altLang="en-US" sz="1800">
                <a:solidFill>
                  <a:prstClr val="black"/>
                </a:solidFill>
              </a:rPr>
              <a:t> of patients from surgery arm had adjuvant radiotherapy! </a:t>
            </a:r>
          </a:p>
        </p:txBody>
      </p:sp>
      <p:sp>
        <p:nvSpPr>
          <p:cNvPr id="16416" name="Text Box 21"/>
          <p:cNvSpPr txBox="1">
            <a:spLocks noChangeArrowheads="1"/>
          </p:cNvSpPr>
          <p:nvPr/>
        </p:nvSpPr>
        <p:spPr bwMode="auto">
          <a:xfrm>
            <a:off x="1933575" y="4929188"/>
            <a:ext cx="43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 b="1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6417" name="Text Box 22"/>
          <p:cNvSpPr txBox="1">
            <a:spLocks noChangeArrowheads="1"/>
          </p:cNvSpPr>
          <p:nvPr/>
        </p:nvSpPr>
        <p:spPr bwMode="auto">
          <a:xfrm>
            <a:off x="3595688" y="5876925"/>
            <a:ext cx="401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prstClr val="black"/>
                </a:solidFill>
              </a:rPr>
              <a:t>*</a:t>
            </a:r>
            <a:r>
              <a:rPr lang="en-GB" altLang="en-US" sz="2000" b="1">
                <a:solidFill>
                  <a:prstClr val="black"/>
                </a:solidFill>
              </a:rPr>
              <a:t>Crude rates are given!</a:t>
            </a:r>
          </a:p>
        </p:txBody>
      </p:sp>
    </p:spTree>
    <p:extLst>
      <p:ext uri="{BB962C8B-B14F-4D97-AF65-F5344CB8AC3E}">
        <p14:creationId xmlns:p14="http://schemas.microsoft.com/office/powerpoint/2010/main" val="16506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1922</Words>
  <Application>Microsoft Office PowerPoint</Application>
  <PresentationFormat>Widescreen</PresentationFormat>
  <Paragraphs>550</Paragraphs>
  <Slides>69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MS PGothic</vt:lpstr>
      <vt:lpstr>MS PGothic</vt:lpstr>
      <vt:lpstr>Arial</vt:lpstr>
      <vt:lpstr>Arial Black</vt:lpstr>
      <vt:lpstr>Calibri</vt:lpstr>
      <vt:lpstr>Calibri Light</vt:lpstr>
      <vt:lpstr>Comic Sans MS</vt:lpstr>
      <vt:lpstr>Garamond</vt:lpstr>
      <vt:lpstr>Noto Sans</vt:lpstr>
      <vt:lpstr>Times New Roman</vt:lpstr>
      <vt:lpstr>Trebuchet MS</vt:lpstr>
      <vt:lpstr>Wingdings</vt:lpstr>
      <vt:lpstr>ヒラギノ角ゴ Pro W3</vt:lpstr>
      <vt:lpstr>1_Office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+ RADIOTHERAPY  vs.  HE + OBSERVATION </vt:lpstr>
      <vt:lpstr>INCLUSION CRITERIA OF SEDLIS STUDY</vt:lpstr>
      <vt:lpstr>PowerPoint Presentation</vt:lpstr>
      <vt:lpstr>HE + RADIOTHERAPY  vs.  HE + RADIOCHEMOTHERAPY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Athanasios Dimopoulos</dc:creator>
  <cp:lastModifiedBy>Athanasios Dimopoulos</cp:lastModifiedBy>
  <cp:revision>9</cp:revision>
  <cp:lastPrinted>2024-11-27T17:33:39Z</cp:lastPrinted>
  <dcterms:created xsi:type="dcterms:W3CDTF">2024-11-26T21:17:51Z</dcterms:created>
  <dcterms:modified xsi:type="dcterms:W3CDTF">2024-11-28T07:17:20Z</dcterms:modified>
</cp:coreProperties>
</file>