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1062" r:id="rId2"/>
    <p:sldId id="802" r:id="rId3"/>
    <p:sldId id="934" r:id="rId4"/>
    <p:sldId id="1019" r:id="rId5"/>
    <p:sldId id="943" r:id="rId6"/>
    <p:sldId id="955" r:id="rId7"/>
    <p:sldId id="956" r:id="rId8"/>
    <p:sldId id="957" r:id="rId9"/>
    <p:sldId id="958" r:id="rId10"/>
    <p:sldId id="961" r:id="rId11"/>
    <p:sldId id="964" r:id="rId12"/>
    <p:sldId id="965" r:id="rId13"/>
    <p:sldId id="966" r:id="rId14"/>
    <p:sldId id="967" r:id="rId15"/>
    <p:sldId id="968" r:id="rId16"/>
    <p:sldId id="972" r:id="rId17"/>
    <p:sldId id="941" r:id="rId18"/>
    <p:sldId id="1000" r:id="rId19"/>
    <p:sldId id="970" r:id="rId20"/>
    <p:sldId id="979" r:id="rId21"/>
    <p:sldId id="959" r:id="rId22"/>
    <p:sldId id="960" r:id="rId23"/>
    <p:sldId id="980" r:id="rId24"/>
    <p:sldId id="985" r:id="rId25"/>
    <p:sldId id="987" r:id="rId26"/>
    <p:sldId id="990" r:id="rId27"/>
    <p:sldId id="991" r:id="rId28"/>
    <p:sldId id="995" r:id="rId29"/>
    <p:sldId id="996" r:id="rId30"/>
    <p:sldId id="1059" r:id="rId31"/>
    <p:sldId id="324" r:id="rId32"/>
    <p:sldId id="1040" r:id="rId33"/>
    <p:sldId id="1041" r:id="rId34"/>
    <p:sldId id="1042" r:id="rId35"/>
    <p:sldId id="1039" r:id="rId36"/>
    <p:sldId id="1002" r:id="rId37"/>
    <p:sldId id="1003" r:id="rId38"/>
    <p:sldId id="1047" r:id="rId39"/>
    <p:sldId id="1006" r:id="rId40"/>
    <p:sldId id="1048" r:id="rId41"/>
    <p:sldId id="1049" r:id="rId42"/>
    <p:sldId id="1058" r:id="rId43"/>
    <p:sldId id="1014" r:id="rId44"/>
    <p:sldId id="1015" r:id="rId45"/>
    <p:sldId id="1016" r:id="rId46"/>
    <p:sldId id="1053" r:id="rId47"/>
    <p:sldId id="1051" r:id="rId48"/>
    <p:sldId id="1052" r:id="rId49"/>
    <p:sldId id="1054" r:id="rId50"/>
    <p:sldId id="1060" r:id="rId51"/>
    <p:sldId id="1061" r:id="rId52"/>
    <p:sldId id="1004" r:id="rId53"/>
    <p:sldId id="1005" r:id="rId54"/>
    <p:sldId id="1055" r:id="rId55"/>
    <p:sldId id="1033" r:id="rId56"/>
    <p:sldId id="1034" r:id="rId57"/>
    <p:sldId id="1037" r:id="rId58"/>
    <p:sldId id="1043" r:id="rId59"/>
    <p:sldId id="1044" r:id="rId60"/>
    <p:sldId id="1018" r:id="rId6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ΛΕΞΑΝΔΡΟΣ ΡΟΔΟΛΑΚΗΣ" userId="fd0d3b9fc12dcac6" providerId="LiveId" clId="{43AEB168-E1CD-4346-AD0F-67D555A30C26}"/>
    <pc:docChg chg="delSld modSld">
      <pc:chgData name="ΑΛΕΞΑΝΔΡΟΣ ΡΟΔΟΛΑΚΗΣ" userId="fd0d3b9fc12dcac6" providerId="LiveId" clId="{43AEB168-E1CD-4346-AD0F-67D555A30C26}" dt="2024-11-27T16:04:31.265" v="16" actId="403"/>
      <pc:docMkLst>
        <pc:docMk/>
      </pc:docMkLst>
      <pc:sldChg chg="del">
        <pc:chgData name="ΑΛΕΞΑΝΔΡΟΣ ΡΟΔΟΛΑΚΗΣ" userId="fd0d3b9fc12dcac6" providerId="LiveId" clId="{43AEB168-E1CD-4346-AD0F-67D555A30C26}" dt="2024-11-27T09:44:45.623" v="2" actId="2696"/>
        <pc:sldMkLst>
          <pc:docMk/>
          <pc:sldMk cId="2783646308" sldId="959"/>
        </pc:sldMkLst>
      </pc:sldChg>
      <pc:sldChg chg="del">
        <pc:chgData name="ΑΛΕΞΑΝΔΡΟΣ ΡΟΔΟΛΑΚΗΣ" userId="fd0d3b9fc12dcac6" providerId="LiveId" clId="{43AEB168-E1CD-4346-AD0F-67D555A30C26}" dt="2024-11-27T09:44:45.623" v="2" actId="2696"/>
        <pc:sldMkLst>
          <pc:docMk/>
          <pc:sldMk cId="3668850886" sldId="960"/>
        </pc:sldMkLst>
      </pc:sldChg>
      <pc:sldChg chg="del">
        <pc:chgData name="ΑΛΕΞΑΝΔΡΟΣ ΡΟΔΟΛΑΚΗΣ" userId="fd0d3b9fc12dcac6" providerId="LiveId" clId="{43AEB168-E1CD-4346-AD0F-67D555A30C26}" dt="2024-11-27T09:40:49.193" v="0" actId="47"/>
        <pc:sldMkLst>
          <pc:docMk/>
          <pc:sldMk cId="0" sldId="973"/>
        </pc:sldMkLst>
      </pc:sldChg>
      <pc:sldChg chg="del">
        <pc:chgData name="ΑΛΕΞΑΝΔΡΟΣ ΡΟΔΟΛΑΚΗΣ" userId="fd0d3b9fc12dcac6" providerId="LiveId" clId="{43AEB168-E1CD-4346-AD0F-67D555A30C26}" dt="2024-11-27T09:40:50.025" v="1" actId="47"/>
        <pc:sldMkLst>
          <pc:docMk/>
          <pc:sldMk cId="3630467930" sldId="974"/>
        </pc:sldMkLst>
      </pc:sldChg>
      <pc:sldChg chg="modSp mod">
        <pc:chgData name="ΑΛΕΞΑΝΔΡΟΣ ΡΟΔΟΛΑΚΗΣ" userId="fd0d3b9fc12dcac6" providerId="LiveId" clId="{43AEB168-E1CD-4346-AD0F-67D555A30C26}" dt="2024-11-27T16:04:31.265" v="16" actId="403"/>
        <pc:sldMkLst>
          <pc:docMk/>
          <pc:sldMk cId="0" sldId="1006"/>
        </pc:sldMkLst>
        <pc:spChg chg="mod">
          <ac:chgData name="ΑΛΕΞΑΝΔΡΟΣ ΡΟΔΟΛΑΚΗΣ" userId="fd0d3b9fc12dcac6" providerId="LiveId" clId="{43AEB168-E1CD-4346-AD0F-67D555A30C26}" dt="2024-11-27T16:04:31.265" v="16" actId="403"/>
          <ac:spMkLst>
            <pc:docMk/>
            <pc:sldMk cId="0" sldId="1006"/>
            <ac:spMk id="55299" creationId="{A66F5418-7CC8-49AE-8350-CC3ADFD7527B}"/>
          </ac:spMkLst>
        </pc:spChg>
      </pc:sldChg>
      <pc:sldChg chg="modSp mod">
        <pc:chgData name="ΑΛΕΞΑΝΔΡΟΣ ΡΟΔΟΛΑΚΗΣ" userId="fd0d3b9fc12dcac6" providerId="LiveId" clId="{43AEB168-E1CD-4346-AD0F-67D555A30C26}" dt="2024-11-27T10:08:42.051" v="4" actId="113"/>
        <pc:sldMkLst>
          <pc:docMk/>
          <pc:sldMk cId="3833090513" sldId="1037"/>
        </pc:sldMkLst>
        <pc:spChg chg="mod">
          <ac:chgData name="ΑΛΕΞΑΝΔΡΟΣ ΡΟΔΟΛΑΚΗΣ" userId="fd0d3b9fc12dcac6" providerId="LiveId" clId="{43AEB168-E1CD-4346-AD0F-67D555A30C26}" dt="2024-11-27T10:08:42.051" v="4" actId="113"/>
          <ac:spMkLst>
            <pc:docMk/>
            <pc:sldMk cId="3833090513" sldId="1037"/>
            <ac:spMk id="3" creationId="{1FF8D854-13CD-66A8-DA24-30A126112163}"/>
          </ac:spMkLst>
        </pc:spChg>
      </pc:sldChg>
      <pc:sldChg chg="modSp mod">
        <pc:chgData name="ΑΛΕΞΑΝΔΡΟΣ ΡΟΔΟΛΑΚΗΣ" userId="fd0d3b9fc12dcac6" providerId="LiveId" clId="{43AEB168-E1CD-4346-AD0F-67D555A30C26}" dt="2024-11-27T15:05:58.928" v="9" actId="113"/>
        <pc:sldMkLst>
          <pc:docMk/>
          <pc:sldMk cId="418021092" sldId="1041"/>
        </pc:sldMkLst>
        <pc:spChg chg="mod">
          <ac:chgData name="ΑΛΕΞΑΝΔΡΟΣ ΡΟΔΟΛΑΚΗΣ" userId="fd0d3b9fc12dcac6" providerId="LiveId" clId="{43AEB168-E1CD-4346-AD0F-67D555A30C26}" dt="2024-11-27T15:05:58.928" v="9" actId="113"/>
          <ac:spMkLst>
            <pc:docMk/>
            <pc:sldMk cId="418021092" sldId="1041"/>
            <ac:spMk id="3" creationId="{4BFEC291-621F-0829-3AD3-5DD41523486E}"/>
          </ac:spMkLst>
        </pc:spChg>
      </pc:sldChg>
      <pc:sldChg chg="modSp mod">
        <pc:chgData name="ΑΛΕΞΑΝΔΡΟΣ ΡΟΔΟΛΑΚΗΣ" userId="fd0d3b9fc12dcac6" providerId="LiveId" clId="{43AEB168-E1CD-4346-AD0F-67D555A30C26}" dt="2024-11-27T10:10:05.718" v="6" actId="113"/>
        <pc:sldMkLst>
          <pc:docMk/>
          <pc:sldMk cId="1515219372" sldId="1043"/>
        </pc:sldMkLst>
        <pc:spChg chg="mod">
          <ac:chgData name="ΑΛΕΞΑΝΔΡΟΣ ΡΟΔΟΛΑΚΗΣ" userId="fd0d3b9fc12dcac6" providerId="LiveId" clId="{43AEB168-E1CD-4346-AD0F-67D555A30C26}" dt="2024-11-27T10:10:05.718" v="6" actId="113"/>
          <ac:spMkLst>
            <pc:docMk/>
            <pc:sldMk cId="1515219372" sldId="1043"/>
            <ac:spMk id="3" creationId="{B3C1E2E4-CFD9-CC83-4821-6716A7228611}"/>
          </ac:spMkLst>
        </pc:spChg>
      </pc:sldChg>
      <pc:sldChg chg="modSp mod">
        <pc:chgData name="ΑΛΕΞΑΝΔΡΟΣ ΡΟΔΟΛΑΚΗΣ" userId="fd0d3b9fc12dcac6" providerId="LiveId" clId="{43AEB168-E1CD-4346-AD0F-67D555A30C26}" dt="2024-11-27T09:50:02.397" v="3" actId="113"/>
        <pc:sldMkLst>
          <pc:docMk/>
          <pc:sldMk cId="4078902786" sldId="1049"/>
        </pc:sldMkLst>
        <pc:spChg chg="mod">
          <ac:chgData name="ΑΛΕΞΑΝΔΡΟΣ ΡΟΔΟΛΑΚΗΣ" userId="fd0d3b9fc12dcac6" providerId="LiveId" clId="{43AEB168-E1CD-4346-AD0F-67D555A30C26}" dt="2024-11-27T09:50:02.397" v="3" actId="113"/>
          <ac:spMkLst>
            <pc:docMk/>
            <pc:sldMk cId="4078902786" sldId="1049"/>
            <ac:spMk id="3" creationId="{2EE6E510-74F1-D286-86EF-55EF89EF089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664DC-E89F-43C6-8179-FB507E65989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098920-7A42-4DAA-B80F-D2C6866AB768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Stage I</a:t>
          </a:r>
        </a:p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Cervical Cancer</a:t>
          </a:r>
          <a:r>
            <a:rPr lang="en-US" dirty="0"/>
            <a:t> </a:t>
          </a:r>
        </a:p>
      </dgm:t>
    </dgm:pt>
    <dgm:pt modelId="{5DF14FA6-4BD4-4578-A184-798FB7821D7F}" type="parTrans" cxnId="{85C41427-3666-463E-B5D2-AE6CE0AD6734}">
      <dgm:prSet/>
      <dgm:spPr/>
      <dgm:t>
        <a:bodyPr/>
        <a:lstStyle/>
        <a:p>
          <a:endParaRPr lang="en-US"/>
        </a:p>
      </dgm:t>
    </dgm:pt>
    <dgm:pt modelId="{654040F6-AE06-49A9-973E-DFFF55A99B11}" type="sibTrans" cxnId="{85C41427-3666-463E-B5D2-AE6CE0AD6734}">
      <dgm:prSet/>
      <dgm:spPr/>
      <dgm:t>
        <a:bodyPr/>
        <a:lstStyle/>
        <a:p>
          <a:endParaRPr lang="en-US"/>
        </a:p>
      </dgm:t>
    </dgm:pt>
    <dgm:pt modelId="{288F2D00-3052-4E0E-AF85-92EC55429D4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Uterine Preservation</a:t>
          </a:r>
        </a:p>
      </dgm:t>
    </dgm:pt>
    <dgm:pt modelId="{A1A88C54-14C6-42BD-8AC5-DB99B094FA5D}" type="parTrans" cxnId="{DC10E104-153C-455A-8A06-9A7F186BEF7B}">
      <dgm:prSet/>
      <dgm:spPr/>
      <dgm:t>
        <a:bodyPr/>
        <a:lstStyle/>
        <a:p>
          <a:endParaRPr lang="en-US" dirty="0"/>
        </a:p>
      </dgm:t>
    </dgm:pt>
    <dgm:pt modelId="{0B64B1B3-B19D-4225-BF15-872691B1B1A5}" type="sibTrans" cxnId="{DC10E104-153C-455A-8A06-9A7F186BEF7B}">
      <dgm:prSet/>
      <dgm:spPr/>
      <dgm:t>
        <a:bodyPr/>
        <a:lstStyle/>
        <a:p>
          <a:endParaRPr lang="en-US"/>
        </a:p>
      </dgm:t>
    </dgm:pt>
    <dgm:pt modelId="{FF554D51-FA75-4EB4-97D7-AE4C9C240C45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Trachelectomy</a:t>
          </a:r>
        </a:p>
        <a:p>
          <a:r>
            <a:rPr lang="en-US" dirty="0">
              <a:solidFill>
                <a:srgbClr val="FF0000"/>
              </a:solidFill>
            </a:rPr>
            <a:t>Vaginal</a:t>
          </a:r>
        </a:p>
        <a:p>
          <a:r>
            <a:rPr lang="en-US" dirty="0">
              <a:solidFill>
                <a:srgbClr val="FF0000"/>
              </a:solidFill>
            </a:rPr>
            <a:t>2001</a:t>
          </a:r>
        </a:p>
      </dgm:t>
    </dgm:pt>
    <dgm:pt modelId="{BCDEF880-72DD-4A6C-9377-F4385F78A380}" type="parTrans" cxnId="{45C679FC-E8BD-473E-8F1B-AD70AAA0CDA2}">
      <dgm:prSet/>
      <dgm:spPr/>
      <dgm:t>
        <a:bodyPr/>
        <a:lstStyle/>
        <a:p>
          <a:endParaRPr lang="en-US" dirty="0"/>
        </a:p>
      </dgm:t>
    </dgm:pt>
    <dgm:pt modelId="{90CFDFAC-E207-4BFB-AB11-871693F827CC}" type="sibTrans" cxnId="{45C679FC-E8BD-473E-8F1B-AD70AAA0CDA2}">
      <dgm:prSet/>
      <dgm:spPr/>
      <dgm:t>
        <a:bodyPr/>
        <a:lstStyle/>
        <a:p>
          <a:endParaRPr lang="en-US"/>
        </a:p>
      </dgm:t>
    </dgm:pt>
    <dgm:pt modelId="{96DBCBF7-53BE-4E65-B634-F286C52B4085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Conization</a:t>
          </a:r>
        </a:p>
        <a:p>
          <a:r>
            <a:rPr lang="en-US" dirty="0">
              <a:solidFill>
                <a:srgbClr val="FF0000"/>
              </a:solidFill>
            </a:rPr>
            <a:t>2005</a:t>
          </a:r>
        </a:p>
      </dgm:t>
    </dgm:pt>
    <dgm:pt modelId="{887898AF-A889-4ED4-9F98-6F8CBD5EF72B}" type="parTrans" cxnId="{4666016F-4B2D-47DE-A2CA-9485A179FB02}">
      <dgm:prSet/>
      <dgm:spPr/>
      <dgm:t>
        <a:bodyPr/>
        <a:lstStyle/>
        <a:p>
          <a:endParaRPr lang="en-US" dirty="0"/>
        </a:p>
      </dgm:t>
    </dgm:pt>
    <dgm:pt modelId="{01F9990F-91DB-4AD6-A5E9-B722152649EB}" type="sibTrans" cxnId="{4666016F-4B2D-47DE-A2CA-9485A179FB02}">
      <dgm:prSet/>
      <dgm:spPr/>
      <dgm:t>
        <a:bodyPr/>
        <a:lstStyle/>
        <a:p>
          <a:endParaRPr lang="en-US"/>
        </a:p>
      </dgm:t>
    </dgm:pt>
    <dgm:pt modelId="{73087C69-326A-4832-8A12-EE1D797EF98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Nodal Assessment</a:t>
          </a:r>
        </a:p>
      </dgm:t>
    </dgm:pt>
    <dgm:pt modelId="{9602330E-520F-4FD7-B6EB-B24876346382}" type="parTrans" cxnId="{06A8124F-4E15-43E8-B93F-8DBB4A9ECA5E}">
      <dgm:prSet/>
      <dgm:spPr/>
      <dgm:t>
        <a:bodyPr/>
        <a:lstStyle/>
        <a:p>
          <a:endParaRPr lang="en-US" dirty="0"/>
        </a:p>
      </dgm:t>
    </dgm:pt>
    <dgm:pt modelId="{ECEE5470-66C3-4BD1-B187-2BBA13F53EF2}" type="sibTrans" cxnId="{06A8124F-4E15-43E8-B93F-8DBB4A9ECA5E}">
      <dgm:prSet/>
      <dgm:spPr/>
      <dgm:t>
        <a:bodyPr/>
        <a:lstStyle/>
        <a:p>
          <a:endParaRPr lang="en-US"/>
        </a:p>
      </dgm:t>
    </dgm:pt>
    <dgm:pt modelId="{98DC263B-C092-4B11-8B1E-7C77F5DF3E1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SLN 2003</a:t>
          </a:r>
        </a:p>
        <a:p>
          <a:r>
            <a:rPr lang="en-US" b="1" dirty="0">
              <a:solidFill>
                <a:schemeClr val="tx1"/>
              </a:solidFill>
            </a:rPr>
            <a:t>Algorithm 2010</a:t>
          </a:r>
        </a:p>
      </dgm:t>
    </dgm:pt>
    <dgm:pt modelId="{928DAB0D-CBF8-4C7E-BBED-F878DCFE4FAB}" type="parTrans" cxnId="{13A61370-37C7-444C-8979-5425FD1F8FCC}">
      <dgm:prSet/>
      <dgm:spPr/>
      <dgm:t>
        <a:bodyPr/>
        <a:lstStyle/>
        <a:p>
          <a:endParaRPr lang="en-US" dirty="0"/>
        </a:p>
      </dgm:t>
    </dgm:pt>
    <dgm:pt modelId="{B1B8073A-8FC6-4129-B5F9-C2B4A297B5E3}" type="sibTrans" cxnId="{13A61370-37C7-444C-8979-5425FD1F8FCC}">
      <dgm:prSet/>
      <dgm:spPr/>
      <dgm:t>
        <a:bodyPr/>
        <a:lstStyle/>
        <a:p>
          <a:endParaRPr lang="en-US"/>
        </a:p>
      </dgm:t>
    </dgm:pt>
    <dgm:pt modelId="{93BA45DE-117C-4510-B8CE-74A73FD3F78A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Abdominal</a:t>
          </a:r>
        </a:p>
        <a:p>
          <a:r>
            <a:rPr lang="en-US" dirty="0">
              <a:solidFill>
                <a:srgbClr val="FF0000"/>
              </a:solidFill>
            </a:rPr>
            <a:t>2004</a:t>
          </a:r>
        </a:p>
      </dgm:t>
    </dgm:pt>
    <dgm:pt modelId="{7D8E5EBA-1DC4-4B08-8BFA-8D11E06BD9E4}" type="parTrans" cxnId="{4CF191D5-AE6A-41E2-9E7E-27BEBA0F2572}">
      <dgm:prSet/>
      <dgm:spPr/>
      <dgm:t>
        <a:bodyPr/>
        <a:lstStyle/>
        <a:p>
          <a:endParaRPr lang="en-US"/>
        </a:p>
      </dgm:t>
    </dgm:pt>
    <dgm:pt modelId="{D753D967-6D1E-448C-872E-4E486BBD8FCB}" type="sibTrans" cxnId="{4CF191D5-AE6A-41E2-9E7E-27BEBA0F2572}">
      <dgm:prSet/>
      <dgm:spPr/>
      <dgm:t>
        <a:bodyPr/>
        <a:lstStyle/>
        <a:p>
          <a:endParaRPr lang="en-US"/>
        </a:p>
      </dgm:t>
    </dgm:pt>
    <dgm:pt modelId="{0DC7DEAB-D949-4F2C-BE78-EF01F5307A1A}" type="pres">
      <dgm:prSet presAssocID="{6A8664DC-E89F-43C6-8179-FB507E6598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AF4E44-DB87-4DB0-B988-65EFCCD90912}" type="pres">
      <dgm:prSet presAssocID="{3A098920-7A42-4DAA-B80F-D2C6866AB768}" presName="root1" presStyleCnt="0"/>
      <dgm:spPr/>
    </dgm:pt>
    <dgm:pt modelId="{DA6CB23A-14CA-485B-865A-CC62403FB4D5}" type="pres">
      <dgm:prSet presAssocID="{3A098920-7A42-4DAA-B80F-D2C6866AB768}" presName="LevelOneTextNode" presStyleLbl="node0" presStyleIdx="0" presStyleCnt="2">
        <dgm:presLayoutVars>
          <dgm:chPref val="3"/>
        </dgm:presLayoutVars>
      </dgm:prSet>
      <dgm:spPr/>
    </dgm:pt>
    <dgm:pt modelId="{BFA5EC33-1AB9-4E9D-8D5F-A388AC5B172B}" type="pres">
      <dgm:prSet presAssocID="{3A098920-7A42-4DAA-B80F-D2C6866AB768}" presName="level2hierChild" presStyleCnt="0"/>
      <dgm:spPr/>
    </dgm:pt>
    <dgm:pt modelId="{117F0722-1B03-449C-B311-928BEF8899DF}" type="pres">
      <dgm:prSet presAssocID="{A1A88C54-14C6-42BD-8AC5-DB99B094FA5D}" presName="conn2-1" presStyleLbl="parChTrans1D2" presStyleIdx="0" presStyleCnt="2"/>
      <dgm:spPr/>
    </dgm:pt>
    <dgm:pt modelId="{B4314CEF-04A6-48F1-ABCE-9C9DA381938A}" type="pres">
      <dgm:prSet presAssocID="{A1A88C54-14C6-42BD-8AC5-DB99B094FA5D}" presName="connTx" presStyleLbl="parChTrans1D2" presStyleIdx="0" presStyleCnt="2"/>
      <dgm:spPr/>
    </dgm:pt>
    <dgm:pt modelId="{9F57FAE9-5350-43E1-AF88-C18CCD44E25A}" type="pres">
      <dgm:prSet presAssocID="{288F2D00-3052-4E0E-AF85-92EC55429D43}" presName="root2" presStyleCnt="0"/>
      <dgm:spPr/>
    </dgm:pt>
    <dgm:pt modelId="{39AAD758-0E83-46B5-A9D5-E1B7607708C7}" type="pres">
      <dgm:prSet presAssocID="{288F2D00-3052-4E0E-AF85-92EC55429D43}" presName="LevelTwoTextNode" presStyleLbl="node2" presStyleIdx="0" presStyleCnt="2">
        <dgm:presLayoutVars>
          <dgm:chPref val="3"/>
        </dgm:presLayoutVars>
      </dgm:prSet>
      <dgm:spPr/>
    </dgm:pt>
    <dgm:pt modelId="{1630A85E-AD76-43D5-BAF3-F95F23CB5F4F}" type="pres">
      <dgm:prSet presAssocID="{288F2D00-3052-4E0E-AF85-92EC55429D43}" presName="level3hierChild" presStyleCnt="0"/>
      <dgm:spPr/>
    </dgm:pt>
    <dgm:pt modelId="{42BD51DF-5ACC-429A-BE17-DE0D3442E067}" type="pres">
      <dgm:prSet presAssocID="{BCDEF880-72DD-4A6C-9377-F4385F78A380}" presName="conn2-1" presStyleLbl="parChTrans1D3" presStyleIdx="0" presStyleCnt="3"/>
      <dgm:spPr/>
    </dgm:pt>
    <dgm:pt modelId="{D06AEB7F-C396-4EFD-8DC5-3E286224D3E1}" type="pres">
      <dgm:prSet presAssocID="{BCDEF880-72DD-4A6C-9377-F4385F78A380}" presName="connTx" presStyleLbl="parChTrans1D3" presStyleIdx="0" presStyleCnt="3"/>
      <dgm:spPr/>
    </dgm:pt>
    <dgm:pt modelId="{8E60BE8D-74CB-4E09-9778-30C3774C7EB1}" type="pres">
      <dgm:prSet presAssocID="{FF554D51-FA75-4EB4-97D7-AE4C9C240C45}" presName="root2" presStyleCnt="0"/>
      <dgm:spPr/>
    </dgm:pt>
    <dgm:pt modelId="{786CAB10-934B-4015-AD60-E7822B784871}" type="pres">
      <dgm:prSet presAssocID="{FF554D51-FA75-4EB4-97D7-AE4C9C240C45}" presName="LevelTwoTextNode" presStyleLbl="node3" presStyleIdx="0" presStyleCnt="3" custLinFactNeighborX="-3635" custLinFactNeighborY="-48630">
        <dgm:presLayoutVars>
          <dgm:chPref val="3"/>
        </dgm:presLayoutVars>
      </dgm:prSet>
      <dgm:spPr/>
    </dgm:pt>
    <dgm:pt modelId="{2099FFE7-F36E-41C1-B812-A8D509E16294}" type="pres">
      <dgm:prSet presAssocID="{FF554D51-FA75-4EB4-97D7-AE4C9C240C45}" presName="level3hierChild" presStyleCnt="0"/>
      <dgm:spPr/>
    </dgm:pt>
    <dgm:pt modelId="{C8616623-12AC-4AD1-AE68-84200B0AAD27}" type="pres">
      <dgm:prSet presAssocID="{887898AF-A889-4ED4-9F98-6F8CBD5EF72B}" presName="conn2-1" presStyleLbl="parChTrans1D3" presStyleIdx="1" presStyleCnt="3"/>
      <dgm:spPr/>
    </dgm:pt>
    <dgm:pt modelId="{D10616ED-C359-4A5B-937C-627496C8C596}" type="pres">
      <dgm:prSet presAssocID="{887898AF-A889-4ED4-9F98-6F8CBD5EF72B}" presName="connTx" presStyleLbl="parChTrans1D3" presStyleIdx="1" presStyleCnt="3"/>
      <dgm:spPr/>
    </dgm:pt>
    <dgm:pt modelId="{4AF6B314-2A1C-4762-A7B1-A32055230DC1}" type="pres">
      <dgm:prSet presAssocID="{96DBCBF7-53BE-4E65-B634-F286C52B4085}" presName="root2" presStyleCnt="0"/>
      <dgm:spPr/>
    </dgm:pt>
    <dgm:pt modelId="{A818E7DE-6B6A-40BD-A388-14D1424B1471}" type="pres">
      <dgm:prSet presAssocID="{96DBCBF7-53BE-4E65-B634-F286C52B4085}" presName="LevelTwoTextNode" presStyleLbl="node3" presStyleIdx="1" presStyleCnt="3" custScaleY="72363" custLinFactNeighborX="-3635" custLinFactNeighborY="64375">
        <dgm:presLayoutVars>
          <dgm:chPref val="3"/>
        </dgm:presLayoutVars>
      </dgm:prSet>
      <dgm:spPr/>
    </dgm:pt>
    <dgm:pt modelId="{E95C0775-9A62-426A-929C-72F7564926BF}" type="pres">
      <dgm:prSet presAssocID="{96DBCBF7-53BE-4E65-B634-F286C52B4085}" presName="level3hierChild" presStyleCnt="0"/>
      <dgm:spPr/>
    </dgm:pt>
    <dgm:pt modelId="{D61B9944-B2CC-4960-A434-59795EEE5291}" type="pres">
      <dgm:prSet presAssocID="{9602330E-520F-4FD7-B6EB-B24876346382}" presName="conn2-1" presStyleLbl="parChTrans1D2" presStyleIdx="1" presStyleCnt="2"/>
      <dgm:spPr/>
    </dgm:pt>
    <dgm:pt modelId="{6C382AA8-1113-4BA0-B3A0-AA4E054348CF}" type="pres">
      <dgm:prSet presAssocID="{9602330E-520F-4FD7-B6EB-B24876346382}" presName="connTx" presStyleLbl="parChTrans1D2" presStyleIdx="1" presStyleCnt="2"/>
      <dgm:spPr/>
    </dgm:pt>
    <dgm:pt modelId="{7FCE3037-8BBB-44DE-9B18-702C3F5050A3}" type="pres">
      <dgm:prSet presAssocID="{73087C69-326A-4832-8A12-EE1D797EF983}" presName="root2" presStyleCnt="0"/>
      <dgm:spPr/>
    </dgm:pt>
    <dgm:pt modelId="{883F2291-E8EA-493D-ABD2-5F9D4A7AEAC0}" type="pres">
      <dgm:prSet presAssocID="{73087C69-326A-4832-8A12-EE1D797EF983}" presName="LevelTwoTextNode" presStyleLbl="node2" presStyleIdx="1" presStyleCnt="2" custLinFactNeighborX="1635" custLinFactNeighborY="73741">
        <dgm:presLayoutVars>
          <dgm:chPref val="3"/>
        </dgm:presLayoutVars>
      </dgm:prSet>
      <dgm:spPr/>
    </dgm:pt>
    <dgm:pt modelId="{405D6265-AC51-4C3F-BDB1-B6C83D31822A}" type="pres">
      <dgm:prSet presAssocID="{73087C69-326A-4832-8A12-EE1D797EF983}" presName="level3hierChild" presStyleCnt="0"/>
      <dgm:spPr/>
    </dgm:pt>
    <dgm:pt modelId="{E3B157B0-27CF-4866-A07C-F7DD157D0D17}" type="pres">
      <dgm:prSet presAssocID="{928DAB0D-CBF8-4C7E-BBED-F878DCFE4FAB}" presName="conn2-1" presStyleLbl="parChTrans1D3" presStyleIdx="2" presStyleCnt="3"/>
      <dgm:spPr/>
    </dgm:pt>
    <dgm:pt modelId="{685B552E-453A-43C3-AD88-5FE45C176872}" type="pres">
      <dgm:prSet presAssocID="{928DAB0D-CBF8-4C7E-BBED-F878DCFE4FAB}" presName="connTx" presStyleLbl="parChTrans1D3" presStyleIdx="2" presStyleCnt="3"/>
      <dgm:spPr/>
    </dgm:pt>
    <dgm:pt modelId="{0155497B-EC5E-40C0-BEAB-F34F5E79EDE7}" type="pres">
      <dgm:prSet presAssocID="{98DC263B-C092-4B11-8B1E-7C77F5DF3E14}" presName="root2" presStyleCnt="0"/>
      <dgm:spPr/>
    </dgm:pt>
    <dgm:pt modelId="{DDB74880-DB2D-4306-B3EE-8F768239D00B}" type="pres">
      <dgm:prSet presAssocID="{98DC263B-C092-4B11-8B1E-7C77F5DF3E14}" presName="LevelTwoTextNode" presStyleLbl="node3" presStyleIdx="2" presStyleCnt="3" custLinFactNeighborX="-3635" custLinFactNeighborY="73741">
        <dgm:presLayoutVars>
          <dgm:chPref val="3"/>
        </dgm:presLayoutVars>
      </dgm:prSet>
      <dgm:spPr/>
    </dgm:pt>
    <dgm:pt modelId="{1FE70CA6-AAB6-4289-BF92-4FAA46D5DFED}" type="pres">
      <dgm:prSet presAssocID="{98DC263B-C092-4B11-8B1E-7C77F5DF3E14}" presName="level3hierChild" presStyleCnt="0"/>
      <dgm:spPr/>
    </dgm:pt>
    <dgm:pt modelId="{2CB2A18F-058B-46C3-A8E5-1A69A6925E1A}" type="pres">
      <dgm:prSet presAssocID="{93BA45DE-117C-4510-B8CE-74A73FD3F78A}" presName="root1" presStyleCnt="0"/>
      <dgm:spPr/>
    </dgm:pt>
    <dgm:pt modelId="{28DA0594-DE7D-4CA9-BB1D-A42759C28A1D}" type="pres">
      <dgm:prSet presAssocID="{93BA45DE-117C-4510-B8CE-74A73FD3F78A}" presName="LevelOneTextNode" presStyleLbl="node0" presStyleIdx="1" presStyleCnt="2" custLinFactX="100000" custLinFactY="-83013" custLinFactNeighborX="176365" custLinFactNeighborY="-100000">
        <dgm:presLayoutVars>
          <dgm:chPref val="3"/>
        </dgm:presLayoutVars>
      </dgm:prSet>
      <dgm:spPr/>
    </dgm:pt>
    <dgm:pt modelId="{B8CFEAF2-2DC8-4E4F-AB77-A5E39B54290D}" type="pres">
      <dgm:prSet presAssocID="{93BA45DE-117C-4510-B8CE-74A73FD3F78A}" presName="level2hierChild" presStyleCnt="0"/>
      <dgm:spPr/>
    </dgm:pt>
  </dgm:ptLst>
  <dgm:cxnLst>
    <dgm:cxn modelId="{DC10E104-153C-455A-8A06-9A7F186BEF7B}" srcId="{3A098920-7A42-4DAA-B80F-D2C6866AB768}" destId="{288F2D00-3052-4E0E-AF85-92EC55429D43}" srcOrd="0" destOrd="0" parTransId="{A1A88C54-14C6-42BD-8AC5-DB99B094FA5D}" sibTransId="{0B64B1B3-B19D-4225-BF15-872691B1B1A5}"/>
    <dgm:cxn modelId="{1E1F510B-9A40-4FB4-B9EF-46FBC781A8F8}" type="presOf" srcId="{9602330E-520F-4FD7-B6EB-B24876346382}" destId="{D61B9944-B2CC-4960-A434-59795EEE5291}" srcOrd="0" destOrd="0" presId="urn:microsoft.com/office/officeart/2005/8/layout/hierarchy2"/>
    <dgm:cxn modelId="{85C41427-3666-463E-B5D2-AE6CE0AD6734}" srcId="{6A8664DC-E89F-43C6-8179-FB507E65989A}" destId="{3A098920-7A42-4DAA-B80F-D2C6866AB768}" srcOrd="0" destOrd="0" parTransId="{5DF14FA6-4BD4-4578-A184-798FB7821D7F}" sibTransId="{654040F6-AE06-49A9-973E-DFFF55A99B11}"/>
    <dgm:cxn modelId="{FDF9062C-7387-4AB1-A736-AB83F2B5E1FB}" type="presOf" srcId="{288F2D00-3052-4E0E-AF85-92EC55429D43}" destId="{39AAD758-0E83-46B5-A9D5-E1B7607708C7}" srcOrd="0" destOrd="0" presId="urn:microsoft.com/office/officeart/2005/8/layout/hierarchy2"/>
    <dgm:cxn modelId="{7A3A502D-5FF6-42EC-A4FB-327454D82972}" type="presOf" srcId="{928DAB0D-CBF8-4C7E-BBED-F878DCFE4FAB}" destId="{E3B157B0-27CF-4866-A07C-F7DD157D0D17}" srcOrd="0" destOrd="0" presId="urn:microsoft.com/office/officeart/2005/8/layout/hierarchy2"/>
    <dgm:cxn modelId="{5DDC2647-F9F7-4973-9D56-89853EB88516}" type="presOf" srcId="{BCDEF880-72DD-4A6C-9377-F4385F78A380}" destId="{42BD51DF-5ACC-429A-BE17-DE0D3442E067}" srcOrd="0" destOrd="0" presId="urn:microsoft.com/office/officeart/2005/8/layout/hierarchy2"/>
    <dgm:cxn modelId="{6CBCC34C-B0BF-446A-B0E9-CA0FEE161B81}" type="presOf" srcId="{9602330E-520F-4FD7-B6EB-B24876346382}" destId="{6C382AA8-1113-4BA0-B3A0-AA4E054348CF}" srcOrd="1" destOrd="0" presId="urn:microsoft.com/office/officeart/2005/8/layout/hierarchy2"/>
    <dgm:cxn modelId="{4666016F-4B2D-47DE-A2CA-9485A179FB02}" srcId="{288F2D00-3052-4E0E-AF85-92EC55429D43}" destId="{96DBCBF7-53BE-4E65-B634-F286C52B4085}" srcOrd="1" destOrd="0" parTransId="{887898AF-A889-4ED4-9F98-6F8CBD5EF72B}" sibTransId="{01F9990F-91DB-4AD6-A5E9-B722152649EB}"/>
    <dgm:cxn modelId="{06A8124F-4E15-43E8-B93F-8DBB4A9ECA5E}" srcId="{3A098920-7A42-4DAA-B80F-D2C6866AB768}" destId="{73087C69-326A-4832-8A12-EE1D797EF983}" srcOrd="1" destOrd="0" parTransId="{9602330E-520F-4FD7-B6EB-B24876346382}" sibTransId="{ECEE5470-66C3-4BD1-B187-2BBA13F53EF2}"/>
    <dgm:cxn modelId="{13A61370-37C7-444C-8979-5425FD1F8FCC}" srcId="{73087C69-326A-4832-8A12-EE1D797EF983}" destId="{98DC263B-C092-4B11-8B1E-7C77F5DF3E14}" srcOrd="0" destOrd="0" parTransId="{928DAB0D-CBF8-4C7E-BBED-F878DCFE4FAB}" sibTransId="{B1B8073A-8FC6-4129-B5F9-C2B4A297B5E3}"/>
    <dgm:cxn modelId="{F9FE8372-A769-4AF9-88E4-1AAB582AD89C}" type="presOf" srcId="{6A8664DC-E89F-43C6-8179-FB507E65989A}" destId="{0DC7DEAB-D949-4F2C-BE78-EF01F5307A1A}" srcOrd="0" destOrd="0" presId="urn:microsoft.com/office/officeart/2005/8/layout/hierarchy2"/>
    <dgm:cxn modelId="{56AD6E7D-4B5B-4070-AD97-60EAE2A2D140}" type="presOf" srcId="{BCDEF880-72DD-4A6C-9377-F4385F78A380}" destId="{D06AEB7F-C396-4EFD-8DC5-3E286224D3E1}" srcOrd="1" destOrd="0" presId="urn:microsoft.com/office/officeart/2005/8/layout/hierarchy2"/>
    <dgm:cxn modelId="{39CB2582-F5A7-46C1-8EB3-F177C508319B}" type="presOf" srcId="{A1A88C54-14C6-42BD-8AC5-DB99B094FA5D}" destId="{117F0722-1B03-449C-B311-928BEF8899DF}" srcOrd="0" destOrd="0" presId="urn:microsoft.com/office/officeart/2005/8/layout/hierarchy2"/>
    <dgm:cxn modelId="{75EC8996-ECBD-4A82-8F5C-4AFEAB27F982}" type="presOf" srcId="{928DAB0D-CBF8-4C7E-BBED-F878DCFE4FAB}" destId="{685B552E-453A-43C3-AD88-5FE45C176872}" srcOrd="1" destOrd="0" presId="urn:microsoft.com/office/officeart/2005/8/layout/hierarchy2"/>
    <dgm:cxn modelId="{F81CFC98-3CC2-4C48-8A5E-0680D7A58FD9}" type="presOf" srcId="{FF554D51-FA75-4EB4-97D7-AE4C9C240C45}" destId="{786CAB10-934B-4015-AD60-E7822B784871}" srcOrd="0" destOrd="0" presId="urn:microsoft.com/office/officeart/2005/8/layout/hierarchy2"/>
    <dgm:cxn modelId="{A9496BA4-6DE1-486E-BA0B-B1BAA67B84FC}" type="presOf" srcId="{73087C69-326A-4832-8A12-EE1D797EF983}" destId="{883F2291-E8EA-493D-ABD2-5F9D4A7AEAC0}" srcOrd="0" destOrd="0" presId="urn:microsoft.com/office/officeart/2005/8/layout/hierarchy2"/>
    <dgm:cxn modelId="{CDDB32AB-74CD-4634-8032-1B6749599705}" type="presOf" srcId="{887898AF-A889-4ED4-9F98-6F8CBD5EF72B}" destId="{D10616ED-C359-4A5B-937C-627496C8C596}" srcOrd="1" destOrd="0" presId="urn:microsoft.com/office/officeart/2005/8/layout/hierarchy2"/>
    <dgm:cxn modelId="{BEC56CB3-2659-407E-9EB4-B0ED34B3C280}" type="presOf" srcId="{887898AF-A889-4ED4-9F98-6F8CBD5EF72B}" destId="{C8616623-12AC-4AD1-AE68-84200B0AAD27}" srcOrd="0" destOrd="0" presId="urn:microsoft.com/office/officeart/2005/8/layout/hierarchy2"/>
    <dgm:cxn modelId="{E1B0DFB3-5BC3-44C0-B1C4-DE52BCD2301A}" type="presOf" srcId="{98DC263B-C092-4B11-8B1E-7C77F5DF3E14}" destId="{DDB74880-DB2D-4306-B3EE-8F768239D00B}" srcOrd="0" destOrd="0" presId="urn:microsoft.com/office/officeart/2005/8/layout/hierarchy2"/>
    <dgm:cxn modelId="{AEDBE4B7-E6DB-4759-88AA-6977F1C7B41D}" type="presOf" srcId="{96DBCBF7-53BE-4E65-B634-F286C52B4085}" destId="{A818E7DE-6B6A-40BD-A388-14D1424B1471}" srcOrd="0" destOrd="0" presId="urn:microsoft.com/office/officeart/2005/8/layout/hierarchy2"/>
    <dgm:cxn modelId="{8E5F51B8-E7CA-4337-8BA9-C8345C528C6C}" type="presOf" srcId="{A1A88C54-14C6-42BD-8AC5-DB99B094FA5D}" destId="{B4314CEF-04A6-48F1-ABCE-9C9DA381938A}" srcOrd="1" destOrd="0" presId="urn:microsoft.com/office/officeart/2005/8/layout/hierarchy2"/>
    <dgm:cxn modelId="{4CF191D5-AE6A-41E2-9E7E-27BEBA0F2572}" srcId="{6A8664DC-E89F-43C6-8179-FB507E65989A}" destId="{93BA45DE-117C-4510-B8CE-74A73FD3F78A}" srcOrd="1" destOrd="0" parTransId="{7D8E5EBA-1DC4-4B08-8BFA-8D11E06BD9E4}" sibTransId="{D753D967-6D1E-448C-872E-4E486BBD8FCB}"/>
    <dgm:cxn modelId="{BD6E4CF0-52BA-45EB-A6CB-1FA7D6B6B8AD}" type="presOf" srcId="{3A098920-7A42-4DAA-B80F-D2C6866AB768}" destId="{DA6CB23A-14CA-485B-865A-CC62403FB4D5}" srcOrd="0" destOrd="0" presId="urn:microsoft.com/office/officeart/2005/8/layout/hierarchy2"/>
    <dgm:cxn modelId="{45C679FC-E8BD-473E-8F1B-AD70AAA0CDA2}" srcId="{288F2D00-3052-4E0E-AF85-92EC55429D43}" destId="{FF554D51-FA75-4EB4-97D7-AE4C9C240C45}" srcOrd="0" destOrd="0" parTransId="{BCDEF880-72DD-4A6C-9377-F4385F78A380}" sibTransId="{90CFDFAC-E207-4BFB-AB11-871693F827CC}"/>
    <dgm:cxn modelId="{A9394DFE-66C5-4864-B94E-9887627FDED7}" type="presOf" srcId="{93BA45DE-117C-4510-B8CE-74A73FD3F78A}" destId="{28DA0594-DE7D-4CA9-BB1D-A42759C28A1D}" srcOrd="0" destOrd="0" presId="urn:microsoft.com/office/officeart/2005/8/layout/hierarchy2"/>
    <dgm:cxn modelId="{520A8CEF-D23E-4F28-A5DC-CC786E1C9A70}" type="presParOf" srcId="{0DC7DEAB-D949-4F2C-BE78-EF01F5307A1A}" destId="{25AF4E44-DB87-4DB0-B988-65EFCCD90912}" srcOrd="0" destOrd="0" presId="urn:microsoft.com/office/officeart/2005/8/layout/hierarchy2"/>
    <dgm:cxn modelId="{F5B184D2-0605-4B26-9BFA-A85E831FD734}" type="presParOf" srcId="{25AF4E44-DB87-4DB0-B988-65EFCCD90912}" destId="{DA6CB23A-14CA-485B-865A-CC62403FB4D5}" srcOrd="0" destOrd="0" presId="urn:microsoft.com/office/officeart/2005/8/layout/hierarchy2"/>
    <dgm:cxn modelId="{32A56984-F619-4CCC-BC9D-408DB086413C}" type="presParOf" srcId="{25AF4E44-DB87-4DB0-B988-65EFCCD90912}" destId="{BFA5EC33-1AB9-4E9D-8D5F-A388AC5B172B}" srcOrd="1" destOrd="0" presId="urn:microsoft.com/office/officeart/2005/8/layout/hierarchy2"/>
    <dgm:cxn modelId="{41FCC657-B1EB-4BF5-ACFA-EF1CAA5D729D}" type="presParOf" srcId="{BFA5EC33-1AB9-4E9D-8D5F-A388AC5B172B}" destId="{117F0722-1B03-449C-B311-928BEF8899DF}" srcOrd="0" destOrd="0" presId="urn:microsoft.com/office/officeart/2005/8/layout/hierarchy2"/>
    <dgm:cxn modelId="{2F963150-A400-4FCE-B7CE-DA506C274A13}" type="presParOf" srcId="{117F0722-1B03-449C-B311-928BEF8899DF}" destId="{B4314CEF-04A6-48F1-ABCE-9C9DA381938A}" srcOrd="0" destOrd="0" presId="urn:microsoft.com/office/officeart/2005/8/layout/hierarchy2"/>
    <dgm:cxn modelId="{5494E2DC-6989-4F8C-8292-34A7870AB3AB}" type="presParOf" srcId="{BFA5EC33-1AB9-4E9D-8D5F-A388AC5B172B}" destId="{9F57FAE9-5350-43E1-AF88-C18CCD44E25A}" srcOrd="1" destOrd="0" presId="urn:microsoft.com/office/officeart/2005/8/layout/hierarchy2"/>
    <dgm:cxn modelId="{83190F97-700B-40F5-A3D1-2B9965BAE04D}" type="presParOf" srcId="{9F57FAE9-5350-43E1-AF88-C18CCD44E25A}" destId="{39AAD758-0E83-46B5-A9D5-E1B7607708C7}" srcOrd="0" destOrd="0" presId="urn:microsoft.com/office/officeart/2005/8/layout/hierarchy2"/>
    <dgm:cxn modelId="{83FF660B-EF3D-46ED-A297-8FEB2EDD43E2}" type="presParOf" srcId="{9F57FAE9-5350-43E1-AF88-C18CCD44E25A}" destId="{1630A85E-AD76-43D5-BAF3-F95F23CB5F4F}" srcOrd="1" destOrd="0" presId="urn:microsoft.com/office/officeart/2005/8/layout/hierarchy2"/>
    <dgm:cxn modelId="{58C25798-1007-4F3D-BBBD-8BE56F11FCFE}" type="presParOf" srcId="{1630A85E-AD76-43D5-BAF3-F95F23CB5F4F}" destId="{42BD51DF-5ACC-429A-BE17-DE0D3442E067}" srcOrd="0" destOrd="0" presId="urn:microsoft.com/office/officeart/2005/8/layout/hierarchy2"/>
    <dgm:cxn modelId="{3836391B-231C-4C31-B6B8-737284E28B54}" type="presParOf" srcId="{42BD51DF-5ACC-429A-BE17-DE0D3442E067}" destId="{D06AEB7F-C396-4EFD-8DC5-3E286224D3E1}" srcOrd="0" destOrd="0" presId="urn:microsoft.com/office/officeart/2005/8/layout/hierarchy2"/>
    <dgm:cxn modelId="{8408C7D9-E593-4EA2-85A4-EB813D95B1AF}" type="presParOf" srcId="{1630A85E-AD76-43D5-BAF3-F95F23CB5F4F}" destId="{8E60BE8D-74CB-4E09-9778-30C3774C7EB1}" srcOrd="1" destOrd="0" presId="urn:microsoft.com/office/officeart/2005/8/layout/hierarchy2"/>
    <dgm:cxn modelId="{E8A13A51-01FE-47AC-870A-AE12625529C8}" type="presParOf" srcId="{8E60BE8D-74CB-4E09-9778-30C3774C7EB1}" destId="{786CAB10-934B-4015-AD60-E7822B784871}" srcOrd="0" destOrd="0" presId="urn:microsoft.com/office/officeart/2005/8/layout/hierarchy2"/>
    <dgm:cxn modelId="{2C4F2FCE-EAE3-4D88-B4B4-07A2436B4F05}" type="presParOf" srcId="{8E60BE8D-74CB-4E09-9778-30C3774C7EB1}" destId="{2099FFE7-F36E-41C1-B812-A8D509E16294}" srcOrd="1" destOrd="0" presId="urn:microsoft.com/office/officeart/2005/8/layout/hierarchy2"/>
    <dgm:cxn modelId="{7FCF05E4-4D5B-4734-AE75-C5006123B62F}" type="presParOf" srcId="{1630A85E-AD76-43D5-BAF3-F95F23CB5F4F}" destId="{C8616623-12AC-4AD1-AE68-84200B0AAD27}" srcOrd="2" destOrd="0" presId="urn:microsoft.com/office/officeart/2005/8/layout/hierarchy2"/>
    <dgm:cxn modelId="{E24E92B3-4617-4CA9-9AE2-3B439A32BC1B}" type="presParOf" srcId="{C8616623-12AC-4AD1-AE68-84200B0AAD27}" destId="{D10616ED-C359-4A5B-937C-627496C8C596}" srcOrd="0" destOrd="0" presId="urn:microsoft.com/office/officeart/2005/8/layout/hierarchy2"/>
    <dgm:cxn modelId="{FE0C7F4A-0574-4EE1-9DB0-105B26DF086E}" type="presParOf" srcId="{1630A85E-AD76-43D5-BAF3-F95F23CB5F4F}" destId="{4AF6B314-2A1C-4762-A7B1-A32055230DC1}" srcOrd="3" destOrd="0" presId="urn:microsoft.com/office/officeart/2005/8/layout/hierarchy2"/>
    <dgm:cxn modelId="{BB688AE7-45D7-485B-82A1-783D43F0AB27}" type="presParOf" srcId="{4AF6B314-2A1C-4762-A7B1-A32055230DC1}" destId="{A818E7DE-6B6A-40BD-A388-14D1424B1471}" srcOrd="0" destOrd="0" presId="urn:microsoft.com/office/officeart/2005/8/layout/hierarchy2"/>
    <dgm:cxn modelId="{F4500E61-742A-4641-A067-C5B946B4D054}" type="presParOf" srcId="{4AF6B314-2A1C-4762-A7B1-A32055230DC1}" destId="{E95C0775-9A62-426A-929C-72F7564926BF}" srcOrd="1" destOrd="0" presId="urn:microsoft.com/office/officeart/2005/8/layout/hierarchy2"/>
    <dgm:cxn modelId="{C7FFFA8A-7FAB-4CD0-BCB7-2B3B0A858C50}" type="presParOf" srcId="{BFA5EC33-1AB9-4E9D-8D5F-A388AC5B172B}" destId="{D61B9944-B2CC-4960-A434-59795EEE5291}" srcOrd="2" destOrd="0" presId="urn:microsoft.com/office/officeart/2005/8/layout/hierarchy2"/>
    <dgm:cxn modelId="{78CDB75D-1AD8-487D-A987-265B21024CEC}" type="presParOf" srcId="{D61B9944-B2CC-4960-A434-59795EEE5291}" destId="{6C382AA8-1113-4BA0-B3A0-AA4E054348CF}" srcOrd="0" destOrd="0" presId="urn:microsoft.com/office/officeart/2005/8/layout/hierarchy2"/>
    <dgm:cxn modelId="{0F0615AF-7607-4416-A105-FDE15CA34A91}" type="presParOf" srcId="{BFA5EC33-1AB9-4E9D-8D5F-A388AC5B172B}" destId="{7FCE3037-8BBB-44DE-9B18-702C3F5050A3}" srcOrd="3" destOrd="0" presId="urn:microsoft.com/office/officeart/2005/8/layout/hierarchy2"/>
    <dgm:cxn modelId="{B957EDF0-21BD-4027-B275-C2DF3437B2A6}" type="presParOf" srcId="{7FCE3037-8BBB-44DE-9B18-702C3F5050A3}" destId="{883F2291-E8EA-493D-ABD2-5F9D4A7AEAC0}" srcOrd="0" destOrd="0" presId="urn:microsoft.com/office/officeart/2005/8/layout/hierarchy2"/>
    <dgm:cxn modelId="{219BF630-4EC1-4849-A9A7-2510B9AF4241}" type="presParOf" srcId="{7FCE3037-8BBB-44DE-9B18-702C3F5050A3}" destId="{405D6265-AC51-4C3F-BDB1-B6C83D31822A}" srcOrd="1" destOrd="0" presId="urn:microsoft.com/office/officeart/2005/8/layout/hierarchy2"/>
    <dgm:cxn modelId="{A630EBF9-7875-4288-A297-454D65089F69}" type="presParOf" srcId="{405D6265-AC51-4C3F-BDB1-B6C83D31822A}" destId="{E3B157B0-27CF-4866-A07C-F7DD157D0D17}" srcOrd="0" destOrd="0" presId="urn:microsoft.com/office/officeart/2005/8/layout/hierarchy2"/>
    <dgm:cxn modelId="{81B2FFEA-A335-4E22-8B9F-DDD09D4E61FC}" type="presParOf" srcId="{E3B157B0-27CF-4866-A07C-F7DD157D0D17}" destId="{685B552E-453A-43C3-AD88-5FE45C176872}" srcOrd="0" destOrd="0" presId="urn:microsoft.com/office/officeart/2005/8/layout/hierarchy2"/>
    <dgm:cxn modelId="{6ADF1030-5142-4FA0-B257-59B538E7578E}" type="presParOf" srcId="{405D6265-AC51-4C3F-BDB1-B6C83D31822A}" destId="{0155497B-EC5E-40C0-BEAB-F34F5E79EDE7}" srcOrd="1" destOrd="0" presId="urn:microsoft.com/office/officeart/2005/8/layout/hierarchy2"/>
    <dgm:cxn modelId="{ADB5B752-FFC5-4A2F-A7A4-FC1B70D9F3C5}" type="presParOf" srcId="{0155497B-EC5E-40C0-BEAB-F34F5E79EDE7}" destId="{DDB74880-DB2D-4306-B3EE-8F768239D00B}" srcOrd="0" destOrd="0" presId="urn:microsoft.com/office/officeart/2005/8/layout/hierarchy2"/>
    <dgm:cxn modelId="{FBEB7791-6EB3-407C-9A31-4AF2CBDDB16F}" type="presParOf" srcId="{0155497B-EC5E-40C0-BEAB-F34F5E79EDE7}" destId="{1FE70CA6-AAB6-4289-BF92-4FAA46D5DFED}" srcOrd="1" destOrd="0" presId="urn:microsoft.com/office/officeart/2005/8/layout/hierarchy2"/>
    <dgm:cxn modelId="{9EC6266A-01A0-4DD8-81E7-96D6E3170B88}" type="presParOf" srcId="{0DC7DEAB-D949-4F2C-BE78-EF01F5307A1A}" destId="{2CB2A18F-058B-46C3-A8E5-1A69A6925E1A}" srcOrd="1" destOrd="0" presId="urn:microsoft.com/office/officeart/2005/8/layout/hierarchy2"/>
    <dgm:cxn modelId="{EFFCB900-F456-433F-90DF-11C225A40F3C}" type="presParOf" srcId="{2CB2A18F-058B-46C3-A8E5-1A69A6925E1A}" destId="{28DA0594-DE7D-4CA9-BB1D-A42759C28A1D}" srcOrd="0" destOrd="0" presId="urn:microsoft.com/office/officeart/2005/8/layout/hierarchy2"/>
    <dgm:cxn modelId="{18ABB997-10E9-4B78-802C-FC59B324541B}" type="presParOf" srcId="{2CB2A18F-058B-46C3-A8E5-1A69A6925E1A}" destId="{B8CFEAF2-2DC8-4E4F-AB77-A5E39B5429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CB23A-14CA-485B-865A-CC62403FB4D5}">
      <dsp:nvSpPr>
        <dsp:cNvPr id="0" name=""/>
        <dsp:cNvSpPr/>
      </dsp:nvSpPr>
      <dsp:spPr>
        <a:xfrm>
          <a:off x="85" y="1893101"/>
          <a:ext cx="2205744" cy="1102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95000"/>
                  <a:lumOff val="5000"/>
                </a:schemeClr>
              </a:solidFill>
            </a:rPr>
            <a:t>Stage 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95000"/>
                  <a:lumOff val="5000"/>
                </a:schemeClr>
              </a:solidFill>
            </a:rPr>
            <a:t>Cervical Cancer</a:t>
          </a:r>
          <a:r>
            <a:rPr lang="en-US" sz="1900" kern="1200" dirty="0"/>
            <a:t> </a:t>
          </a:r>
        </a:p>
      </dsp:txBody>
      <dsp:txXfrm>
        <a:off x="32387" y="1925403"/>
        <a:ext cx="2141140" cy="1038268"/>
      </dsp:txXfrm>
    </dsp:sp>
    <dsp:sp modelId="{117F0722-1B03-449C-B311-928BEF8899DF}">
      <dsp:nvSpPr>
        <dsp:cNvPr id="0" name=""/>
        <dsp:cNvSpPr/>
      </dsp:nvSpPr>
      <dsp:spPr>
        <a:xfrm rot="18914223">
          <a:off x="2025665" y="1986347"/>
          <a:ext cx="1242626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242626" y="20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15913" y="1975958"/>
        <a:ext cx="62131" cy="62131"/>
      </dsp:txXfrm>
    </dsp:sp>
    <dsp:sp modelId="{39AAD758-0E83-46B5-A9D5-E1B7607708C7}">
      <dsp:nvSpPr>
        <dsp:cNvPr id="0" name=""/>
        <dsp:cNvSpPr/>
      </dsp:nvSpPr>
      <dsp:spPr>
        <a:xfrm>
          <a:off x="3088127" y="1018074"/>
          <a:ext cx="2205744" cy="110287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Uterine Preservation</a:t>
          </a:r>
        </a:p>
      </dsp:txBody>
      <dsp:txXfrm>
        <a:off x="3120429" y="1050376"/>
        <a:ext cx="2141140" cy="1038268"/>
      </dsp:txXfrm>
    </dsp:sp>
    <dsp:sp modelId="{42BD51DF-5ACC-429A-BE17-DE0D3442E067}">
      <dsp:nvSpPr>
        <dsp:cNvPr id="0" name=""/>
        <dsp:cNvSpPr/>
      </dsp:nvSpPr>
      <dsp:spPr>
        <a:xfrm rot="18494029">
          <a:off x="5046882" y="1039797"/>
          <a:ext cx="1296098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296098" y="20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662529" y="1028070"/>
        <a:ext cx="64804" cy="64804"/>
      </dsp:txXfrm>
    </dsp:sp>
    <dsp:sp modelId="{786CAB10-934B-4015-AD60-E7822B784871}">
      <dsp:nvSpPr>
        <dsp:cNvPr id="0" name=""/>
        <dsp:cNvSpPr/>
      </dsp:nvSpPr>
      <dsp:spPr>
        <a:xfrm>
          <a:off x="6095991" y="0"/>
          <a:ext cx="2205744" cy="1102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0000"/>
              </a:solidFill>
            </a:rPr>
            <a:t>Trachelectomy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0000"/>
              </a:solidFill>
            </a:rPr>
            <a:t>Vaginal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0000"/>
              </a:solidFill>
            </a:rPr>
            <a:t>2001</a:t>
          </a:r>
        </a:p>
      </dsp:txBody>
      <dsp:txXfrm>
        <a:off x="6128293" y="32302"/>
        <a:ext cx="2141140" cy="1038268"/>
      </dsp:txXfrm>
    </dsp:sp>
    <dsp:sp modelId="{C8616623-12AC-4AD1-AE68-84200B0AAD27}">
      <dsp:nvSpPr>
        <dsp:cNvPr id="0" name=""/>
        <dsp:cNvSpPr/>
      </dsp:nvSpPr>
      <dsp:spPr>
        <a:xfrm rot="3550379">
          <a:off x="4912297" y="2220896"/>
          <a:ext cx="1565269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565269" y="20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655799" y="2202441"/>
        <a:ext cx="78263" cy="78263"/>
      </dsp:txXfrm>
    </dsp:sp>
    <dsp:sp modelId="{A818E7DE-6B6A-40BD-A388-14D1424B1471}">
      <dsp:nvSpPr>
        <dsp:cNvPr id="0" name=""/>
        <dsp:cNvSpPr/>
      </dsp:nvSpPr>
      <dsp:spPr>
        <a:xfrm>
          <a:off x="6095991" y="2514600"/>
          <a:ext cx="2205744" cy="798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0000"/>
              </a:solidFill>
            </a:rPr>
            <a:t>Conization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0000"/>
              </a:solidFill>
            </a:rPr>
            <a:t>2005</a:t>
          </a:r>
        </a:p>
      </dsp:txBody>
      <dsp:txXfrm>
        <a:off x="6119366" y="2537975"/>
        <a:ext cx="2158994" cy="751321"/>
      </dsp:txXfrm>
    </dsp:sp>
    <dsp:sp modelId="{D61B9944-B2CC-4960-A434-59795EEE5291}">
      <dsp:nvSpPr>
        <dsp:cNvPr id="0" name=""/>
        <dsp:cNvSpPr/>
      </dsp:nvSpPr>
      <dsp:spPr>
        <a:xfrm rot="3687341">
          <a:off x="1704056" y="3268009"/>
          <a:ext cx="1921908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921908" y="20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616963" y="3240637"/>
        <a:ext cx="96095" cy="96095"/>
      </dsp:txXfrm>
    </dsp:sp>
    <dsp:sp modelId="{883F2291-E8EA-493D-ABD2-5F9D4A7AEAC0}">
      <dsp:nvSpPr>
        <dsp:cNvPr id="0" name=""/>
        <dsp:cNvSpPr/>
      </dsp:nvSpPr>
      <dsp:spPr>
        <a:xfrm>
          <a:off x="3124191" y="3581397"/>
          <a:ext cx="2205744" cy="1102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Nodal Assessment</a:t>
          </a:r>
        </a:p>
      </dsp:txBody>
      <dsp:txXfrm>
        <a:off x="3156493" y="3613699"/>
        <a:ext cx="2141140" cy="1038268"/>
      </dsp:txXfrm>
    </dsp:sp>
    <dsp:sp modelId="{E3B157B0-27CF-4866-A07C-F7DD157D0D17}">
      <dsp:nvSpPr>
        <dsp:cNvPr id="0" name=""/>
        <dsp:cNvSpPr/>
      </dsp:nvSpPr>
      <dsp:spPr>
        <a:xfrm>
          <a:off x="5329936" y="4112157"/>
          <a:ext cx="766055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766055" y="20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693812" y="4113682"/>
        <a:ext cx="38302" cy="38302"/>
      </dsp:txXfrm>
    </dsp:sp>
    <dsp:sp modelId="{DDB74880-DB2D-4306-B3EE-8F768239D00B}">
      <dsp:nvSpPr>
        <dsp:cNvPr id="0" name=""/>
        <dsp:cNvSpPr/>
      </dsp:nvSpPr>
      <dsp:spPr>
        <a:xfrm>
          <a:off x="6095991" y="3581397"/>
          <a:ext cx="2205744" cy="1102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SLN 2003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Algorithm 2010</a:t>
          </a:r>
        </a:p>
      </dsp:txBody>
      <dsp:txXfrm>
        <a:off x="6128293" y="3613699"/>
        <a:ext cx="2141140" cy="1038268"/>
      </dsp:txXfrm>
    </dsp:sp>
    <dsp:sp modelId="{28DA0594-DE7D-4CA9-BB1D-A42759C28A1D}">
      <dsp:nvSpPr>
        <dsp:cNvPr id="0" name=""/>
        <dsp:cNvSpPr/>
      </dsp:nvSpPr>
      <dsp:spPr>
        <a:xfrm>
          <a:off x="6095991" y="1143004"/>
          <a:ext cx="2205744" cy="1102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0000"/>
              </a:solidFill>
            </a:rPr>
            <a:t>Abdominal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0000"/>
              </a:solidFill>
            </a:rPr>
            <a:t>2004</a:t>
          </a:r>
        </a:p>
      </dsp:txBody>
      <dsp:txXfrm>
        <a:off x="6128293" y="1175306"/>
        <a:ext cx="2141140" cy="1038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2T09:21:05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0,'22407'0,"-22380"0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2T09:21:33.1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1,'22919'0,"-23487"0,546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B4815-1FE5-4A25-9C14-0F19415027D1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F0AB7-6B8F-45AA-BC7C-86646B85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92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75A37-B97A-4C79-8C38-598738D779B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D8998-0F78-417A-A8D0-DDC63F9CC3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75A37-B97A-4C79-8C38-598738D779B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10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85AB19-B4F6-A0A2-3D2F-840E1E14F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1508B99-9486-1A40-55A2-42061E7CE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E62C4F-3FE7-8B9E-D4E4-706B9076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9B6003-FD08-9018-5934-B80C640B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71B50A-5F52-8A42-C414-1B5C69B7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0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17B121-BD73-3AFF-DF9F-51A9FB75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1D60724-E216-0E6A-E5B3-C8D30F9CA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35BA08-301E-D24B-55A3-6FCA3B0A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C6C6D2E-556D-862A-E323-3174AF3A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7A0F16-47F0-AAF6-EDA4-5939A5FE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36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6F403AD-4E00-A8EE-0DB6-51E278E51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34B33A3-B259-26DC-DFA1-69E23A565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D0F941-AC66-8F44-E311-8381DC84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E86F3F-2A4B-C0B7-CC71-366A463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E94AE9-F36A-ED8A-454E-16BED3D0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86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600835"/>
            <a:ext cx="10972800" cy="4364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67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35843C-2800-3083-EAFE-4373E673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EF1541-CDFA-D9D6-CA69-366B76265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F16867-6095-F093-36F9-502FE774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DA1C5B-5CFA-8DB7-AFE2-3001901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B3DE6B-76C4-DF64-5A84-384B0BEA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090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DCA977-F22E-B962-A546-4B4574CC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064E75A-B936-47BF-6B4D-1E7515163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CEFD99-7081-DF4C-96A7-E11DC6C4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BB4EB4-4924-EFBE-F17C-28AC013A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EE2ECA-9A84-BE70-50E9-68DB498B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16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2412C5-D1F0-3B46-BBB7-9DC5FD7E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51A046-10A3-4D0D-B366-73FA1D019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3E15FE2-D00F-4778-58DB-83E99A986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1143750-4A71-86BF-1501-4959ED46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9555947-681C-74ED-991E-7BD8D4B8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83CC11-0F2D-4DA2-6A61-13266E4B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3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B88F13-7713-D78F-3E9A-DDEA4279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AAD454-8D6C-275A-2422-7318E78C0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533378B-8203-601E-D2AA-8D755B6A0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2796A9-66DE-BFF3-7882-060CCA0D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CD03ECA-D656-30E1-C1C2-EF44004A8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AA6BCFE-96F4-16BB-D13F-A8DDD3ED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6F664FB-24CF-3EBF-982D-9CC996DB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6030541-CF5F-C303-6B41-81C01274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12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387845-82C6-EE8D-A03B-15B37668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569842F-CBB1-165D-09B1-29132EF0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D15EC94-86A0-E4FB-A4B9-5A2C38D2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BA57799-D730-8135-6055-15D10282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4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F47B3BA-593D-219B-4E73-CB11E882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5FA8EFC-5112-0CD1-6AC0-7F178580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C2B4FD0-1583-9E27-061B-555D965E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9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74074F-1F95-7A31-87FA-2513D97F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082511-4E93-80A4-BB42-EF91EC6D8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E9402B8-BAA3-065B-2E87-4AEA704EF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AA67B80-A375-8618-D213-DF9024E8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4FC9AED-DEE8-3A0C-5513-5500A7F1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8182C9-8DA3-BB72-E11D-25E1ED58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30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D1EBD5-E60D-5F7C-B27B-DE648BBA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BDF8223-4C1F-724C-6770-A572114AF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0B81653-E4BC-88A7-F93B-2B036A0B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614959-71B2-1413-E783-D111C5FE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9C2A474-FAD9-6906-7092-557AF506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B40460D-4469-DEE2-1627-F6AF548A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114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B2C6439-57FF-E4AD-8A71-27A2C48D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F36127-4595-87D0-9647-614D1A8FB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CC02DC-C7E9-4303-3324-D3400218D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73C8-3D65-41FA-93AD-5CD304C24F7D}" type="datetimeFigureOut">
              <a:rPr lang="el-GR" smtClean="0"/>
              <a:t>27/11/2024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9E558F-E369-ADA1-6735-176EB095A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053031-0A1B-0D5B-99C0-E0BAED67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5039-2BB6-45A1-B07A-BB32F52735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78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4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4.png"/><Relationship Id="rId4" Type="http://schemas.openxmlformats.org/officeDocument/2006/relationships/customXml" Target="../ink/ink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4CD037-6E14-B7ED-514B-3777F46D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49" y="4001715"/>
            <a:ext cx="10515600" cy="1890127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n-lt"/>
              </a:rPr>
              <a:t>Fertility sparing surgery for Stage IB2 cervical cancer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1600" b="1" dirty="0">
                <a:latin typeface="+mn-lt"/>
              </a:rPr>
              <a:t>Alexandros  </a:t>
            </a:r>
            <a:r>
              <a:rPr lang="en-US" sz="1600" b="1" dirty="0" err="1">
                <a:latin typeface="+mn-lt"/>
              </a:rPr>
              <a:t>Rodolakis</a:t>
            </a:r>
            <a:br>
              <a:rPr lang="en-US" sz="1600" b="1" dirty="0">
                <a:latin typeface="+mn-lt"/>
              </a:rPr>
            </a:br>
            <a:r>
              <a:rPr lang="en-US" sz="1600" b="1" dirty="0">
                <a:latin typeface="+mn-lt"/>
              </a:rPr>
              <a:t>Professor of Gynecologic Oncology </a:t>
            </a:r>
            <a:br>
              <a:rPr lang="en-US" sz="1600" b="1" dirty="0">
                <a:latin typeface="+mn-lt"/>
              </a:rPr>
            </a:br>
            <a:r>
              <a:rPr lang="en-US" sz="1600" b="1" dirty="0">
                <a:latin typeface="+mn-lt"/>
              </a:rPr>
              <a:t>Athens University , Greece</a:t>
            </a:r>
            <a:br>
              <a:rPr lang="en-US" sz="1600" b="1" dirty="0">
                <a:latin typeface="+mn-lt"/>
              </a:rPr>
            </a:br>
            <a:endParaRPr lang="el-GR" sz="2000" b="1" dirty="0">
              <a:latin typeface="+mn-lt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28FF885-FC92-8C48-4DAC-65075426B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2531" y="815524"/>
            <a:ext cx="7461636" cy="2040291"/>
          </a:xfrm>
        </p:spPr>
      </p:pic>
    </p:spTree>
    <p:extLst>
      <p:ext uri="{BB962C8B-B14F-4D97-AF65-F5344CB8AC3E}">
        <p14:creationId xmlns:p14="http://schemas.microsoft.com/office/powerpoint/2010/main" val="215519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39712"/>
            <a:ext cx="9389533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rgbClr val="0070C0"/>
                </a:solidFill>
              </a:rPr>
              <a:t>Oncologic Outcome of Radical Trachelectomy vs. Radical Hysterectomy for</a:t>
            </a:r>
            <a:r>
              <a:rPr lang="el-GR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Stage</a:t>
            </a:r>
            <a:r>
              <a:rPr lang="en-US" sz="1800" b="1" i="1" u="sng" dirty="0">
                <a:solidFill>
                  <a:srgbClr val="0070C0"/>
                </a:solidFill>
              </a:rPr>
              <a:t> IB1</a:t>
            </a:r>
            <a:r>
              <a:rPr lang="en-US" sz="1800" b="1" dirty="0">
                <a:solidFill>
                  <a:srgbClr val="0070C0"/>
                </a:solidFill>
              </a:rPr>
              <a:t> Cervical Cancer </a:t>
            </a:r>
            <a:br>
              <a:rPr lang="en-US" sz="1800" b="1" dirty="0">
                <a:solidFill>
                  <a:srgbClr val="0070C0"/>
                </a:solidFill>
              </a:rPr>
            </a:br>
            <a:r>
              <a:rPr lang="el-GR" sz="1800" b="1" dirty="0">
                <a:solidFill>
                  <a:srgbClr val="0070C0"/>
                </a:solidFill>
              </a:rPr>
              <a:t>                                                                   </a:t>
            </a:r>
            <a:r>
              <a:rPr lang="en-US" sz="1600" b="1" i="1" dirty="0">
                <a:solidFill>
                  <a:srgbClr val="0070C0"/>
                </a:solidFill>
              </a:rPr>
              <a:t>MSKCC Survival Data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  <p:pic>
        <p:nvPicPr>
          <p:cNvPr id="106499" name="Content Placeholder 4" descr="Diaz 2008 D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1" y="1600200"/>
            <a:ext cx="6302171" cy="4419600"/>
          </a:xfrm>
        </p:spPr>
      </p:pic>
      <p:sp>
        <p:nvSpPr>
          <p:cNvPr id="6" name="TextBox 5"/>
          <p:cNvSpPr txBox="1"/>
          <p:nvPr/>
        </p:nvSpPr>
        <p:spPr>
          <a:xfrm>
            <a:off x="4038600" y="6248400"/>
            <a:ext cx="294337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accent2"/>
                </a:solidFill>
              </a:rPr>
              <a:t>Diaz JP, et al. Gynecol Oncol 2008</a:t>
            </a:r>
          </a:p>
        </p:txBody>
      </p:sp>
    </p:spTree>
    <p:extLst>
      <p:ext uri="{BB962C8B-B14F-4D97-AF65-F5344CB8AC3E}">
        <p14:creationId xmlns:p14="http://schemas.microsoft.com/office/powerpoint/2010/main" val="29341891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952596" y="1000108"/>
            <a:ext cx="9660284" cy="456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ctr"/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SIMILARITIES OF RADICAL VAGINAL </a:t>
            </a:r>
            <a:r>
              <a:rPr lang="el-GR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&amp; ABDOMINAL TRACHELECTOMY</a:t>
            </a:r>
            <a:endParaRPr lang="el-GR" b="1" dirty="0">
              <a:solidFill>
                <a:srgbClr val="0070C0"/>
              </a:solidFill>
              <a:latin typeface="Calibri" pitchFamily="34" charset="0"/>
            </a:endParaRPr>
          </a:p>
          <a:p>
            <a:pPr marL="360363" indent="-360363" algn="ctr"/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marL="360363" indent="-360363"/>
            <a:endParaRPr lang="en-US" sz="2000" dirty="0">
              <a:latin typeface="Calibri" pitchFamily="34" charset="0"/>
            </a:endParaRPr>
          </a:p>
          <a:p>
            <a:pPr marL="360363" indent="-360363">
              <a:lnSpc>
                <a:spcPct val="130000"/>
              </a:lnSpc>
              <a:buFontTx/>
              <a:buChar char="-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Same criteria of patients’ selection</a:t>
            </a:r>
          </a:p>
          <a:p>
            <a:pPr marL="360363" indent="-360363">
              <a:lnSpc>
                <a:spcPct val="130000"/>
              </a:lnSpc>
              <a:buFontTx/>
              <a:buChar char="-"/>
            </a:pPr>
            <a:r>
              <a:rPr lang="en-US" sz="1600" dirty="0">
                <a:latin typeface="Calibri" pitchFamily="34" charset="0"/>
              </a:rPr>
              <a:t> Same criteria of abandoning the procedure</a:t>
            </a:r>
          </a:p>
          <a:p>
            <a:pPr marL="360363" indent="-360363">
              <a:lnSpc>
                <a:spcPct val="130000"/>
              </a:lnSpc>
              <a:buFontTx/>
              <a:buChar char="-"/>
            </a:pPr>
            <a:r>
              <a:rPr lang="en-US" sz="1600" dirty="0">
                <a:latin typeface="Calibri" pitchFamily="34" charset="0"/>
              </a:rPr>
              <a:t> Same methodology of surgical approach (</a:t>
            </a:r>
            <a:r>
              <a:rPr lang="en-US" sz="1600" dirty="0" err="1">
                <a:latin typeface="Calibri" pitchFamily="34" charset="0"/>
              </a:rPr>
              <a:t>Lymphadenectomy</a:t>
            </a:r>
            <a:r>
              <a:rPr lang="en-US" sz="1600" dirty="0">
                <a:latin typeface="Calibri" pitchFamily="34" charset="0"/>
              </a:rPr>
              <a:t> -&gt; </a:t>
            </a:r>
            <a:r>
              <a:rPr lang="en-US" sz="1600" dirty="0" err="1">
                <a:latin typeface="Calibri" pitchFamily="34" charset="0"/>
              </a:rPr>
              <a:t>trachelectomy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marL="360363" indent="-360363">
              <a:lnSpc>
                <a:spcPct val="130000"/>
              </a:lnSpc>
              <a:buFontTx/>
              <a:buChar char="-"/>
            </a:pPr>
            <a:r>
              <a:rPr lang="en-US" sz="1600" dirty="0">
                <a:latin typeface="Calibri" pitchFamily="34" charset="0"/>
              </a:rPr>
              <a:t> Same complications </a:t>
            </a:r>
          </a:p>
          <a:p>
            <a:pPr marL="360363" indent="-360363">
              <a:lnSpc>
                <a:spcPct val="130000"/>
              </a:lnSpc>
              <a:buFontTx/>
              <a:buChar char="-"/>
            </a:pPr>
            <a:r>
              <a:rPr lang="en-US" sz="1600" dirty="0">
                <a:latin typeface="Calibri" pitchFamily="34" charset="0"/>
              </a:rPr>
              <a:t> Same efficacy</a:t>
            </a:r>
            <a:endParaRPr lang="el-GR" sz="1600" dirty="0">
              <a:latin typeface="Calibri" pitchFamily="34" charset="0"/>
            </a:endParaRPr>
          </a:p>
          <a:p>
            <a:pPr marL="360363" indent="-360363">
              <a:lnSpc>
                <a:spcPct val="130000"/>
              </a:lnSpc>
              <a:buFontTx/>
              <a:buChar char="-"/>
            </a:pPr>
            <a:endParaRPr lang="el-GR" sz="1600" dirty="0">
              <a:latin typeface="Calibri" pitchFamily="34" charset="0"/>
            </a:endParaRPr>
          </a:p>
          <a:p>
            <a:pPr marL="360363" indent="-360363">
              <a:lnSpc>
                <a:spcPct val="130000"/>
              </a:lnSpc>
              <a:buFontTx/>
              <a:buChar char="-"/>
            </a:pPr>
            <a:endParaRPr lang="el-GR" sz="1600" dirty="0">
              <a:latin typeface="Calibri" pitchFamily="34" charset="0"/>
            </a:endParaRPr>
          </a:p>
          <a:p>
            <a:pPr marL="360363" indent="-360363">
              <a:lnSpc>
                <a:spcPct val="130000"/>
              </a:lnSpc>
              <a:buFontTx/>
              <a:buChar char="-"/>
            </a:pPr>
            <a:endParaRPr lang="en-US" sz="1600" dirty="0">
              <a:latin typeface="Calibri" pitchFamily="34" charset="0"/>
            </a:endParaRPr>
          </a:p>
          <a:p>
            <a:pPr marL="360363" indent="-360363"/>
            <a:r>
              <a:rPr lang="en-US" sz="1600" i="1" dirty="0">
                <a:solidFill>
                  <a:schemeClr val="accent2"/>
                </a:solidFill>
                <a:latin typeface="Calibri" pitchFamily="34" charset="0"/>
              </a:rPr>
              <a:t>                                                                                                  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                                            </a:t>
            </a:r>
            <a:r>
              <a:rPr lang="en-US" sz="1600" i="1" dirty="0">
                <a:solidFill>
                  <a:schemeClr val="accent2"/>
                </a:solidFill>
                <a:latin typeface="Calibri" pitchFamily="34" charset="0"/>
              </a:rPr>
              <a:t>Schneider A, Int J </a:t>
            </a:r>
            <a:r>
              <a:rPr lang="en-US" sz="16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600" i="1" dirty="0">
                <a:solidFill>
                  <a:schemeClr val="accent2"/>
                </a:solidFill>
                <a:latin typeface="Calibri" pitchFamily="34" charset="0"/>
              </a:rPr>
              <a:t> Cancer 2012.</a:t>
            </a:r>
            <a:endParaRPr lang="en-US" sz="1600" dirty="0">
              <a:solidFill>
                <a:schemeClr val="accent2"/>
              </a:solidFill>
              <a:latin typeface="Calibri" pitchFamily="34" charset="0"/>
            </a:endParaRPr>
          </a:p>
          <a:p>
            <a:pPr marL="360363" indent="-360363" algn="r"/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Ungar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C, BJOG 2005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chemeClr val="accent2"/>
              </a:solidFill>
              <a:latin typeface="Calibri" pitchFamily="34" charset="0"/>
            </a:endParaRPr>
          </a:p>
          <a:p>
            <a:pPr marL="360363" indent="-360363" algn="r"/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Pel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Priore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G,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Obstet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2006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chemeClr val="accent2"/>
              </a:solidFill>
              <a:latin typeface="Calibri" pitchFamily="34" charset="0"/>
            </a:endParaRPr>
          </a:p>
          <a:p>
            <a:pPr marL="360363" indent="-360363" algn="r"/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Li  J,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Oncol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 2011.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905000" y="476673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ctr"/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DIFFERENCES BETWEEN RADICAL VAGINAL </a:t>
            </a:r>
            <a:r>
              <a:rPr lang="el-GR" b="1" dirty="0">
                <a:solidFill>
                  <a:srgbClr val="0070C0"/>
                </a:solidFill>
                <a:latin typeface="Calibri" pitchFamily="34" charset="0"/>
              </a:rPr>
              <a:t> Α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ND</a:t>
            </a:r>
          </a:p>
          <a:p>
            <a:pPr marL="360363" indent="-360363" algn="ctr"/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 ABDOMINAL TRACHELECTOMY</a:t>
            </a:r>
          </a:p>
          <a:p>
            <a:pPr marL="360363" indent="-360363" algn="ctr"/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marL="360363" indent="-360363"/>
            <a:endParaRPr lang="el-GR" dirty="0">
              <a:solidFill>
                <a:srgbClr val="FFFF00"/>
              </a:solidFill>
              <a:latin typeface="Calibri" pitchFamily="34" charset="0"/>
            </a:endParaRPr>
          </a:p>
          <a:p>
            <a:pPr marL="360363" indent="-360363"/>
            <a:endParaRPr lang="en-US" dirty="0">
              <a:solidFill>
                <a:srgbClr val="FFFF00"/>
              </a:solidFill>
              <a:latin typeface="Calibri" pitchFamily="34" charset="0"/>
            </a:endParaRP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dirty="0">
                <a:latin typeface="Calibri" pitchFamily="34" charset="0"/>
              </a:rPr>
              <a:t>RAT may result in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wider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parametrial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resection (&gt; 50%)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dirty="0">
                <a:latin typeface="Calibri" pitchFamily="34" charset="0"/>
              </a:rPr>
              <a:t>RAT for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bigger (2 – 4 cm) tumors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dirty="0">
                <a:latin typeface="Calibri" pitchFamily="34" charset="0"/>
              </a:rPr>
              <a:t>RVT requires a high expertise in radical vaginal surgery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dirty="0">
                <a:latin typeface="Calibri" pitchFamily="34" charset="0"/>
              </a:rPr>
              <a:t>Expertise in Laparoscopic </a:t>
            </a:r>
            <a:r>
              <a:rPr lang="en-US" dirty="0" err="1">
                <a:latin typeface="Calibri" pitchFamily="34" charset="0"/>
              </a:rPr>
              <a:t>lymphadenectomy</a:t>
            </a:r>
            <a:r>
              <a:rPr lang="en-US" dirty="0">
                <a:latin typeface="Calibri" pitchFamily="34" charset="0"/>
              </a:rPr>
              <a:t> not necessary for RAT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dirty="0">
                <a:latin typeface="Calibri" pitchFamily="34" charset="0"/>
              </a:rPr>
              <a:t>Increased blood losses for RAT</a:t>
            </a:r>
          </a:p>
          <a:p>
            <a:pPr marL="360363" indent="-360363"/>
            <a:endParaRPr lang="en-US" dirty="0">
              <a:latin typeface="Calibri" pitchFamily="34" charset="0"/>
            </a:endParaRPr>
          </a:p>
          <a:p>
            <a:pPr marL="360363" indent="-360363"/>
            <a:endParaRPr lang="en-US" sz="1600" dirty="0">
              <a:latin typeface="Calibri" pitchFamily="34" charset="0"/>
            </a:endParaRPr>
          </a:p>
          <a:p>
            <a:pPr marL="360363" indent="-360363"/>
            <a:endParaRPr lang="en-US" sz="1600" dirty="0">
              <a:latin typeface="Calibri" pitchFamily="34" charset="0"/>
            </a:endParaRPr>
          </a:p>
          <a:p>
            <a:pPr marL="360363" indent="-360363"/>
            <a:r>
              <a:rPr lang="en-US" sz="1600" i="1" dirty="0">
                <a:solidFill>
                  <a:schemeClr val="accent2"/>
                </a:solidFill>
                <a:latin typeface="Calibri" pitchFamily="34" charset="0"/>
              </a:rPr>
              <a:t>                                                                                    </a:t>
            </a:r>
            <a:r>
              <a:rPr lang="el-GR" sz="1600" i="1" dirty="0">
                <a:solidFill>
                  <a:schemeClr val="accent2"/>
                </a:solidFill>
                <a:latin typeface="Calibri" pitchFamily="34" charset="0"/>
              </a:rPr>
              <a:t>                      </a:t>
            </a:r>
            <a:r>
              <a:rPr lang="en-US" sz="1600" i="1" dirty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Schneider A, Int J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Cancer 2012.</a:t>
            </a:r>
          </a:p>
          <a:p>
            <a:pPr marL="360363" indent="-360363" algn="r"/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Covens A, Cancer 1999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chemeClr val="accent2"/>
              </a:solidFill>
              <a:latin typeface="Calibri" pitchFamily="34" charset="0"/>
            </a:endParaRPr>
          </a:p>
          <a:p>
            <a:pPr marL="360363" indent="-360363" algn="r"/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Abu –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Rustum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NR,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Oncol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2006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chemeClr val="accent2"/>
              </a:solidFill>
              <a:latin typeface="Calibri" pitchFamily="34" charset="0"/>
            </a:endParaRPr>
          </a:p>
          <a:p>
            <a:pPr marL="360363" indent="-360363" algn="r"/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Einstein MH,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Oncol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2009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617918" y="1268760"/>
            <a:ext cx="3701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Radical Abdominal </a:t>
            </a:r>
            <a:r>
              <a:rPr lang="en-US" sz="2000" dirty="0" err="1"/>
              <a:t>Trachelectomy</a:t>
            </a:r>
            <a:endParaRPr lang="en-US" sz="2000" dirty="0"/>
          </a:p>
          <a:p>
            <a:r>
              <a:rPr lang="en-US" sz="2000" dirty="0"/>
              <a:t>                      (RAT) 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1991545" y="5301208"/>
            <a:ext cx="3318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Radical Vaginal </a:t>
            </a:r>
            <a:r>
              <a:rPr lang="en-US" sz="2000" dirty="0" err="1"/>
              <a:t>Trachelectomy</a:t>
            </a:r>
            <a:endParaRPr lang="en-US" sz="2000" dirty="0"/>
          </a:p>
          <a:p>
            <a:r>
              <a:rPr lang="en-US" sz="2000" dirty="0"/>
              <a:t>                    (RVT)</a:t>
            </a:r>
            <a:endParaRPr lang="el-GR" sz="2000" dirty="0"/>
          </a:p>
        </p:txBody>
      </p:sp>
      <p:pic>
        <p:nvPicPr>
          <p:cNvPr id="6" name="Picture 7" descr="Rad trachel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825" y="3429000"/>
            <a:ext cx="4507789" cy="322014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ABD RAD TRACH  4-13"/>
          <p:cNvPicPr>
            <a:picLocks noChangeAspect="1" noChangeArrowheads="1"/>
          </p:cNvPicPr>
          <p:nvPr/>
        </p:nvPicPr>
        <p:blipFill>
          <a:blip r:embed="rId3" cstate="print"/>
          <a:srcRect l="19853" t="31999" r="30238" b="29187"/>
          <a:stretch>
            <a:fillRect/>
          </a:stretch>
        </p:blipFill>
        <p:spPr bwMode="auto">
          <a:xfrm>
            <a:off x="1738282" y="214291"/>
            <a:ext cx="4716462" cy="3243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Abdominal Radical </a:t>
            </a:r>
            <a:r>
              <a:rPr lang="en-US" sz="1800" b="1" dirty="0" err="1">
                <a:solidFill>
                  <a:schemeClr val="accent1"/>
                </a:solidFill>
              </a:rPr>
              <a:t>Trachelectom</a:t>
            </a:r>
            <a:r>
              <a:rPr lang="en-AU" sz="1800" b="1" dirty="0">
                <a:solidFill>
                  <a:schemeClr val="accent1"/>
                </a:solidFill>
              </a:rPr>
              <a:t>y </a:t>
            </a:r>
            <a:r>
              <a:rPr lang="en-US" sz="1800" b="1" dirty="0">
                <a:solidFill>
                  <a:schemeClr val="accent1"/>
                </a:solidFill>
              </a:rPr>
              <a:t>(ART) </a:t>
            </a:r>
            <a:endParaRPr lang="el-GR" sz="1800" b="1" dirty="0">
              <a:solidFill>
                <a:schemeClr val="accent1"/>
              </a:solidFill>
            </a:endParaRPr>
          </a:p>
        </p:txBody>
      </p:sp>
      <p:pic>
        <p:nvPicPr>
          <p:cNvPr id="49155" name="3 - Θέση περιεχομένου" descr="IMG_074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47" t="9850" r="2647" b="14386"/>
          <a:stretch>
            <a:fillRect/>
          </a:stretch>
        </p:blipFill>
        <p:spPr>
          <a:xfrm>
            <a:off x="1928814" y="1285876"/>
            <a:ext cx="8334375" cy="5000625"/>
          </a:xfr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1 - Εικόνα" descr="RAT -SGO 2015.JPG"/>
          <p:cNvPicPr>
            <a:picLocks noChangeAspect="1"/>
          </p:cNvPicPr>
          <p:nvPr/>
        </p:nvPicPr>
        <p:blipFill>
          <a:blip r:embed="rId2"/>
          <a:srcRect t="15182" r="7149" b="11235"/>
          <a:stretch>
            <a:fillRect/>
          </a:stretch>
        </p:blipFill>
        <p:spPr bwMode="auto">
          <a:xfrm>
            <a:off x="1666875" y="1052513"/>
            <a:ext cx="8858250" cy="5435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5955" name="2 - TextBox"/>
          <p:cNvSpPr txBox="1">
            <a:spLocks noChangeArrowheads="1"/>
          </p:cNvSpPr>
          <p:nvPr/>
        </p:nvSpPr>
        <p:spPr bwMode="auto">
          <a:xfrm>
            <a:off x="3508376" y="188914"/>
            <a:ext cx="4253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</a:rPr>
              <a:t>Abdominal  Radical  </a:t>
            </a:r>
            <a:r>
              <a:rPr lang="en-US" b="1" dirty="0" err="1">
                <a:solidFill>
                  <a:schemeClr val="accent1"/>
                </a:solidFill>
              </a:rPr>
              <a:t>Trachelectomy</a:t>
            </a:r>
            <a:r>
              <a:rPr lang="en-US" b="1" dirty="0">
                <a:solidFill>
                  <a:schemeClr val="accent1"/>
                </a:solidFill>
              </a:rPr>
              <a:t> (ART)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</a:rPr>
              <a:t>( Nerve sparing approach )</a:t>
            </a:r>
            <a:endParaRPr lang="el-GR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75619" y="659012"/>
            <a:ext cx="8640762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</a:rPr>
              <a:t>Abdominal Radical </a:t>
            </a:r>
            <a:r>
              <a:rPr lang="en-US" b="1" dirty="0" err="1">
                <a:solidFill>
                  <a:srgbClr val="0070C0"/>
                </a:solidFill>
              </a:rPr>
              <a:t>Trachelectomy</a:t>
            </a:r>
            <a:r>
              <a:rPr lang="en-US" b="1" dirty="0">
                <a:solidFill>
                  <a:srgbClr val="0070C0"/>
                </a:solidFill>
              </a:rPr>
              <a:t> (ART)</a:t>
            </a:r>
          </a:p>
          <a:p>
            <a:pPr algn="ctr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1600" dirty="0"/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US" sz="1600" dirty="0"/>
              <a:t>Less stringent criteria than before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endParaRPr lang="en-US" sz="1600" dirty="0"/>
          </a:p>
          <a:p>
            <a:pPr marL="179388">
              <a:buFontTx/>
              <a:buChar char="-"/>
              <a:defRPr/>
            </a:pPr>
            <a:r>
              <a:rPr lang="en-US" sz="1600" dirty="0"/>
              <a:t> Tumor &lt; 2 cm</a:t>
            </a:r>
          </a:p>
          <a:p>
            <a:pPr marL="179388">
              <a:buFontTx/>
              <a:buChar char="-"/>
              <a:defRPr/>
            </a:pPr>
            <a:r>
              <a:rPr lang="en-US" sz="1600" dirty="0"/>
              <a:t> Tumor-internal </a:t>
            </a:r>
            <a:r>
              <a:rPr lang="en-US" sz="1600" dirty="0" err="1"/>
              <a:t>os</a:t>
            </a:r>
            <a:r>
              <a:rPr lang="en-US" sz="1600" dirty="0"/>
              <a:t> margin of 1 cm</a:t>
            </a:r>
          </a:p>
          <a:p>
            <a:pPr marL="179388">
              <a:buFontTx/>
              <a:buChar char="-"/>
              <a:defRPr/>
            </a:pPr>
            <a:r>
              <a:rPr lang="en-US" sz="1600" dirty="0"/>
              <a:t> &lt; 50% cervical </a:t>
            </a:r>
            <a:r>
              <a:rPr lang="en-US" sz="1600" dirty="0" err="1"/>
              <a:t>stromal</a:t>
            </a:r>
            <a:r>
              <a:rPr lang="en-US" sz="1600" dirty="0"/>
              <a:t> invasion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 marL="179388">
              <a:buFontTx/>
              <a:buChar char="-"/>
              <a:defRPr/>
            </a:pPr>
            <a:r>
              <a:rPr lang="en-US" sz="1600" dirty="0"/>
              <a:t> Tumor &lt; 4 cm</a:t>
            </a:r>
          </a:p>
          <a:p>
            <a:pPr marL="179388">
              <a:buFontTx/>
              <a:buChar char="-"/>
              <a:defRPr/>
            </a:pPr>
            <a:r>
              <a:rPr lang="en-US" sz="1600" dirty="0"/>
              <a:t> Tumor – internal </a:t>
            </a:r>
            <a:r>
              <a:rPr lang="en-US" sz="1600" dirty="0" err="1"/>
              <a:t>os</a:t>
            </a:r>
            <a:r>
              <a:rPr lang="en-US" sz="1600" dirty="0"/>
              <a:t> margin &lt; 1 cm</a:t>
            </a:r>
          </a:p>
          <a:p>
            <a:pPr marL="179388">
              <a:buFontTx/>
              <a:buChar char="-"/>
              <a:defRPr/>
            </a:pPr>
            <a:r>
              <a:rPr lang="en-US" sz="1600" dirty="0"/>
              <a:t> &gt; 50% cervical </a:t>
            </a:r>
            <a:r>
              <a:rPr lang="en-US" sz="1600" dirty="0" err="1"/>
              <a:t>stromal</a:t>
            </a:r>
            <a:r>
              <a:rPr lang="en-US" sz="1600" dirty="0"/>
              <a:t> invasion </a:t>
            </a:r>
          </a:p>
          <a:p>
            <a:pPr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More extensive resection of </a:t>
            </a:r>
            <a:r>
              <a:rPr lang="en-US" dirty="0" err="1">
                <a:solidFill>
                  <a:srgbClr val="0070C0"/>
                </a:solidFill>
              </a:rPr>
              <a:t>parametria</a:t>
            </a:r>
            <a:r>
              <a:rPr lang="en-US" dirty="0">
                <a:solidFill>
                  <a:srgbClr val="0070C0"/>
                </a:solidFill>
              </a:rPr>
              <a:t> with ART</a:t>
            </a:r>
          </a:p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sz="1400" i="1" dirty="0" err="1">
                <a:solidFill>
                  <a:schemeClr val="accent2"/>
                </a:solidFill>
              </a:rPr>
              <a:t>DiazJP</a:t>
            </a:r>
            <a:r>
              <a:rPr lang="en-US" sz="1400" i="1" dirty="0">
                <a:solidFill>
                  <a:schemeClr val="accent2"/>
                </a:solidFill>
              </a:rPr>
              <a:t>, </a:t>
            </a:r>
            <a:r>
              <a:rPr lang="en-US" sz="1400" i="1" dirty="0" err="1">
                <a:solidFill>
                  <a:schemeClr val="accent2"/>
                </a:solidFill>
              </a:rPr>
              <a:t>Gynecol</a:t>
            </a:r>
            <a:r>
              <a:rPr lang="en-US" sz="1400" i="1" dirty="0">
                <a:solidFill>
                  <a:schemeClr val="accent2"/>
                </a:solidFill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</a:rPr>
              <a:t>Oncol</a:t>
            </a:r>
            <a:r>
              <a:rPr lang="en-US" sz="1400" i="1" dirty="0">
                <a:solidFill>
                  <a:schemeClr val="accent2"/>
                </a:solidFill>
              </a:rPr>
              <a:t> 2008</a:t>
            </a:r>
          </a:p>
          <a:p>
            <a:pPr algn="r">
              <a:defRPr/>
            </a:pPr>
            <a:r>
              <a:rPr lang="en-US" sz="1400" i="1" dirty="0">
                <a:solidFill>
                  <a:schemeClr val="accent2"/>
                </a:solidFill>
              </a:rPr>
              <a:t>Denschlag D , Rodolakis A, </a:t>
            </a:r>
            <a:r>
              <a:rPr lang="en-US" sz="1400" i="1" dirty="0" err="1">
                <a:solidFill>
                  <a:schemeClr val="accent2"/>
                </a:solidFill>
              </a:rPr>
              <a:t>Curr</a:t>
            </a:r>
            <a:r>
              <a:rPr lang="en-US" sz="1400" i="1" dirty="0">
                <a:solidFill>
                  <a:schemeClr val="accent2"/>
                </a:solidFill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</a:rPr>
              <a:t>Oncol</a:t>
            </a:r>
            <a:r>
              <a:rPr lang="en-US" sz="1400" i="1" dirty="0">
                <a:solidFill>
                  <a:schemeClr val="accent2"/>
                </a:solidFill>
              </a:rPr>
              <a:t> Rep, 2012</a:t>
            </a:r>
          </a:p>
          <a:p>
            <a:pPr algn="r">
              <a:defRPr/>
            </a:pPr>
            <a:r>
              <a:rPr lang="en-US" sz="1400" i="1" dirty="0">
                <a:solidFill>
                  <a:schemeClr val="accent2"/>
                </a:solidFill>
              </a:rPr>
              <a:t>Schneider A, </a:t>
            </a:r>
            <a:r>
              <a:rPr lang="en-US" sz="1400" i="1" dirty="0" err="1">
                <a:solidFill>
                  <a:schemeClr val="accent2"/>
                </a:solidFill>
              </a:rPr>
              <a:t>Int</a:t>
            </a:r>
            <a:r>
              <a:rPr lang="en-US" sz="1400" i="1" dirty="0">
                <a:solidFill>
                  <a:schemeClr val="accent2"/>
                </a:solidFill>
              </a:rPr>
              <a:t> J </a:t>
            </a:r>
            <a:r>
              <a:rPr lang="en-US" sz="1400" i="1" dirty="0" err="1">
                <a:solidFill>
                  <a:schemeClr val="accent2"/>
                </a:solidFill>
              </a:rPr>
              <a:t>Gynecol</a:t>
            </a:r>
            <a:r>
              <a:rPr lang="en-US" sz="1400" i="1" dirty="0">
                <a:solidFill>
                  <a:schemeClr val="accent2"/>
                </a:solidFill>
              </a:rPr>
              <a:t> Cancer, 2012</a:t>
            </a:r>
          </a:p>
          <a:p>
            <a:pPr algn="r">
              <a:defRPr/>
            </a:pPr>
            <a:r>
              <a:rPr lang="en-US" sz="1400" i="1" dirty="0">
                <a:solidFill>
                  <a:schemeClr val="accent2"/>
                </a:solidFill>
              </a:rPr>
              <a:t>Rob L, Lancet </a:t>
            </a:r>
            <a:r>
              <a:rPr lang="en-US" sz="1400" i="1" dirty="0" err="1">
                <a:solidFill>
                  <a:schemeClr val="accent2"/>
                </a:solidFill>
              </a:rPr>
              <a:t>Oncol</a:t>
            </a:r>
            <a:r>
              <a:rPr lang="en-US" sz="1400" i="1" dirty="0">
                <a:solidFill>
                  <a:schemeClr val="accent2"/>
                </a:solidFill>
              </a:rPr>
              <a:t>, 2011</a:t>
            </a:r>
          </a:p>
          <a:p>
            <a:pPr algn="r">
              <a:defRPr/>
            </a:pPr>
            <a:r>
              <a:rPr lang="en-US" sz="1400" i="1" dirty="0">
                <a:solidFill>
                  <a:schemeClr val="accent2"/>
                </a:solidFill>
              </a:rPr>
              <a:t>Abu – </a:t>
            </a:r>
            <a:r>
              <a:rPr lang="en-US" sz="1400" i="1" dirty="0" err="1">
                <a:solidFill>
                  <a:schemeClr val="accent2"/>
                </a:solidFill>
              </a:rPr>
              <a:t>Rustum</a:t>
            </a:r>
            <a:r>
              <a:rPr lang="en-US" sz="1400" i="1" dirty="0">
                <a:solidFill>
                  <a:schemeClr val="accent2"/>
                </a:solidFill>
              </a:rPr>
              <a:t> NR, J </a:t>
            </a:r>
            <a:r>
              <a:rPr lang="en-US" sz="1400" i="1" dirty="0" err="1">
                <a:solidFill>
                  <a:schemeClr val="accent2"/>
                </a:solidFill>
              </a:rPr>
              <a:t>Natl</a:t>
            </a:r>
            <a:r>
              <a:rPr lang="en-US" sz="1400" i="1" dirty="0">
                <a:solidFill>
                  <a:schemeClr val="accent2"/>
                </a:solidFill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</a:rPr>
              <a:t>Compr</a:t>
            </a:r>
            <a:r>
              <a:rPr lang="en-US" sz="1400" i="1" dirty="0">
                <a:solidFill>
                  <a:schemeClr val="accent2"/>
                </a:solidFill>
              </a:rPr>
              <a:t> Cancer </a:t>
            </a:r>
            <a:r>
              <a:rPr lang="en-US" sz="1400" i="1" dirty="0" err="1">
                <a:solidFill>
                  <a:schemeClr val="accent2"/>
                </a:solidFill>
              </a:rPr>
              <a:t>Netw</a:t>
            </a:r>
            <a:r>
              <a:rPr lang="en-US" sz="1400" i="1" dirty="0">
                <a:solidFill>
                  <a:schemeClr val="accent2"/>
                </a:solidFill>
              </a:rPr>
              <a:t>, 2010</a:t>
            </a:r>
            <a:endParaRPr lang="el-GR" sz="1400" i="1" dirty="0">
              <a:solidFill>
                <a:schemeClr val="accent2"/>
              </a:solidFill>
            </a:endParaRPr>
          </a:p>
        </p:txBody>
      </p:sp>
      <p:sp>
        <p:nvSpPr>
          <p:cNvPr id="3" name="2 - Βέλος προς τα κάτω"/>
          <p:cNvSpPr/>
          <p:nvPr/>
        </p:nvSpPr>
        <p:spPr>
          <a:xfrm>
            <a:off x="3215680" y="2997200"/>
            <a:ext cx="215900" cy="4318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>
            <a:extLst>
              <a:ext uri="{FF2B5EF4-FFF2-40B4-BE49-F238E27FC236}">
                <a16:creationId xmlns:a16="http://schemas.microsoft.com/office/drawing/2014/main" id="{A0D02E5C-761D-4273-8C92-88DF3AA7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9" y="1716089"/>
            <a:ext cx="85820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>
            <a:extLst>
              <a:ext uri="{FF2B5EF4-FFF2-40B4-BE49-F238E27FC236}">
                <a16:creationId xmlns:a16="http://schemas.microsoft.com/office/drawing/2014/main" id="{2633BD94-841A-4CBE-80BD-89EA0C49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258764"/>
            <a:ext cx="47974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71540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03400" y="1761067"/>
            <a:ext cx="84359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 </a:t>
            </a:r>
            <a:r>
              <a:rPr lang="en-AU" b="1" dirty="0"/>
              <a:t>Radical trachelectomy (type A)</a:t>
            </a:r>
          </a:p>
          <a:p>
            <a:endParaRPr lang="en-AU" b="1" dirty="0"/>
          </a:p>
          <a:p>
            <a:r>
              <a:rPr lang="en-AU" dirty="0"/>
              <a:t>can be considered for </a:t>
            </a:r>
          </a:p>
          <a:p>
            <a:r>
              <a:rPr lang="en-AU" dirty="0"/>
              <a:t>stagesT1a1 and T1a2, lymph node negative, LVSI-positive patients.</a:t>
            </a:r>
          </a:p>
          <a:p>
            <a:endParaRPr lang="en-AU" sz="2000" dirty="0"/>
          </a:p>
          <a:p>
            <a:r>
              <a:rPr lang="en-AU" b="1" dirty="0" err="1"/>
              <a:t>Conization</a:t>
            </a:r>
            <a:r>
              <a:rPr lang="en-AU" b="1" dirty="0"/>
              <a:t> or simple </a:t>
            </a:r>
            <a:r>
              <a:rPr lang="en-AU" b="1" dirty="0" err="1"/>
              <a:t>trachelectomy</a:t>
            </a:r>
            <a:r>
              <a:rPr lang="en-AU" sz="2000" b="1" dirty="0">
                <a:solidFill>
                  <a:schemeClr val="accent1"/>
                </a:solidFill>
              </a:rPr>
              <a:t> </a:t>
            </a:r>
            <a:r>
              <a:rPr lang="en-AU" dirty="0"/>
              <a:t>is an option </a:t>
            </a:r>
            <a:r>
              <a:rPr lang="en-AU" dirty="0">
                <a:solidFill>
                  <a:srgbClr val="FF0000"/>
                </a:solidFill>
              </a:rPr>
              <a:t>(grade B).</a:t>
            </a:r>
            <a:endParaRPr lang="en-AU" sz="2000" dirty="0"/>
          </a:p>
          <a:p>
            <a:endParaRPr lang="en-AU" sz="2000" dirty="0"/>
          </a:p>
          <a:p>
            <a:endParaRPr lang="el-GR" sz="2000" dirty="0"/>
          </a:p>
          <a:p>
            <a:r>
              <a:rPr lang="en-AU" sz="2000" dirty="0"/>
              <a:t> </a:t>
            </a:r>
            <a:r>
              <a:rPr lang="en-AU" b="1" dirty="0"/>
              <a:t>Radical trachelectomy (type B) </a:t>
            </a:r>
          </a:p>
          <a:p>
            <a:endParaRPr lang="en-AU" b="1" dirty="0"/>
          </a:p>
          <a:p>
            <a:r>
              <a:rPr lang="en-AU" dirty="0"/>
              <a:t>should be performed </a:t>
            </a:r>
          </a:p>
          <a:p>
            <a:r>
              <a:rPr lang="en-AU" dirty="0"/>
              <a:t>for  stage T1b1 equal to or less than 2 cm of the largest diameter,</a:t>
            </a:r>
          </a:p>
          <a:p>
            <a:r>
              <a:rPr lang="en-AU" dirty="0"/>
              <a:t> lymph node </a:t>
            </a:r>
            <a:r>
              <a:rPr lang="en-AU" dirty="0" err="1"/>
              <a:t>negative,LVSIT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(grade B).</a:t>
            </a:r>
            <a:endParaRPr lang="el-GR" dirty="0">
              <a:solidFill>
                <a:srgbClr val="FF0000"/>
              </a:solidFill>
            </a:endParaRPr>
          </a:p>
          <a:p>
            <a:endParaRPr lang="el-GR" sz="2400" dirty="0"/>
          </a:p>
        </p:txBody>
      </p:sp>
      <p:sp>
        <p:nvSpPr>
          <p:cNvPr id="3" name="2 - TextBox"/>
          <p:cNvSpPr txBox="1"/>
          <p:nvPr/>
        </p:nvSpPr>
        <p:spPr>
          <a:xfrm>
            <a:off x="1524000" y="50004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ESGO/ESTRO/ESP Guidelines for the Management of Patients With Cervical Cancer </a:t>
            </a:r>
          </a:p>
          <a:p>
            <a:pPr algn="ctr"/>
            <a:endParaRPr lang="en-AU" dirty="0">
              <a:solidFill>
                <a:srgbClr val="FF0000"/>
              </a:solidFill>
            </a:endParaRPr>
          </a:p>
          <a:p>
            <a:pPr algn="ctr"/>
            <a:r>
              <a:rPr lang="en-AU" i="1" dirty="0">
                <a:solidFill>
                  <a:srgbClr val="FF9900"/>
                </a:solidFill>
              </a:rPr>
              <a:t>International Journal of </a:t>
            </a:r>
            <a:r>
              <a:rPr lang="en-AU" i="1" dirty="0" err="1">
                <a:solidFill>
                  <a:srgbClr val="FF9900"/>
                </a:solidFill>
              </a:rPr>
              <a:t>Gynecological</a:t>
            </a:r>
            <a:r>
              <a:rPr lang="en-AU" i="1" dirty="0">
                <a:solidFill>
                  <a:srgbClr val="FF9900"/>
                </a:solidFill>
              </a:rPr>
              <a:t> Cancer  2018 </a:t>
            </a:r>
            <a:endParaRPr lang="el-GR" i="1" dirty="0">
              <a:solidFill>
                <a:srgbClr val="FF9900"/>
              </a:solidFill>
            </a:endParaRPr>
          </a:p>
          <a:p>
            <a:pPr algn="ctr"/>
            <a:r>
              <a:rPr lang="en-AU" i="1" dirty="0">
                <a:solidFill>
                  <a:srgbClr val="FF9900"/>
                </a:solidFill>
              </a:rPr>
              <a:t> </a:t>
            </a:r>
            <a:endParaRPr lang="el-GR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2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52267" y="1588046"/>
            <a:ext cx="809771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sz="1600" b="1" dirty="0"/>
              <a:t>In case of </a:t>
            </a:r>
            <a:r>
              <a:rPr lang="en-AU" sz="1600" b="1" dirty="0" err="1"/>
              <a:t>intraoperatively</a:t>
            </a:r>
            <a:r>
              <a:rPr lang="en-AU" sz="1600" b="1" dirty="0"/>
              <a:t> proven lymph node involvement</a:t>
            </a:r>
          </a:p>
          <a:p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n-AU" sz="1600" i="1" dirty="0"/>
              <a:t>Fertility-sparing surgery should be abandoned</a:t>
            </a:r>
          </a:p>
          <a:p>
            <a:pPr>
              <a:buFont typeface="Arial" pitchFamily="34" charset="0"/>
              <a:buChar char="•"/>
            </a:pPr>
            <a:endParaRPr lang="el-GR" sz="1600" i="1" dirty="0"/>
          </a:p>
          <a:p>
            <a:pPr>
              <a:buFont typeface="Arial" pitchFamily="34" charset="0"/>
              <a:buChar char="•"/>
            </a:pPr>
            <a:r>
              <a:rPr lang="en-AU" sz="1600" i="1" dirty="0"/>
              <a:t>The patient referred to definitive </a:t>
            </a:r>
            <a:r>
              <a:rPr lang="en-AU" sz="1600" i="1" dirty="0" err="1"/>
              <a:t>chemoradiotherapy</a:t>
            </a:r>
            <a:r>
              <a:rPr lang="en-AU" sz="1600" i="1" dirty="0"/>
              <a:t> . </a:t>
            </a:r>
          </a:p>
          <a:p>
            <a:endParaRPr lang="en-AU" sz="1600" i="1" dirty="0"/>
          </a:p>
          <a:p>
            <a:endParaRPr lang="en-AU" sz="1600" dirty="0"/>
          </a:p>
          <a:p>
            <a:pPr algn="ctr"/>
            <a:r>
              <a:rPr lang="en-AU" sz="1600" dirty="0"/>
              <a:t>The specific aim of fertility-sparing surgery must be </a:t>
            </a:r>
          </a:p>
          <a:p>
            <a:pPr algn="ctr"/>
            <a:r>
              <a:rPr lang="en-AU" sz="1600" b="1" dirty="0"/>
              <a:t>the resection of invasive </a:t>
            </a:r>
            <a:r>
              <a:rPr lang="en-AU" sz="1600" b="1" dirty="0" err="1"/>
              <a:t>tumor</a:t>
            </a:r>
            <a:r>
              <a:rPr lang="en-AU" sz="1600" b="1" dirty="0"/>
              <a:t> with adequate free margins </a:t>
            </a:r>
            <a:r>
              <a:rPr lang="en-AU" sz="1600" dirty="0"/>
              <a:t>and </a:t>
            </a:r>
          </a:p>
          <a:p>
            <a:pPr algn="ctr"/>
            <a:r>
              <a:rPr lang="en-AU" sz="1600" dirty="0"/>
              <a:t>preservation of the upper part of the cervix.</a:t>
            </a:r>
          </a:p>
          <a:p>
            <a:endParaRPr lang="en-AU" sz="1600" dirty="0"/>
          </a:p>
          <a:p>
            <a:endParaRPr lang="el-GR" sz="1600" dirty="0"/>
          </a:p>
          <a:p>
            <a:r>
              <a:rPr lang="en-AU" sz="1600" b="1" dirty="0" err="1"/>
              <a:t>Intraoperative</a:t>
            </a:r>
            <a:r>
              <a:rPr lang="en-AU" sz="1600" b="1" dirty="0"/>
              <a:t> frozen section is a reliable way of assessing</a:t>
            </a:r>
            <a:endParaRPr lang="el-GR" sz="1600" b="1" dirty="0"/>
          </a:p>
          <a:p>
            <a:r>
              <a:rPr lang="en-AU" sz="1600" b="1" dirty="0"/>
              <a:t>the upper resection margin in </a:t>
            </a:r>
            <a:r>
              <a:rPr lang="en-AU" sz="1600" b="1" dirty="0" err="1"/>
              <a:t>trachelectomy</a:t>
            </a:r>
            <a:r>
              <a:rPr lang="en-AU" sz="1600" b="1" dirty="0"/>
              <a:t> specimen </a:t>
            </a:r>
            <a:r>
              <a:rPr lang="en-AU" sz="1600" dirty="0"/>
              <a:t>and</a:t>
            </a:r>
            <a:endParaRPr lang="el-GR" sz="1600" dirty="0"/>
          </a:p>
          <a:p>
            <a:r>
              <a:rPr lang="en-AU" sz="1600" dirty="0"/>
              <a:t>should be considered.</a:t>
            </a:r>
            <a:endParaRPr lang="el-GR" sz="1600" dirty="0"/>
          </a:p>
          <a:p>
            <a:r>
              <a:rPr lang="en-AU" sz="1600" dirty="0"/>
              <a:t> </a:t>
            </a:r>
            <a:endParaRPr lang="el-GR" sz="1600" dirty="0"/>
          </a:p>
          <a:p>
            <a:pPr>
              <a:buFont typeface="Arial" pitchFamily="34" charset="0"/>
              <a:buChar char="•"/>
            </a:pPr>
            <a:endParaRPr lang="en-AU" dirty="0"/>
          </a:p>
          <a:p>
            <a:pPr>
              <a:buFont typeface="Arial" pitchFamily="34" charset="0"/>
              <a:buChar char="•"/>
            </a:pPr>
            <a:endParaRPr lang="en-AU" dirty="0"/>
          </a:p>
          <a:p>
            <a:pPr>
              <a:buFont typeface="Arial" pitchFamily="34" charset="0"/>
              <a:buChar char="•"/>
            </a:pPr>
            <a:endParaRPr lang="en-AU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3" name="2 - TextBox"/>
          <p:cNvSpPr txBox="1"/>
          <p:nvPr/>
        </p:nvSpPr>
        <p:spPr>
          <a:xfrm>
            <a:off x="1931314" y="214290"/>
            <a:ext cx="85084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rgbClr val="0070C0"/>
                </a:solidFill>
              </a:rPr>
              <a:t>ESGO/ESTRO/ESP Guidelines for the Management of Patients With Cervical Cancer </a:t>
            </a:r>
          </a:p>
          <a:p>
            <a:pPr algn="ctr"/>
            <a:endParaRPr lang="en-AU" b="1" dirty="0">
              <a:solidFill>
                <a:srgbClr val="0070C0"/>
              </a:solidFill>
            </a:endParaRPr>
          </a:p>
          <a:p>
            <a:pPr algn="ctr"/>
            <a:r>
              <a:rPr lang="en-AU" i="1" dirty="0">
                <a:solidFill>
                  <a:srgbClr val="FF0000"/>
                </a:solidFill>
              </a:rPr>
              <a:t>International Journal of </a:t>
            </a:r>
            <a:r>
              <a:rPr lang="en-AU" i="1" dirty="0" err="1">
                <a:solidFill>
                  <a:srgbClr val="FF0000"/>
                </a:solidFill>
              </a:rPr>
              <a:t>Gynecological</a:t>
            </a:r>
            <a:r>
              <a:rPr lang="en-AU" i="1" dirty="0">
                <a:solidFill>
                  <a:srgbClr val="FF0000"/>
                </a:solidFill>
              </a:rPr>
              <a:t> Cancer  2018 </a:t>
            </a:r>
            <a:endParaRPr lang="el-GR" i="1" dirty="0">
              <a:solidFill>
                <a:srgbClr val="FF0000"/>
              </a:solidFill>
            </a:endParaRPr>
          </a:p>
          <a:p>
            <a:pPr algn="ctr"/>
            <a:r>
              <a:rPr lang="en-AU" i="1" dirty="0">
                <a:solidFill>
                  <a:srgbClr val="FF0000"/>
                </a:solidFill>
              </a:rPr>
              <a:t> </a:t>
            </a:r>
            <a:endParaRPr lang="el-GR" i="1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/>
          <p:cNvSpPr>
            <a:spLocks noGrp="1"/>
          </p:cNvSpPr>
          <p:nvPr>
            <p:ph type="title"/>
          </p:nvPr>
        </p:nvSpPr>
        <p:spPr>
          <a:xfrm>
            <a:off x="1124461" y="104835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>
                <a:latin typeface="MetaPlusNormal-Roman"/>
                <a:ea typeface="ＭＳ Ｐゴシック" pitchFamily="34" charset="-128"/>
              </a:rPr>
              <a:t>VERBAL DISCLOSURE</a:t>
            </a:r>
            <a:endParaRPr lang="en-US" altLang="en-US" sz="3200" b="1" dirty="0">
              <a:ea typeface="ＭＳ Ｐゴシック" pitchFamily="34" charset="-128"/>
            </a:endParaRPr>
          </a:p>
        </p:txBody>
      </p:sp>
      <p:sp>
        <p:nvSpPr>
          <p:cNvPr id="11267" name="Content Placeholder 8"/>
          <p:cNvSpPr>
            <a:spLocks noGrp="1"/>
          </p:cNvSpPr>
          <p:nvPr>
            <p:ph idx="1"/>
          </p:nvPr>
        </p:nvSpPr>
        <p:spPr>
          <a:xfrm>
            <a:off x="3928045" y="3063454"/>
            <a:ext cx="5733540" cy="731092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ea typeface="ＭＳ Ｐゴシック" pitchFamily="34" charset="-128"/>
              </a:rPr>
              <a:t>I have nothing to disclose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775520" y="674401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RADICAL TRACHELECTOMY FOR CERVICAL CANCER </a:t>
            </a:r>
          </a:p>
          <a:p>
            <a:pPr marL="360363" indent="-360363"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OBSTETRICAL OUTCOME</a:t>
            </a:r>
          </a:p>
          <a:p>
            <a:pPr marL="360363" indent="-360363" algn="ctr"/>
            <a:endParaRPr lang="en-US" sz="2000" b="1" dirty="0">
              <a:solidFill>
                <a:srgbClr val="0070C0"/>
              </a:solidFill>
              <a:latin typeface="Calibri" pitchFamily="34" charset="0"/>
            </a:endParaRPr>
          </a:p>
          <a:p>
            <a:pPr marL="360363" indent="-360363"/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43% tried to conceive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dirty="0">
                <a:latin typeface="Calibri" pitchFamily="34" charset="0"/>
              </a:rPr>
              <a:t> 70% of those tried had a successful pregnancy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dirty="0">
                <a:latin typeface="Calibri" pitchFamily="34" charset="0"/>
              </a:rPr>
              <a:t> 49% term – pregnancies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dirty="0">
                <a:latin typeface="Calibri" pitchFamily="34" charset="0"/>
              </a:rPr>
              <a:t> 8% second trimester losses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dirty="0">
                <a:latin typeface="Calibri" pitchFamily="34" charset="0"/>
              </a:rPr>
              <a:t> 16% first trimester losses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20% premature deliveries (&lt; 36 weeks)</a:t>
            </a:r>
          </a:p>
          <a:p>
            <a:pPr marL="360363" indent="-360363"/>
            <a:endParaRPr lang="en-US" sz="1600" b="1" dirty="0">
              <a:latin typeface="Calibri" pitchFamily="34" charset="0"/>
            </a:endParaRPr>
          </a:p>
          <a:p>
            <a:pPr marL="360363" indent="-360363"/>
            <a:endParaRPr lang="en-US" sz="1400" b="1" dirty="0">
              <a:latin typeface="Calibri" pitchFamily="34" charset="0"/>
            </a:endParaRPr>
          </a:p>
          <a:p>
            <a:pPr marL="360363" indent="-360363"/>
            <a:endParaRPr lang="en-US" sz="1400" dirty="0">
              <a:latin typeface="Calibri" pitchFamily="34" charset="0"/>
            </a:endParaRPr>
          </a:p>
          <a:p>
            <a:pPr marL="360363" lvl="1" indent="-360363"/>
            <a:r>
              <a:rPr lang="en-US" sz="1400" i="1" dirty="0">
                <a:solidFill>
                  <a:srgbClr val="FFC000"/>
                </a:solidFill>
                <a:latin typeface="Calibri" pitchFamily="34" charset="0"/>
              </a:rPr>
              <a:t>                                                                                                         </a:t>
            </a:r>
            <a:r>
              <a:rPr lang="el-GR" sz="1400" i="1" dirty="0">
                <a:solidFill>
                  <a:srgbClr val="FFC000"/>
                </a:solidFill>
                <a:latin typeface="Calibri" pitchFamily="34" charset="0"/>
              </a:rPr>
              <a:t>                         </a:t>
            </a:r>
            <a:r>
              <a:rPr lang="en-US" sz="1400" i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Schneider A, Int J </a:t>
            </a:r>
            <a:r>
              <a:rPr lang="en-US" sz="1400" i="1" dirty="0" err="1">
                <a:solidFill>
                  <a:srgbClr val="FF9900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 Cancer 2012.</a:t>
            </a:r>
          </a:p>
          <a:p>
            <a:pPr marL="360363" lvl="1" indent="-360363"/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                                                                                                                           </a:t>
            </a:r>
            <a:r>
              <a:rPr lang="el-GR" sz="1400" i="1" dirty="0">
                <a:solidFill>
                  <a:srgbClr val="FF9900"/>
                </a:solidFill>
                <a:latin typeface="Calibri" pitchFamily="34" charset="0"/>
              </a:rPr>
              <a:t>                          </a:t>
            </a:r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Boss EA, </a:t>
            </a:r>
            <a:r>
              <a:rPr lang="en-US" sz="1400" i="1" dirty="0" err="1">
                <a:solidFill>
                  <a:srgbClr val="FF9900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 Oncol 2005</a:t>
            </a:r>
            <a:r>
              <a:rPr lang="el-GR" sz="1400" i="1" dirty="0">
                <a:solidFill>
                  <a:srgbClr val="FF9900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rgbClr val="FF9900"/>
              </a:solidFill>
              <a:latin typeface="Calibri" pitchFamily="34" charset="0"/>
            </a:endParaRPr>
          </a:p>
          <a:p>
            <a:pPr marL="360363" indent="-360363" algn="r"/>
            <a:r>
              <a:rPr lang="en-US" sz="1400" i="1" dirty="0" err="1">
                <a:solidFill>
                  <a:srgbClr val="FF9900"/>
                </a:solidFill>
                <a:latin typeface="Calibri" pitchFamily="34" charset="0"/>
              </a:rPr>
              <a:t>Plante</a:t>
            </a:r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 M, </a:t>
            </a:r>
            <a:r>
              <a:rPr lang="en-US" sz="1400" i="1" dirty="0" err="1">
                <a:solidFill>
                  <a:srgbClr val="FF9900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rgbClr val="FF9900"/>
                </a:solidFill>
                <a:latin typeface="Calibri" pitchFamily="34" charset="0"/>
              </a:rPr>
              <a:t>Oncol</a:t>
            </a:r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 2005</a:t>
            </a:r>
            <a:r>
              <a:rPr lang="el-GR" sz="1400" i="1" dirty="0">
                <a:solidFill>
                  <a:srgbClr val="FF9900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rgbClr val="FF9900"/>
              </a:solidFill>
              <a:latin typeface="Calibri" pitchFamily="34" charset="0"/>
            </a:endParaRPr>
          </a:p>
          <a:p>
            <a:pPr marL="360363" indent="-360363" algn="r"/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Abu-</a:t>
            </a:r>
            <a:r>
              <a:rPr lang="en-US" sz="1400" i="1" dirty="0" err="1">
                <a:solidFill>
                  <a:srgbClr val="FF9900"/>
                </a:solidFill>
                <a:latin typeface="Calibri" pitchFamily="34" charset="0"/>
              </a:rPr>
              <a:t>Rustum</a:t>
            </a:r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 NR, </a:t>
            </a:r>
            <a:r>
              <a:rPr lang="en-US" sz="1400" i="1" dirty="0" err="1">
                <a:solidFill>
                  <a:srgbClr val="FF9900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rgbClr val="FF9900"/>
                </a:solidFill>
                <a:latin typeface="Calibri" pitchFamily="34" charset="0"/>
              </a:rPr>
              <a:t>Oncol</a:t>
            </a:r>
            <a:r>
              <a:rPr lang="en-US" sz="1400" i="1" dirty="0">
                <a:solidFill>
                  <a:srgbClr val="FF9900"/>
                </a:solidFill>
                <a:latin typeface="Calibri" pitchFamily="34" charset="0"/>
              </a:rPr>
              <a:t> 2006</a:t>
            </a:r>
            <a:r>
              <a:rPr lang="el-GR" sz="1400" i="1" dirty="0">
                <a:solidFill>
                  <a:srgbClr val="FF9900"/>
                </a:solidFill>
                <a:latin typeface="Calibri" pitchFamily="34" charset="0"/>
              </a:rPr>
              <a:t>.</a:t>
            </a:r>
            <a:endParaRPr lang="en-US" sz="1600" i="1" dirty="0">
              <a:solidFill>
                <a:srgbClr val="FF99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- TextBox">
            <a:extLst>
              <a:ext uri="{FF2B5EF4-FFF2-40B4-BE49-F238E27FC236}">
                <a16:creationId xmlns:a16="http://schemas.microsoft.com/office/drawing/2014/main" id="{CC556083-0821-48F5-A0C1-1BD30246F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49276"/>
            <a:ext cx="7561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0070C0"/>
                </a:solidFill>
              </a:rPr>
              <a:t>Oncological outcome </a:t>
            </a:r>
            <a:r>
              <a:rPr lang="el-GR" altLang="el-GR" sz="2000" b="1" dirty="0">
                <a:solidFill>
                  <a:srgbClr val="0070C0"/>
                </a:solidFill>
              </a:rPr>
              <a:t> </a:t>
            </a:r>
            <a:r>
              <a:rPr lang="en-US" altLang="el-GR" sz="2000" b="1" dirty="0">
                <a:solidFill>
                  <a:srgbClr val="0070C0"/>
                </a:solidFill>
              </a:rPr>
              <a:t>RVT</a:t>
            </a:r>
            <a:endParaRPr lang="el-GR" altLang="el-GR" sz="2000" b="1" dirty="0">
              <a:solidFill>
                <a:srgbClr val="0070C0"/>
              </a:solidFill>
            </a:endParaRPr>
          </a:p>
        </p:txBody>
      </p:sp>
      <p:sp>
        <p:nvSpPr>
          <p:cNvPr id="24579" name="4 - TextBox">
            <a:extLst>
              <a:ext uri="{FF2B5EF4-FFF2-40B4-BE49-F238E27FC236}">
                <a16:creationId xmlns:a16="http://schemas.microsoft.com/office/drawing/2014/main" id="{18FBCCA1-7CE8-4E01-9D0A-00CDD497D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373689"/>
            <a:ext cx="77771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dirty="0"/>
              <a:t>849 / 83 (9,8%)</a:t>
            </a:r>
            <a:br>
              <a:rPr lang="en-US" altLang="el-GR" sz="1600" b="1" dirty="0"/>
            </a:br>
            <a:r>
              <a:rPr lang="en-US" altLang="el-GR" sz="1600" b="1" dirty="0" err="1"/>
              <a:t>Reccurence</a:t>
            </a:r>
            <a:r>
              <a:rPr lang="en-US" altLang="el-GR" sz="1600" b="1" dirty="0"/>
              <a:t> rate       </a:t>
            </a:r>
            <a:r>
              <a:rPr lang="el-GR" altLang="el-GR" sz="1600" b="1" dirty="0"/>
              <a:t> 3,9%</a:t>
            </a:r>
            <a:endParaRPr lang="en-US" altLang="el-GR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dirty="0"/>
              <a:t>	  2,6%  </a:t>
            </a:r>
            <a:r>
              <a:rPr lang="el-GR" altLang="el-GR" sz="1600" b="1" dirty="0"/>
              <a:t>&lt; 2 </a:t>
            </a:r>
            <a:r>
              <a:rPr lang="en-US" altLang="el-GR" sz="1600" b="1" dirty="0"/>
              <a:t>cm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dirty="0"/>
              <a:t>	  23,9%  &gt; 2 cm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b="1" dirty="0"/>
          </a:p>
        </p:txBody>
      </p:sp>
      <p:pic>
        <p:nvPicPr>
          <p:cNvPr id="24580" name="5 - Εικόνα" descr="Untitled-2 copy 2.jpg">
            <a:extLst>
              <a:ext uri="{FF2B5EF4-FFF2-40B4-BE49-F238E27FC236}">
                <a16:creationId xmlns:a16="http://schemas.microsoft.com/office/drawing/2014/main" id="{B42F5A35-13B8-48B1-B709-E5A9C1421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875"/>
            <a:ext cx="91440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6 - TextBox">
            <a:extLst>
              <a:ext uri="{FF2B5EF4-FFF2-40B4-BE49-F238E27FC236}">
                <a16:creationId xmlns:a16="http://schemas.microsoft.com/office/drawing/2014/main" id="{927181E7-ABB9-407F-97C6-9DE70AE2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6372226"/>
            <a:ext cx="439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 dirty="0">
                <a:solidFill>
                  <a:schemeClr val="accent2"/>
                </a:solidFill>
              </a:rPr>
              <a:t>Ribeiro AFR, et al. Int J Surg Oncol, 2012.</a:t>
            </a:r>
            <a:endParaRPr lang="el-GR" altLang="el-GR" sz="1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71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1 - Εικόνα" descr="Untitled-2.jpg">
            <a:extLst>
              <a:ext uri="{FF2B5EF4-FFF2-40B4-BE49-F238E27FC236}">
                <a16:creationId xmlns:a16="http://schemas.microsoft.com/office/drawing/2014/main" id="{77A833F3-6E00-4BA2-A80E-7A52396139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9600"/>
            <a:ext cx="9144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2 - TextBox">
            <a:extLst>
              <a:ext uri="{FF2B5EF4-FFF2-40B4-BE49-F238E27FC236}">
                <a16:creationId xmlns:a16="http://schemas.microsoft.com/office/drawing/2014/main" id="{65D30798-BF70-4317-B040-C079C961A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49275"/>
            <a:ext cx="7561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0070C0"/>
                </a:solidFill>
              </a:rPr>
              <a:t>Oncological outcome ART </a:t>
            </a:r>
            <a:endParaRPr lang="el-GR" altLang="el-GR" sz="2000" b="1" dirty="0">
              <a:solidFill>
                <a:srgbClr val="FF0000"/>
              </a:solidFill>
            </a:endParaRPr>
          </a:p>
        </p:txBody>
      </p:sp>
      <p:sp>
        <p:nvSpPr>
          <p:cNvPr id="25604" name="3 - TextBox">
            <a:extLst>
              <a:ext uri="{FF2B5EF4-FFF2-40B4-BE49-F238E27FC236}">
                <a16:creationId xmlns:a16="http://schemas.microsoft.com/office/drawing/2014/main" id="{107B6E2A-F95E-4C9B-9773-0E29A500B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373689"/>
            <a:ext cx="77771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dirty="0"/>
              <a:t>251   / 12%</a:t>
            </a:r>
            <a:br>
              <a:rPr lang="en-US" altLang="el-GR" sz="1600" b="1" dirty="0"/>
            </a:br>
            <a:r>
              <a:rPr lang="en-US" altLang="el-GR" sz="1600" b="1" dirty="0" err="1"/>
              <a:t>Reccurence</a:t>
            </a:r>
            <a:r>
              <a:rPr lang="en-US" altLang="el-GR" sz="1600" b="1" dirty="0"/>
              <a:t> rate      </a:t>
            </a:r>
            <a:r>
              <a:rPr lang="el-GR" altLang="el-GR" sz="1600" b="1" dirty="0"/>
              <a:t> 3,</a:t>
            </a:r>
            <a:r>
              <a:rPr lang="en-US" altLang="el-GR" sz="1600" b="1" dirty="0"/>
              <a:t>4</a:t>
            </a:r>
            <a:r>
              <a:rPr lang="el-GR" altLang="el-GR" sz="1600" b="1" dirty="0"/>
              <a:t>%</a:t>
            </a:r>
            <a:endParaRPr lang="en-US" altLang="el-GR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dirty="0"/>
              <a:t>	  1,2%  </a:t>
            </a:r>
            <a:r>
              <a:rPr lang="el-GR" altLang="el-GR" sz="1600" b="1" dirty="0"/>
              <a:t>&lt; 2 </a:t>
            </a:r>
            <a:r>
              <a:rPr lang="en-US" altLang="el-GR" sz="1600" b="1" dirty="0"/>
              <a:t>cm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dirty="0"/>
              <a:t>	  12,5%  &gt; 2 cm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b="1" dirty="0"/>
          </a:p>
        </p:txBody>
      </p:sp>
      <p:sp>
        <p:nvSpPr>
          <p:cNvPr id="25605" name="5 - TextBox">
            <a:extLst>
              <a:ext uri="{FF2B5EF4-FFF2-40B4-BE49-F238E27FC236}">
                <a16:creationId xmlns:a16="http://schemas.microsoft.com/office/drawing/2014/main" id="{975EC8CE-04F5-4C0E-83F2-0C572A88E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6372226"/>
            <a:ext cx="439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 dirty="0">
                <a:solidFill>
                  <a:schemeClr val="accent6">
                    <a:lumMod val="75000"/>
                  </a:schemeClr>
                </a:solidFill>
              </a:rPr>
              <a:t>Ribeiro  AFR, et al. Int J Surg Oncol, 2012.</a:t>
            </a:r>
            <a:endParaRPr lang="el-GR" altLang="el-GR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0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905000" y="457201"/>
            <a:ext cx="84582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RADICAL TRACHELECTOMY FOR CERVICAL CANCER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SAFETY &amp; EFFICACY</a:t>
            </a:r>
          </a:p>
          <a:p>
            <a:pPr algn="ctr"/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600" dirty="0" err="1">
                <a:latin typeface="Calibri" pitchFamily="34" charset="0"/>
              </a:rPr>
              <a:t>Isthmic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stenosis</a:t>
            </a:r>
            <a:r>
              <a:rPr lang="en-US" sz="1600" dirty="0">
                <a:latin typeface="Calibri" pitchFamily="34" charset="0"/>
              </a:rPr>
              <a:t> (DUB, </a:t>
            </a:r>
            <a:r>
              <a:rPr lang="en-US" sz="1600" dirty="0" err="1">
                <a:latin typeface="Calibri" pitchFamily="34" charset="0"/>
              </a:rPr>
              <a:t>subfertility</a:t>
            </a:r>
            <a:r>
              <a:rPr lang="en-US" sz="1600" dirty="0">
                <a:latin typeface="Calibri" pitchFamily="34" charset="0"/>
              </a:rPr>
              <a:t>, difficult follow-up)</a:t>
            </a:r>
            <a:endParaRPr lang="el-GR" sz="1600" dirty="0">
              <a:latin typeface="Calibri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Recurrence rate similar to that of Radical Hysterectomy (3-4%)</a:t>
            </a:r>
            <a:endParaRPr lang="el-GR" sz="1600" b="1" dirty="0">
              <a:latin typeface="Calibri" pitchFamily="34" charset="0"/>
            </a:endParaRPr>
          </a:p>
          <a:p>
            <a:pPr marL="1143000" lvl="2" indent="-228600">
              <a:lnSpc>
                <a:spcPct val="130000"/>
              </a:lnSpc>
            </a:pPr>
            <a:r>
              <a:rPr lang="el-GR" sz="1600" b="1" dirty="0">
                <a:latin typeface="Calibri" pitchFamily="34" charset="0"/>
              </a:rPr>
              <a:t>- </a:t>
            </a:r>
            <a:r>
              <a:rPr lang="en-US" sz="1600" b="1" dirty="0">
                <a:latin typeface="Calibri" pitchFamily="34" charset="0"/>
              </a:rPr>
              <a:t>Careful selection of patients</a:t>
            </a:r>
            <a:endParaRPr lang="el-GR" sz="1600" b="1" dirty="0">
              <a:latin typeface="Calibri" pitchFamily="34" charset="0"/>
            </a:endParaRPr>
          </a:p>
          <a:p>
            <a:pPr marL="1143000" lvl="2" indent="-228600">
              <a:lnSpc>
                <a:spcPct val="130000"/>
              </a:lnSpc>
            </a:pPr>
            <a:r>
              <a:rPr lang="el-GR" sz="1600" b="1" dirty="0">
                <a:latin typeface="Calibri" pitchFamily="34" charset="0"/>
              </a:rPr>
              <a:t>- </a:t>
            </a:r>
            <a:r>
              <a:rPr lang="en-US" sz="1600" b="1" dirty="0">
                <a:latin typeface="Calibri" pitchFamily="34" charset="0"/>
              </a:rPr>
              <a:t>Tumors &lt; 2 cm</a:t>
            </a:r>
            <a:endParaRPr lang="el-GR" sz="1600" b="1" dirty="0">
              <a:latin typeface="Calibri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600" dirty="0">
                <a:latin typeface="Calibri" pitchFamily="34" charset="0"/>
              </a:rPr>
              <a:t>Recurrences usually among tumors &gt; 3 cm</a:t>
            </a:r>
          </a:p>
          <a:p>
            <a:pPr lvl="1"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lvl="1"/>
            <a:endParaRPr lang="en-US" sz="1600" dirty="0">
              <a:latin typeface="Calibri" pitchFamily="34" charset="0"/>
            </a:endParaRPr>
          </a:p>
          <a:p>
            <a:pPr lvl="1"/>
            <a:endParaRPr lang="en-US" sz="1600" dirty="0">
              <a:latin typeface="Calibri" pitchFamily="34" charset="0"/>
            </a:endParaRPr>
          </a:p>
          <a:p>
            <a:pPr lvl="1"/>
            <a:r>
              <a:rPr lang="en-US" sz="1400" i="1" dirty="0">
                <a:solidFill>
                  <a:srgbClr val="00FFFF"/>
                </a:solidFill>
                <a:latin typeface="Calibri" pitchFamily="34" charset="0"/>
              </a:rPr>
              <a:t>                                                                                                    </a:t>
            </a:r>
            <a:r>
              <a:rPr lang="el-GR" sz="1400" i="1" dirty="0">
                <a:solidFill>
                  <a:srgbClr val="00FFFF"/>
                </a:solidFill>
                <a:latin typeface="Calibri" pitchFamily="34" charset="0"/>
              </a:rPr>
              <a:t>                                  </a:t>
            </a:r>
            <a:r>
              <a:rPr lang="en-US" sz="1400" i="1" dirty="0">
                <a:solidFill>
                  <a:srgbClr val="00FFFF"/>
                </a:solidFill>
                <a:latin typeface="Calibri" pitchFamily="34" charset="0"/>
              </a:rPr>
              <a:t> 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Del Priore G,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Gunecol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Oncol 2004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algn="r"/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Bader AA,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Oncol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2005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algn="r"/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Einstein MH,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Oncol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2002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algn="r"/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Schneider A,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Int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J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Cancer 2012.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TextBox">
            <a:extLst>
              <a:ext uri="{FF2B5EF4-FFF2-40B4-BE49-F238E27FC236}">
                <a16:creationId xmlns:a16="http://schemas.microsoft.com/office/drawing/2014/main" id="{EFD34D4D-8C34-401A-A7A5-FA9A20E4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135791"/>
            <a:ext cx="7848600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 b="1" dirty="0">
                <a:solidFill>
                  <a:srgbClr val="0070C0"/>
                </a:solidFill>
              </a:rPr>
              <a:t>Parametrial involvement for early stage Cervical cancer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l-GR" sz="2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l-GR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l-GR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/>
              <a:t>Stage IA1 – IB1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/>
              <a:t>Tumor size </a:t>
            </a:r>
            <a:r>
              <a:rPr lang="el-GR" altLang="el-GR" sz="1600" dirty="0"/>
              <a:t> &lt; </a:t>
            </a:r>
            <a:r>
              <a:rPr lang="en-US" altLang="el-GR" sz="1600" dirty="0"/>
              <a:t>2cm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/>
              <a:t>Lymph node status </a:t>
            </a:r>
            <a:r>
              <a:rPr lang="el-GR" altLang="el-GR" sz="1600" dirty="0"/>
              <a:t> (-)</a:t>
            </a:r>
            <a:r>
              <a:rPr lang="en-US" altLang="el-GR" sz="1600" dirty="0"/>
              <a:t>		</a:t>
            </a:r>
            <a:endParaRPr lang="el-GR" altLang="el-G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/>
              <a:t>Depth of invasion </a:t>
            </a:r>
            <a:r>
              <a:rPr lang="el-GR" altLang="el-GR" sz="1600" dirty="0"/>
              <a:t> &lt; 10</a:t>
            </a:r>
            <a:r>
              <a:rPr lang="en-US" altLang="el-GR" sz="1600" dirty="0"/>
              <a:t>mm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/>
              <a:t>LVSI (-)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l-GR" sz="2000" dirty="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400" i="1" dirty="0">
                <a:solidFill>
                  <a:schemeClr val="accent2"/>
                </a:solidFill>
              </a:rPr>
              <a:t>Covens A, et al. </a:t>
            </a:r>
            <a:r>
              <a:rPr lang="en-US" altLang="el-GR" sz="1400" i="1" dirty="0" err="1">
                <a:solidFill>
                  <a:schemeClr val="accent2"/>
                </a:solidFill>
              </a:rPr>
              <a:t>Gynecol</a:t>
            </a:r>
            <a:r>
              <a:rPr lang="en-US" altLang="el-GR" sz="1400" i="1" dirty="0">
                <a:solidFill>
                  <a:schemeClr val="accent2"/>
                </a:solidFill>
              </a:rPr>
              <a:t> Oncol, 2002.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400" i="1" dirty="0">
                <a:solidFill>
                  <a:schemeClr val="accent2"/>
                </a:solidFill>
              </a:rPr>
              <a:t>Stegeman M, et al. </a:t>
            </a:r>
            <a:r>
              <a:rPr lang="en-US" altLang="el-GR" sz="1400" i="1" dirty="0" err="1">
                <a:solidFill>
                  <a:schemeClr val="accent2"/>
                </a:solidFill>
              </a:rPr>
              <a:t>Gynecol</a:t>
            </a:r>
            <a:r>
              <a:rPr lang="en-US" altLang="el-GR" sz="1400" i="1" dirty="0">
                <a:solidFill>
                  <a:schemeClr val="accent2"/>
                </a:solidFill>
              </a:rPr>
              <a:t> Oncol, 2007.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400" i="1" dirty="0">
                <a:solidFill>
                  <a:schemeClr val="accent2"/>
                </a:solidFill>
              </a:rPr>
              <a:t>Steed H, et al. </a:t>
            </a:r>
            <a:r>
              <a:rPr lang="en-US" altLang="el-GR" sz="1400" i="1" dirty="0" err="1">
                <a:solidFill>
                  <a:schemeClr val="accent2"/>
                </a:solidFill>
              </a:rPr>
              <a:t>Gynecol</a:t>
            </a:r>
            <a:r>
              <a:rPr lang="en-US" altLang="el-GR" sz="1400" i="1" dirty="0">
                <a:solidFill>
                  <a:schemeClr val="accent2"/>
                </a:solidFill>
              </a:rPr>
              <a:t> Oncol, 2006.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400" i="1" dirty="0">
                <a:solidFill>
                  <a:schemeClr val="accent2"/>
                </a:solidFill>
              </a:rPr>
              <a:t>Wright JD, et al. Cancer, 2007.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400" i="1" dirty="0" err="1">
                <a:solidFill>
                  <a:schemeClr val="accent2"/>
                </a:solidFill>
              </a:rPr>
              <a:t>Frumovitz</a:t>
            </a:r>
            <a:r>
              <a:rPr lang="en-US" altLang="el-GR" sz="1400" i="1" dirty="0">
                <a:solidFill>
                  <a:schemeClr val="accent2"/>
                </a:solidFill>
              </a:rPr>
              <a:t> M et al. </a:t>
            </a:r>
            <a:r>
              <a:rPr lang="en-US" altLang="el-GR" sz="1400" i="1" dirty="0" err="1">
                <a:solidFill>
                  <a:schemeClr val="accent2"/>
                </a:solidFill>
              </a:rPr>
              <a:t>Obstet</a:t>
            </a:r>
            <a:r>
              <a:rPr lang="en-US" altLang="el-GR" sz="1400" i="1" dirty="0">
                <a:solidFill>
                  <a:schemeClr val="accent2"/>
                </a:solidFill>
              </a:rPr>
              <a:t> </a:t>
            </a:r>
            <a:r>
              <a:rPr lang="en-US" altLang="el-GR" sz="1400" i="1" dirty="0" err="1">
                <a:solidFill>
                  <a:schemeClr val="accent2"/>
                </a:solidFill>
              </a:rPr>
              <a:t>Gynecol</a:t>
            </a:r>
            <a:r>
              <a:rPr lang="en-US" altLang="el-GR" sz="1400" i="1" dirty="0">
                <a:solidFill>
                  <a:schemeClr val="accent2"/>
                </a:solidFill>
              </a:rPr>
              <a:t>, 2009.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400" i="1" dirty="0" err="1">
                <a:solidFill>
                  <a:schemeClr val="accent2"/>
                </a:solidFill>
              </a:rPr>
              <a:t>Thomakos</a:t>
            </a:r>
            <a:r>
              <a:rPr lang="en-US" altLang="el-GR" sz="1400" i="1" dirty="0">
                <a:solidFill>
                  <a:schemeClr val="accent2"/>
                </a:solidFill>
              </a:rPr>
              <a:t> N et al. </a:t>
            </a:r>
            <a:r>
              <a:rPr lang="el-GR" altLang="el-GR" sz="1400" i="1" dirty="0" err="1">
                <a:solidFill>
                  <a:schemeClr val="accent2"/>
                </a:solidFill>
              </a:rPr>
              <a:t>Gynecol</a:t>
            </a:r>
            <a:r>
              <a:rPr lang="el-GR" altLang="el-GR" sz="1400" i="1" dirty="0">
                <a:solidFill>
                  <a:schemeClr val="accent2"/>
                </a:solidFill>
              </a:rPr>
              <a:t> </a:t>
            </a:r>
            <a:r>
              <a:rPr lang="el-GR" altLang="el-GR" sz="1400" i="1" dirty="0" err="1">
                <a:solidFill>
                  <a:schemeClr val="accent2"/>
                </a:solidFill>
              </a:rPr>
              <a:t>Oncol</a:t>
            </a:r>
            <a:r>
              <a:rPr lang="el-GR" altLang="el-GR" sz="1400" i="1" dirty="0">
                <a:solidFill>
                  <a:schemeClr val="accent2"/>
                </a:solidFill>
              </a:rPr>
              <a:t> 2013;130(1):e54</a:t>
            </a:r>
            <a:r>
              <a:rPr lang="en-US" altLang="el-GR" sz="1400" i="1" dirty="0">
                <a:solidFill>
                  <a:schemeClr val="accent2"/>
                </a:solidFill>
              </a:rPr>
              <a:t>.</a:t>
            </a:r>
            <a:endParaRPr lang="el-GR" altLang="el-GR" sz="1400" dirty="0">
              <a:solidFill>
                <a:schemeClr val="accent2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400" i="1" dirty="0"/>
          </a:p>
        </p:txBody>
      </p:sp>
      <p:sp>
        <p:nvSpPr>
          <p:cNvPr id="3" name="2 - Δεξιό άγκιστρο">
            <a:extLst>
              <a:ext uri="{FF2B5EF4-FFF2-40B4-BE49-F238E27FC236}">
                <a16:creationId xmlns:a16="http://schemas.microsoft.com/office/drawing/2014/main" id="{B99564D1-86A4-4C0B-8DAC-8B30818B65DD}"/>
              </a:ext>
            </a:extLst>
          </p:cNvPr>
          <p:cNvSpPr/>
          <p:nvPr/>
        </p:nvSpPr>
        <p:spPr>
          <a:xfrm>
            <a:off x="5217584" y="2401510"/>
            <a:ext cx="288925" cy="16856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45060" name="TextBox 1">
            <a:extLst>
              <a:ext uri="{FF2B5EF4-FFF2-40B4-BE49-F238E27FC236}">
                <a16:creationId xmlns:a16="http://schemas.microsoft.com/office/drawing/2014/main" id="{7C4077DA-48B6-47E8-AB37-60B8167E3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059390"/>
            <a:ext cx="3887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/>
              <a:t>Parametrial involvement </a:t>
            </a:r>
            <a:r>
              <a:rPr lang="el-GR" altLang="el-GR" sz="1600" dirty="0"/>
              <a:t> </a:t>
            </a:r>
            <a:r>
              <a:rPr lang="en-US" altLang="el-GR" sz="1600" dirty="0"/>
              <a:t>: &lt; 0</a:t>
            </a:r>
            <a:r>
              <a:rPr lang="el-GR" altLang="el-GR" sz="1600" dirty="0"/>
              <a:t>,6%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CC9CD978-B9CE-45CF-A5A0-21F2277A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511176"/>
            <a:ext cx="50609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2 - TextBox">
            <a:extLst>
              <a:ext uri="{FF2B5EF4-FFF2-40B4-BE49-F238E27FC236}">
                <a16:creationId xmlns:a16="http://schemas.microsoft.com/office/drawing/2014/main" id="{C02DBD84-3D33-4C5B-BC67-5B04B396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9" y="26988"/>
            <a:ext cx="8377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0070C0"/>
                </a:solidFill>
              </a:rPr>
              <a:t>Parametrial involvement in </a:t>
            </a:r>
            <a:r>
              <a:rPr lang="el-GR" altLang="el-GR" sz="2000" b="1" dirty="0">
                <a:solidFill>
                  <a:srgbClr val="0070C0"/>
                </a:solidFill>
              </a:rPr>
              <a:t> </a:t>
            </a:r>
            <a:r>
              <a:rPr lang="en-US" altLang="el-GR" sz="2000" b="1" dirty="0">
                <a:solidFill>
                  <a:srgbClr val="0070C0"/>
                </a:solidFill>
              </a:rPr>
              <a:t>low risk patients </a:t>
            </a:r>
            <a:endParaRPr lang="el-GR" altLang="el-GR" sz="2000" b="1" dirty="0">
              <a:solidFill>
                <a:srgbClr val="0070C0"/>
              </a:solidFill>
            </a:endParaRPr>
          </a:p>
        </p:txBody>
      </p:sp>
      <p:sp>
        <p:nvSpPr>
          <p:cNvPr id="49156" name="3 - TextBox">
            <a:extLst>
              <a:ext uri="{FF2B5EF4-FFF2-40B4-BE49-F238E27FC236}">
                <a16:creationId xmlns:a16="http://schemas.microsoft.com/office/drawing/2014/main" id="{2AB4576D-8811-44E0-8E98-A6D2FC24C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6400800"/>
            <a:ext cx="5310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400" i="1" dirty="0" err="1">
                <a:solidFill>
                  <a:schemeClr val="accent2"/>
                </a:solidFill>
              </a:rPr>
              <a:t>Zigras</a:t>
            </a:r>
            <a:r>
              <a:rPr lang="en-US" altLang="el-GR" sz="1400" i="1" dirty="0">
                <a:solidFill>
                  <a:schemeClr val="accent2"/>
                </a:solidFill>
              </a:rPr>
              <a:t> T, Covens A. </a:t>
            </a:r>
            <a:r>
              <a:rPr lang="en-US" altLang="el-GR" sz="1400" i="1" dirty="0" err="1">
                <a:solidFill>
                  <a:schemeClr val="accent2"/>
                </a:solidFill>
              </a:rPr>
              <a:t>Curr</a:t>
            </a:r>
            <a:r>
              <a:rPr lang="en-US" altLang="el-GR" sz="1400" i="1" dirty="0">
                <a:solidFill>
                  <a:schemeClr val="accent2"/>
                </a:solidFill>
              </a:rPr>
              <a:t> Oncol Rep, 2017.</a:t>
            </a:r>
            <a:endParaRPr lang="el-GR" altLang="el-GR" sz="1400" i="1" dirty="0">
              <a:solidFill>
                <a:schemeClr val="accent2"/>
              </a:solidFill>
            </a:endParaRPr>
          </a:p>
        </p:txBody>
      </p:sp>
      <p:sp>
        <p:nvSpPr>
          <p:cNvPr id="49157" name="4 - TextBox">
            <a:extLst>
              <a:ext uri="{FF2B5EF4-FFF2-40B4-BE49-F238E27FC236}">
                <a16:creationId xmlns:a16="http://schemas.microsoft.com/office/drawing/2014/main" id="{EFF7110D-3013-49CB-8EA8-A01CCA706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3" y="2479675"/>
            <a:ext cx="177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b="1"/>
              <a:t>Parametrial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b="1"/>
              <a:t>involvement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b="1"/>
              <a:t>0-1,9%</a:t>
            </a:r>
            <a:endParaRPr lang="el-GR" altLang="el-GR" sz="2400" b="1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28B3C80E-91FD-4129-AFE5-87CF2A20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1" y="1457325"/>
            <a:ext cx="824547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1">
            <a:extLst>
              <a:ext uri="{FF2B5EF4-FFF2-40B4-BE49-F238E27FC236}">
                <a16:creationId xmlns:a16="http://schemas.microsoft.com/office/drawing/2014/main" id="{9D2F2BF8-9E63-475E-A7BE-63653066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71439"/>
            <a:ext cx="85804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0070C0"/>
                </a:solidFill>
              </a:rPr>
              <a:t>Conservative s</a:t>
            </a:r>
            <a:r>
              <a:rPr lang="en-AU" altLang="el-GR" sz="2000" b="1" dirty="0">
                <a:solidFill>
                  <a:srgbClr val="0070C0"/>
                </a:solidFill>
              </a:rPr>
              <a:t>u</a:t>
            </a:r>
            <a:r>
              <a:rPr lang="en-US" altLang="el-GR" sz="2000" b="1" dirty="0" err="1">
                <a:solidFill>
                  <a:srgbClr val="0070C0"/>
                </a:solidFill>
              </a:rPr>
              <a:t>rgery</a:t>
            </a:r>
            <a:r>
              <a:rPr lang="en-US" altLang="el-GR" sz="2000" b="1" dirty="0">
                <a:solidFill>
                  <a:srgbClr val="0070C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0070C0"/>
                </a:solidFill>
              </a:rPr>
              <a:t>Oncological outcome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0070C0"/>
                </a:solidFill>
              </a:rPr>
              <a:t>Simple trachelectomy – conization </a:t>
            </a:r>
          </a:p>
        </p:txBody>
      </p:sp>
      <p:sp>
        <p:nvSpPr>
          <p:cNvPr id="54276" name="3 - TextBox">
            <a:extLst>
              <a:ext uri="{FF2B5EF4-FFF2-40B4-BE49-F238E27FC236}">
                <a16:creationId xmlns:a16="http://schemas.microsoft.com/office/drawing/2014/main" id="{667F89E7-C766-4EBA-A84C-89F54BADB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6037263"/>
            <a:ext cx="6669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400" i="1" dirty="0">
                <a:solidFill>
                  <a:schemeClr val="accent2"/>
                </a:solidFill>
              </a:rPr>
              <a:t>Willows K, Lennox G, Covens A. </a:t>
            </a:r>
            <a:r>
              <a:rPr lang="en-US" altLang="el-GR" sz="1400" i="1" dirty="0" err="1">
                <a:solidFill>
                  <a:schemeClr val="accent2"/>
                </a:solidFill>
              </a:rPr>
              <a:t>Gynecol</a:t>
            </a:r>
            <a:r>
              <a:rPr lang="en-US" altLang="el-GR" sz="1400" i="1" dirty="0">
                <a:solidFill>
                  <a:schemeClr val="accent2"/>
                </a:solidFill>
              </a:rPr>
              <a:t> Oncol Res </a:t>
            </a:r>
            <a:r>
              <a:rPr lang="en-US" altLang="el-GR" sz="1400" i="1" dirty="0" err="1">
                <a:solidFill>
                  <a:schemeClr val="accent2"/>
                </a:solidFill>
              </a:rPr>
              <a:t>Pract</a:t>
            </a:r>
            <a:r>
              <a:rPr lang="en-US" altLang="el-GR" sz="1400" i="1" dirty="0">
                <a:solidFill>
                  <a:schemeClr val="accent2"/>
                </a:solidFill>
              </a:rPr>
              <a:t>, 2016.</a:t>
            </a:r>
            <a:endParaRPr lang="el-GR" altLang="el-GR" sz="1400" i="1" dirty="0">
              <a:solidFill>
                <a:schemeClr val="accent2"/>
              </a:solidFill>
            </a:endParaRPr>
          </a:p>
        </p:txBody>
      </p:sp>
      <p:sp>
        <p:nvSpPr>
          <p:cNvPr id="5" name="4 - Ορθογώνιο">
            <a:extLst>
              <a:ext uri="{FF2B5EF4-FFF2-40B4-BE49-F238E27FC236}">
                <a16:creationId xmlns:a16="http://schemas.microsoft.com/office/drawing/2014/main" id="{BF41DA8F-B0BA-405F-93BE-98403111B492}"/>
              </a:ext>
            </a:extLst>
          </p:cNvPr>
          <p:cNvSpPr/>
          <p:nvPr/>
        </p:nvSpPr>
        <p:spPr>
          <a:xfrm>
            <a:off x="6026150" y="5222876"/>
            <a:ext cx="3200400" cy="3603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:a16="http://schemas.microsoft.com/office/drawing/2014/main" id="{ABECB10A-7D2D-4C4C-AD56-7CE8F10E0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119380"/>
            <a:ext cx="85804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0070C0"/>
                </a:solidFill>
              </a:rPr>
              <a:t>Conservative surgical approach </a:t>
            </a:r>
            <a:endParaRPr lang="en-US" altLang="el-GR" sz="1600" b="1" i="1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b="1" i="1" dirty="0">
                <a:solidFill>
                  <a:srgbClr val="0070C0"/>
                </a:solidFill>
              </a:rPr>
              <a:t>Obstetrical outcome </a:t>
            </a:r>
            <a:endParaRPr lang="el-GR" altLang="el-GR" b="1" dirty="0">
              <a:solidFill>
                <a:srgbClr val="0070C0"/>
              </a:solidFill>
            </a:endParaRPr>
          </a:p>
        </p:txBody>
      </p:sp>
      <p:sp>
        <p:nvSpPr>
          <p:cNvPr id="55299" name="3 - TextBox">
            <a:extLst>
              <a:ext uri="{FF2B5EF4-FFF2-40B4-BE49-F238E27FC236}">
                <a16:creationId xmlns:a16="http://schemas.microsoft.com/office/drawing/2014/main" id="{458B854C-1159-4479-BB5B-C096AC192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4" y="6359525"/>
            <a:ext cx="66690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i="1" dirty="0">
                <a:solidFill>
                  <a:schemeClr val="accent2"/>
                </a:solidFill>
              </a:rPr>
              <a:t>Willows K, Lennox G, Covens A. </a:t>
            </a:r>
            <a:r>
              <a:rPr lang="en-US" altLang="el-GR" sz="1600" i="1" dirty="0" err="1">
                <a:solidFill>
                  <a:schemeClr val="accent2"/>
                </a:solidFill>
              </a:rPr>
              <a:t>Gynecol</a:t>
            </a:r>
            <a:r>
              <a:rPr lang="en-US" altLang="el-GR" sz="1600" i="1" dirty="0">
                <a:solidFill>
                  <a:schemeClr val="accent2"/>
                </a:solidFill>
              </a:rPr>
              <a:t> Oncol Res </a:t>
            </a:r>
            <a:r>
              <a:rPr lang="en-US" altLang="el-GR" sz="1600" i="1" dirty="0" err="1">
                <a:solidFill>
                  <a:schemeClr val="accent2"/>
                </a:solidFill>
              </a:rPr>
              <a:t>Pract</a:t>
            </a:r>
            <a:r>
              <a:rPr lang="en-US" altLang="el-GR" sz="1600" i="1" dirty="0">
                <a:solidFill>
                  <a:schemeClr val="accent2"/>
                </a:solidFill>
              </a:rPr>
              <a:t>, 2016.</a:t>
            </a:r>
            <a:endParaRPr lang="el-GR" altLang="el-GR" sz="1600" i="1" dirty="0">
              <a:solidFill>
                <a:schemeClr val="accent2"/>
              </a:solidFill>
            </a:endParaRPr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9DBFD76C-9036-4B3F-B915-8533DD1D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985963"/>
            <a:ext cx="8894762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Έλλειψη">
            <a:extLst>
              <a:ext uri="{FF2B5EF4-FFF2-40B4-BE49-F238E27FC236}">
                <a16:creationId xmlns:a16="http://schemas.microsoft.com/office/drawing/2014/main" id="{0AA302FF-15DC-405F-9726-955EF49AD078}"/>
              </a:ext>
            </a:extLst>
          </p:cNvPr>
          <p:cNvSpPr/>
          <p:nvPr/>
        </p:nvSpPr>
        <p:spPr>
          <a:xfrm>
            <a:off x="4545013" y="4475164"/>
            <a:ext cx="622300" cy="4016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Έλλειψη">
            <a:extLst>
              <a:ext uri="{FF2B5EF4-FFF2-40B4-BE49-F238E27FC236}">
                <a16:creationId xmlns:a16="http://schemas.microsoft.com/office/drawing/2014/main" id="{A64E8DE7-E920-49C8-8EAF-37E740108C5B}"/>
              </a:ext>
            </a:extLst>
          </p:cNvPr>
          <p:cNvSpPr/>
          <p:nvPr/>
        </p:nvSpPr>
        <p:spPr>
          <a:xfrm>
            <a:off x="7296150" y="4686300"/>
            <a:ext cx="1881188" cy="4953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5303" name="8 - TextBox">
            <a:extLst>
              <a:ext uri="{FF2B5EF4-FFF2-40B4-BE49-F238E27FC236}">
                <a16:creationId xmlns:a16="http://schemas.microsoft.com/office/drawing/2014/main" id="{FD75F006-605B-44AC-A293-995477B3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6" y="5446714"/>
            <a:ext cx="336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Non randomized trials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 err="1"/>
              <a:t>Favourable</a:t>
            </a:r>
            <a:r>
              <a:rPr lang="en-US" altLang="el-GR" sz="1800" dirty="0"/>
              <a:t> prognostic factors</a:t>
            </a:r>
            <a:endParaRPr lang="el-GR" altLang="el-GR" sz="1800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TextBox">
            <a:extLst>
              <a:ext uri="{FF2B5EF4-FFF2-40B4-BE49-F238E27FC236}">
                <a16:creationId xmlns:a16="http://schemas.microsoft.com/office/drawing/2014/main" id="{A2C172FC-F0A6-4B9B-A84D-3856C2CB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90501"/>
            <a:ext cx="8280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b="1" dirty="0"/>
              <a:t>SHAPE</a:t>
            </a:r>
            <a:r>
              <a:rPr lang="en-US" altLang="el-GR" sz="2000" b="1" dirty="0">
                <a:solidFill>
                  <a:srgbClr val="FF0000"/>
                </a:solidFill>
              </a:rPr>
              <a:t> Trial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b="1" dirty="0"/>
              <a:t>S</a:t>
            </a:r>
            <a:r>
              <a:rPr lang="en-US" altLang="el-GR" sz="2000" dirty="0">
                <a:solidFill>
                  <a:srgbClr val="FF0000"/>
                </a:solidFill>
              </a:rPr>
              <a:t>imple </a:t>
            </a:r>
            <a:r>
              <a:rPr lang="en-US" altLang="el-GR" sz="2400" b="1" dirty="0"/>
              <a:t>H</a:t>
            </a:r>
            <a:r>
              <a:rPr lang="en-US" altLang="el-GR" sz="2000" dirty="0">
                <a:solidFill>
                  <a:srgbClr val="FF0000"/>
                </a:solidFill>
              </a:rPr>
              <a:t>ysterectomy </a:t>
            </a:r>
            <a:r>
              <a:rPr lang="en-US" altLang="el-GR" sz="2000" b="1" dirty="0"/>
              <a:t>A</a:t>
            </a:r>
            <a:r>
              <a:rPr lang="en-US" altLang="el-GR" sz="2000" dirty="0">
                <a:solidFill>
                  <a:srgbClr val="FF0000"/>
                </a:solidFill>
              </a:rPr>
              <a:t>nd </a:t>
            </a:r>
            <a:r>
              <a:rPr lang="en-US" altLang="el-GR" sz="2000" b="1" dirty="0"/>
              <a:t>P</a:t>
            </a:r>
            <a:r>
              <a:rPr lang="en-US" altLang="el-GR" sz="2000" dirty="0">
                <a:solidFill>
                  <a:srgbClr val="FF0000"/>
                </a:solidFill>
              </a:rPr>
              <a:t>elvic node dissection in </a:t>
            </a:r>
            <a:r>
              <a:rPr lang="en-US" altLang="el-GR" sz="2000" b="1" dirty="0"/>
              <a:t>E</a:t>
            </a:r>
            <a:r>
              <a:rPr lang="en-US" altLang="el-GR" sz="2000" dirty="0">
                <a:solidFill>
                  <a:srgbClr val="FF0000"/>
                </a:solidFill>
              </a:rPr>
              <a:t>arly </a:t>
            </a:r>
            <a:r>
              <a:rPr lang="en-US" altLang="el-GR" sz="2000" dirty="0" err="1">
                <a:solidFill>
                  <a:srgbClr val="FF0000"/>
                </a:solidFill>
              </a:rPr>
              <a:t>CaCx</a:t>
            </a:r>
            <a:endParaRPr lang="en-US" altLang="el-GR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 err="1"/>
              <a:t>CaCx</a:t>
            </a:r>
            <a:r>
              <a:rPr lang="en-US" altLang="el-GR" sz="1800" dirty="0"/>
              <a:t> IA</a:t>
            </a:r>
            <a:r>
              <a:rPr lang="en-US" altLang="el-GR" sz="1800" baseline="-25000" dirty="0"/>
              <a:t>2</a:t>
            </a:r>
            <a:r>
              <a:rPr lang="en-US" altLang="el-GR" sz="1800" dirty="0"/>
              <a:t>, IB</a:t>
            </a:r>
            <a:r>
              <a:rPr lang="en-US" altLang="el-GR" sz="1800" baseline="-25000" dirty="0"/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SCC, </a:t>
            </a:r>
            <a:r>
              <a:rPr lang="en-US" altLang="el-GR" sz="1800" dirty="0" err="1"/>
              <a:t>adenoCa</a:t>
            </a:r>
            <a:r>
              <a:rPr lang="en-US" altLang="el-GR" sz="1800" dirty="0"/>
              <a:t>, </a:t>
            </a:r>
            <a:r>
              <a:rPr lang="en-US" altLang="el-GR" sz="1800" dirty="0" err="1"/>
              <a:t>adenosquamous</a:t>
            </a:r>
            <a:endParaRPr lang="en-US" altLang="el-GR" sz="1800" baseline="-25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≤ 2 cm</a:t>
            </a:r>
            <a:endParaRPr lang="el-GR" altLang="el-GR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DOI &lt; 10mm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All tumor grades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LVSI eligible</a:t>
            </a:r>
            <a:endParaRPr lang="el-GR" altLang="el-GR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i="1" dirty="0"/>
              <a:t>End point</a:t>
            </a:r>
            <a:r>
              <a:rPr lang="el-GR" altLang="el-GR" sz="1600" i="1" dirty="0"/>
              <a:t> : </a:t>
            </a:r>
            <a:r>
              <a:rPr lang="en-US" altLang="el-GR" sz="1600" i="1" dirty="0"/>
              <a:t>Less radical surgery not inferior than</a:t>
            </a:r>
            <a:r>
              <a:rPr lang="el-GR" altLang="el-GR" sz="1600" i="1" dirty="0"/>
              <a:t> </a:t>
            </a:r>
            <a:r>
              <a:rPr lang="en-US" altLang="el-GR" sz="1600" i="1" dirty="0"/>
              <a:t>gold standard (RH, RT)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l-GR" sz="16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i="1" dirty="0"/>
              <a:t>Evaluation </a:t>
            </a:r>
            <a:r>
              <a:rPr lang="el-GR" altLang="el-GR" sz="1600" i="1" dirty="0"/>
              <a:t>: </a:t>
            </a:r>
            <a:r>
              <a:rPr lang="en-US" altLang="el-GR" sz="1600" i="1" dirty="0"/>
              <a:t>QoL, Treatment Related Morbidity, cost-effectiveness</a:t>
            </a:r>
            <a:endParaRPr lang="el-GR" altLang="el-GR" sz="16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6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i="1" dirty="0"/>
              <a:t>n=700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i="1" dirty="0"/>
              <a:t>474 (68%)</a:t>
            </a:r>
            <a:r>
              <a:rPr lang="el-GR" altLang="el-GR" sz="1600" i="1" dirty="0"/>
              <a:t> </a:t>
            </a:r>
            <a:r>
              <a:rPr lang="en-US" altLang="el-GR" sz="1600" i="1" dirty="0"/>
              <a:t>randomized</a:t>
            </a:r>
            <a:endParaRPr lang="el-GR" altLang="el-GR" sz="2000" i="1" dirty="0"/>
          </a:p>
        </p:txBody>
      </p:sp>
      <p:sp>
        <p:nvSpPr>
          <p:cNvPr id="61443" name="2 - TextBox">
            <a:extLst>
              <a:ext uri="{FF2B5EF4-FFF2-40B4-BE49-F238E27FC236}">
                <a16:creationId xmlns:a16="http://schemas.microsoft.com/office/drawing/2014/main" id="{2FFF6792-D261-4D6F-A050-3C166FE0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2039939"/>
            <a:ext cx="5003800" cy="15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/>
              <a:t>RAD HYST/MY</a:t>
            </a:r>
            <a:r>
              <a:rPr lang="el-GR" altLang="el-GR" sz="1600" dirty="0"/>
              <a:t> + </a:t>
            </a:r>
            <a:r>
              <a:rPr lang="en-US" altLang="el-GR" sz="1600" dirty="0"/>
              <a:t>PLND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/>
              <a:t>vs</a:t>
            </a:r>
            <a:endParaRPr lang="el-GR" altLang="el-GR" sz="1600" dirty="0"/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/>
              <a:t>SIMPLE HYST/MY</a:t>
            </a:r>
            <a:r>
              <a:rPr lang="el-GR" altLang="el-GR" sz="1600" dirty="0"/>
              <a:t> + </a:t>
            </a:r>
            <a:r>
              <a:rPr lang="en-US" altLang="el-GR" sz="1600" dirty="0"/>
              <a:t>PLND</a:t>
            </a:r>
            <a:endParaRPr lang="el-GR" altLang="el-GR" sz="1600" dirty="0"/>
          </a:p>
        </p:txBody>
      </p:sp>
      <p:sp>
        <p:nvSpPr>
          <p:cNvPr id="5" name="4 - Δεξιό άγκιστρο">
            <a:extLst>
              <a:ext uri="{FF2B5EF4-FFF2-40B4-BE49-F238E27FC236}">
                <a16:creationId xmlns:a16="http://schemas.microsoft.com/office/drawing/2014/main" id="{35CE4ECA-672A-462A-B1D0-167227634B74}"/>
              </a:ext>
            </a:extLst>
          </p:cNvPr>
          <p:cNvSpPr/>
          <p:nvPr/>
        </p:nvSpPr>
        <p:spPr>
          <a:xfrm>
            <a:off x="5375276" y="2039939"/>
            <a:ext cx="576263" cy="159226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1445" name="5 - Ορθογώνιο">
            <a:extLst>
              <a:ext uri="{FF2B5EF4-FFF2-40B4-BE49-F238E27FC236}">
                <a16:creationId xmlns:a16="http://schemas.microsoft.com/office/drawing/2014/main" id="{71C97441-AD72-4FD3-B0B8-C9724DC59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632" y="5661025"/>
            <a:ext cx="2425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b="1" i="1" dirty="0">
                <a:solidFill>
                  <a:schemeClr val="accent2"/>
                </a:solidFill>
              </a:rPr>
              <a:t>Plante M. The SHAPE trial.</a:t>
            </a:r>
            <a:endParaRPr lang="el-GR" altLang="el-GR" sz="1600" b="1" i="1" dirty="0">
              <a:solidFill>
                <a:schemeClr val="accent2"/>
              </a:solidFill>
            </a:endParaRPr>
          </a:p>
        </p:txBody>
      </p:sp>
      <p:sp>
        <p:nvSpPr>
          <p:cNvPr id="61446" name="5 - Ορθογώνιο">
            <a:extLst>
              <a:ext uri="{FF2B5EF4-FFF2-40B4-BE49-F238E27FC236}">
                <a16:creationId xmlns:a16="http://schemas.microsoft.com/office/drawing/2014/main" id="{A5F21AC2-8346-49E0-B8E6-2F91480AB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834" y="1644650"/>
            <a:ext cx="1432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srgbClr val="0070C0"/>
                </a:solidFill>
              </a:rPr>
              <a:t>Prospective </a:t>
            </a:r>
            <a:r>
              <a:rPr lang="el-GR" altLang="el-GR" sz="1800" dirty="0">
                <a:solidFill>
                  <a:srgbClr val="0070C0"/>
                </a:solidFill>
              </a:rPr>
              <a:t> 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TextBox">
            <a:extLst>
              <a:ext uri="{FF2B5EF4-FFF2-40B4-BE49-F238E27FC236}">
                <a16:creationId xmlns:a16="http://schemas.microsoft.com/office/drawing/2014/main" id="{1DEB92B2-F839-4688-900F-964CE877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3876675"/>
            <a:ext cx="8280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 err="1"/>
              <a:t>CaCx</a:t>
            </a:r>
            <a:r>
              <a:rPr lang="en-US" altLang="el-GR" sz="1800" dirty="0"/>
              <a:t> IA</a:t>
            </a:r>
            <a:r>
              <a:rPr lang="en-US" altLang="el-GR" sz="1800" baseline="-25000" dirty="0"/>
              <a:t>2</a:t>
            </a:r>
            <a:r>
              <a:rPr lang="en-US" altLang="el-GR" sz="1800" dirty="0"/>
              <a:t>, IB</a:t>
            </a:r>
            <a:r>
              <a:rPr lang="en-US" altLang="el-GR" sz="1800" baseline="-25000" dirty="0"/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SCC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 err="1"/>
              <a:t>AdenoCa</a:t>
            </a:r>
            <a:r>
              <a:rPr lang="en-US" altLang="el-GR" sz="1800" dirty="0"/>
              <a:t>, gr. 1,2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≤ 2 cm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&lt; 10 mm DOI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No LVSI</a:t>
            </a:r>
            <a:endParaRPr lang="el-GR" altLang="el-GR" sz="2000" dirty="0"/>
          </a:p>
        </p:txBody>
      </p:sp>
      <p:sp>
        <p:nvSpPr>
          <p:cNvPr id="60419" name="2 - TextBox">
            <a:extLst>
              <a:ext uri="{FF2B5EF4-FFF2-40B4-BE49-F238E27FC236}">
                <a16:creationId xmlns:a16="http://schemas.microsoft.com/office/drawing/2014/main" id="{1131A053-FC68-4E05-922C-D631AAF9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4" y="4376738"/>
            <a:ext cx="5005387" cy="12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Conization </a:t>
            </a:r>
            <a:r>
              <a:rPr lang="el-GR" altLang="el-GR" sz="1800" dirty="0"/>
              <a:t> + </a:t>
            </a:r>
            <a:r>
              <a:rPr lang="en-US" altLang="el-GR" sz="1800" dirty="0"/>
              <a:t>PLND</a:t>
            </a:r>
            <a:endParaRPr lang="el-GR" altLang="el-GR" sz="1800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vs</a:t>
            </a:r>
            <a:endParaRPr lang="el-GR" altLang="el-GR" sz="1800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/>
              <a:t>Simple Hysterectomy</a:t>
            </a:r>
            <a:r>
              <a:rPr lang="el-GR" altLang="el-GR" sz="1800" dirty="0"/>
              <a:t> + </a:t>
            </a:r>
            <a:r>
              <a:rPr lang="en-US" altLang="el-GR" sz="1800" dirty="0"/>
              <a:t>PLND</a:t>
            </a:r>
            <a:endParaRPr lang="el-GR" altLang="el-GR" sz="1800" dirty="0"/>
          </a:p>
        </p:txBody>
      </p:sp>
      <p:sp>
        <p:nvSpPr>
          <p:cNvPr id="4" name="3 - Δεξιό άγκιστρο">
            <a:extLst>
              <a:ext uri="{FF2B5EF4-FFF2-40B4-BE49-F238E27FC236}">
                <a16:creationId xmlns:a16="http://schemas.microsoft.com/office/drawing/2014/main" id="{3D01E1CD-9DE4-4682-AF69-CEA1CF3B6BA4}"/>
              </a:ext>
            </a:extLst>
          </p:cNvPr>
          <p:cNvSpPr/>
          <p:nvPr/>
        </p:nvSpPr>
        <p:spPr>
          <a:xfrm>
            <a:off x="4008970" y="4233069"/>
            <a:ext cx="504825" cy="158320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60421" name="Picture 2">
            <a:extLst>
              <a:ext uri="{FF2B5EF4-FFF2-40B4-BE49-F238E27FC236}">
                <a16:creationId xmlns:a16="http://schemas.microsoft.com/office/drawing/2014/main" id="{C6F478C5-1F9C-431D-904E-00A357CA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3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1">
            <a:extLst>
              <a:ext uri="{FF2B5EF4-FFF2-40B4-BE49-F238E27FC236}">
                <a16:creationId xmlns:a16="http://schemas.microsoft.com/office/drawing/2014/main" id="{B5C4DCAC-7CB2-45AB-9D28-55C641288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4" y="2981326"/>
            <a:ext cx="8639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 err="1">
                <a:solidFill>
                  <a:srgbClr val="FF9900"/>
                </a:solidFill>
              </a:rPr>
              <a:t>ConCerv</a:t>
            </a:r>
            <a:r>
              <a:rPr lang="en-US" altLang="el-GR" sz="1600" dirty="0">
                <a:solidFill>
                  <a:srgbClr val="FF9900"/>
                </a:solidFill>
              </a:rPr>
              <a:t> Trial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i="1" dirty="0">
                <a:solidFill>
                  <a:srgbClr val="FF9900"/>
                </a:solidFill>
              </a:rPr>
              <a:t>Safety and feasibility of conservative surgery in early stage </a:t>
            </a:r>
            <a:r>
              <a:rPr lang="en-US" altLang="el-GR" sz="1600" i="1" dirty="0" err="1">
                <a:solidFill>
                  <a:srgbClr val="FF9900"/>
                </a:solidFill>
              </a:rPr>
              <a:t>CaCx</a:t>
            </a:r>
            <a:endParaRPr lang="el-GR" altLang="el-GR" sz="1600" i="1" dirty="0">
              <a:solidFill>
                <a:srgbClr val="FF99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i="1" dirty="0">
                <a:solidFill>
                  <a:srgbClr val="FF9900"/>
                </a:solidFill>
              </a:rPr>
              <a:t>Prospective ,</a:t>
            </a:r>
            <a:r>
              <a:rPr lang="el-GR" altLang="el-GR" sz="1600" i="1" dirty="0">
                <a:solidFill>
                  <a:srgbClr val="FF9900"/>
                </a:solidFill>
              </a:rPr>
              <a:t> </a:t>
            </a:r>
            <a:r>
              <a:rPr lang="en-US" altLang="el-GR" sz="1600" i="1" dirty="0">
                <a:solidFill>
                  <a:srgbClr val="FF9900"/>
                </a:solidFill>
              </a:rPr>
              <a:t>Multicenter, International</a:t>
            </a:r>
            <a:endParaRPr lang="el-GR" altLang="el-GR" sz="1600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106" y="441958"/>
            <a:ext cx="8229600" cy="59713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Changes in Cervical cancer surgical approach </a:t>
            </a:r>
            <a:r>
              <a:rPr lang="el-GR" sz="2400" b="1" dirty="0"/>
              <a:t>- </a:t>
            </a:r>
            <a:r>
              <a:rPr lang="en-US" sz="2400" b="1" dirty="0"/>
              <a:t>Stage I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828800" y="144780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62C9E-2439-4D74-7FB9-131BD1AB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A1BD31-AD9F-D674-CE01-A5D9620F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260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cs-CZ" sz="1800" b="1" i="0" u="none" strike="noStrike" baseline="0" dirty="0">
                <a:solidFill>
                  <a:schemeClr val="accent1"/>
                </a:solidFill>
                <a:latin typeface="+mn-lt"/>
              </a:rPr>
              <a:t>Type of fertility-sparing surgery</a:t>
            </a:r>
            <a:endParaRPr lang="el-GR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B5EF34-E228-2C2C-BDC4-85018AC78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2" y="762000"/>
            <a:ext cx="11803150" cy="5647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0" i="1" u="none" strike="noStrike" baseline="0" dirty="0">
                <a:solidFill>
                  <a:srgbClr val="000000"/>
                </a:solidFill>
              </a:rPr>
              <a:t>excellent oncologic and improved obstetrical outcome following simple trachelectomy or cone versus radical trachelectomy</a:t>
            </a:r>
          </a:p>
          <a:p>
            <a:pPr marL="0" indent="0" algn="ctr">
              <a:buNone/>
            </a:pPr>
            <a:endParaRPr lang="el-GR" sz="1800" b="0" i="0" u="none" strike="noStrike" baseline="0" dirty="0">
              <a:solidFill>
                <a:srgbClr val="0000FF"/>
              </a:solidFill>
            </a:endParaRPr>
          </a:p>
          <a:p>
            <a:pPr algn="l"/>
            <a:r>
              <a:rPr lang="en-US" sz="1400" b="0" i="1" u="none" strike="noStrike" baseline="0" dirty="0">
                <a:solidFill>
                  <a:schemeClr val="accent2"/>
                </a:solidFill>
              </a:rPr>
              <a:t>Plante M, Renaud MC,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Sebastianelli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A, et al. A valuable fertility preserving</a:t>
            </a:r>
            <a:r>
              <a:rPr lang="el-GR" sz="1400" i="1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option in early-stage cervical cancer. Int J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l-GR" sz="1400" i="1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Cancer 2017;27:1021–7.</a:t>
            </a:r>
          </a:p>
          <a:p>
            <a:pPr algn="l"/>
            <a:r>
              <a:rPr lang="en-US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Bentivegna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E,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Maulard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A,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Pautier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P, et al. Fertility results and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pregnancy outcomes after conservative treatment of cervical cancer: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a systematic</a:t>
            </a:r>
            <a:endParaRPr lang="el-GR" sz="14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l-GR" sz="1400" i="1" dirty="0">
                <a:solidFill>
                  <a:schemeClr val="accent2"/>
                </a:solidFill>
              </a:rPr>
              <a:t>      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review of the literature.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Fertil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Steril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2016;106:1195–211.</a:t>
            </a:r>
          </a:p>
          <a:p>
            <a:pPr marL="0" indent="0" algn="l">
              <a:buNone/>
            </a:pPr>
            <a:endParaRPr lang="en-US" sz="1400" b="0" i="1" u="none" strike="noStrike" baseline="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19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simple trachelectomy or large cone would appear to be adequate surgery </a:t>
            </a:r>
          </a:p>
          <a:p>
            <a:pPr marL="0" indent="0" algn="ctr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in patients with complete/partial response 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(residual tumor &lt;2 cm) following neo-adjuvant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chemotherapy.</a:t>
            </a:r>
            <a:endParaRPr lang="en-US" sz="1800" b="1" i="0" u="none" strike="noStrike" baseline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cs-CZ" sz="1800" b="1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most of the available data on neo-adjuvant chemotherapy followed by fertility-sparing surgery come from</a:t>
            </a:r>
          </a:p>
          <a:p>
            <a:pPr marL="0" indent="0" algn="ctr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 limited small retrospective studies using a variety of treatment approaches. </a:t>
            </a:r>
            <a:endParaRPr lang="el-GR" sz="14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14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Thus, a standardized approach with regards to the optimal management of these patients is lacking.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7059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18F8-CF57-C839-B7AB-090FE312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365E27-5E72-05F6-ADCF-042631466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3333" y="2880872"/>
            <a:ext cx="8805333" cy="22408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A24E1-C900-987F-FAE2-5F5739FFEC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333" y="1899487"/>
            <a:ext cx="4156457" cy="98138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02110E3-0B2C-B305-D3E9-90EB2AAE19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9258" y="2636132"/>
            <a:ext cx="5599289" cy="1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1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025B-F427-3007-8594-AB770BBF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432" y="82493"/>
            <a:ext cx="10515600" cy="657340"/>
          </a:xfrm>
        </p:spPr>
        <p:txBody>
          <a:bodyPr>
            <a:normAutofit/>
          </a:bodyPr>
          <a:lstStyle/>
          <a:p>
            <a:pPr algn="ctr"/>
            <a:r>
              <a:rPr lang="en-US" sz="2000" b="1" i="1" dirty="0">
                <a:solidFill>
                  <a:schemeClr val="accent1"/>
                </a:solidFill>
                <a:latin typeface="+mn-lt"/>
              </a:rPr>
              <a:t>Favorable oncological selection criteria</a:t>
            </a:r>
            <a:endParaRPr lang="el-GR" sz="2000" b="1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B5D19-8FE4-EFC6-0E37-47571F153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8" y="739833"/>
            <a:ext cx="11421687" cy="576903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600" b="1" i="0" u="none" strike="noStrike" baseline="0" dirty="0"/>
              <a:t>The following seven criteria should be met before considering fertility-sparing management: </a:t>
            </a:r>
          </a:p>
          <a:p>
            <a:pPr marL="0" indent="0" algn="l">
              <a:buNone/>
            </a:pPr>
            <a:endParaRPr lang="en-US" sz="1600" b="0" i="0" u="none" strike="noStrike" baseline="0" dirty="0"/>
          </a:p>
          <a:p>
            <a:pPr marL="342900" indent="-342900" algn="l">
              <a:buAutoNum type="arabicParenR"/>
            </a:pPr>
            <a:r>
              <a:rPr lang="en-US" sz="1600" b="0" i="0" u="none" strike="noStrike" baseline="0" dirty="0"/>
              <a:t>assignment of patients to favorable selection criteria is based on all clinicopathological variables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</a:p>
          <a:p>
            <a:pPr marL="342900" indent="-342900" algn="l">
              <a:buAutoNum type="arabicParenR"/>
            </a:pPr>
            <a:endParaRPr lang="en-US" sz="1600" b="0" i="0" u="none" strike="noStrike" baseline="0" dirty="0"/>
          </a:p>
          <a:p>
            <a:pPr marL="342900" indent="-342900" algn="l">
              <a:buAutoNum type="arabicParenR" startAt="2"/>
            </a:pPr>
            <a:r>
              <a:rPr lang="en-US" sz="1600" b="0" i="0" u="none" strike="noStrike" baseline="0" dirty="0"/>
              <a:t>confirmed histology on cervical biopsy or </a:t>
            </a:r>
            <a:r>
              <a:rPr lang="en-US" sz="1600" b="0" i="0" u="none" strike="noStrike" baseline="0" dirty="0" err="1"/>
              <a:t>conisation</a:t>
            </a:r>
            <a:r>
              <a:rPr lang="en-US" sz="1600" b="0" i="0" u="none" strike="noStrike" baseline="0" dirty="0"/>
              <a:t> is consistent with squamous cell carcinoma (all grades) or</a:t>
            </a:r>
            <a:endParaRPr lang="el-GR" sz="1600" b="0" i="0" u="none" strike="noStrike" baseline="0" dirty="0"/>
          </a:p>
          <a:p>
            <a:pPr marL="342900" indent="-342900" algn="l">
              <a:buAutoNum type="arabicParenR" startAt="2"/>
            </a:pPr>
            <a:endParaRPr lang="en-US" sz="1600" b="0" i="0" u="none" strike="noStrike" baseline="0" dirty="0"/>
          </a:p>
          <a:p>
            <a:pPr marL="0" indent="0" algn="l">
              <a:buNone/>
            </a:pPr>
            <a:r>
              <a:rPr lang="en-US" sz="1600" b="0" i="0" u="none" strike="noStrike" baseline="0" dirty="0"/>
              <a:t> </a:t>
            </a:r>
            <a:r>
              <a:rPr lang="en-US" sz="1600" dirty="0"/>
              <a:t>   </a:t>
            </a:r>
            <a:r>
              <a:rPr lang="en-US" sz="1600" b="0" i="0" u="none" strike="noStrike" baseline="0" dirty="0"/>
              <a:t>usual-type HPV-associated adenocarcinoma (all grades) with no more than 10 mm stromal invasion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</a:p>
          <a:p>
            <a:pPr marL="0" indent="0" algn="l">
              <a:buNone/>
            </a:pPr>
            <a:endParaRPr lang="en-US" sz="1600" b="0" i="0" u="none" strike="noStrike" baseline="0" dirty="0"/>
          </a:p>
          <a:p>
            <a:pPr marL="0" indent="0" algn="l">
              <a:buNone/>
            </a:pPr>
            <a:r>
              <a:rPr lang="en-US" sz="1600" dirty="0"/>
              <a:t>3) </a:t>
            </a:r>
            <a:r>
              <a:rPr lang="en-US" sz="1600" b="0" i="0" u="none" strike="noStrike" baseline="0" dirty="0"/>
              <a:t>absence of LVSI is a favorable pathological biomarker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(III, B)</a:t>
            </a:r>
          </a:p>
          <a:p>
            <a:pPr marL="0" indent="0" algn="l">
              <a:buNone/>
            </a:pPr>
            <a:endParaRPr lang="en-US" sz="1600" b="0" i="0" u="none" strike="noStrike" baseline="0" dirty="0"/>
          </a:p>
          <a:p>
            <a:pPr marL="0" indent="0" algn="l">
              <a:buNone/>
            </a:pPr>
            <a:r>
              <a:rPr lang="en-US" sz="1600" dirty="0"/>
              <a:t>4) </a:t>
            </a:r>
            <a:r>
              <a:rPr lang="en-US" sz="1600" b="0" i="0" u="none" strike="noStrike" baseline="0" dirty="0"/>
              <a:t>no evidence of any metastasis is required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A)</a:t>
            </a:r>
          </a:p>
          <a:p>
            <a:pPr marL="0" indent="0" algn="l">
              <a:buNone/>
            </a:pPr>
            <a:endParaRPr lang="en-US" sz="1600" b="0" i="0" u="none" strike="noStrike" baseline="0" dirty="0"/>
          </a:p>
          <a:p>
            <a:pPr marL="0" indent="0" algn="l">
              <a:buNone/>
            </a:pPr>
            <a:r>
              <a:rPr lang="en-US" sz="1600" dirty="0"/>
              <a:t>5) </a:t>
            </a:r>
            <a:r>
              <a:rPr lang="en-US" sz="1600" b="1" i="0" u="none" strike="noStrike" baseline="0" dirty="0"/>
              <a:t>largest measurement of a tumor is 2 cm by imaging or clinical exam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</a:p>
          <a:p>
            <a:pPr marL="0" indent="0" algn="l">
              <a:buNone/>
            </a:pPr>
            <a:endParaRPr lang="en-US" sz="1600" b="0" i="0" u="none" strike="noStrike" baseline="0" dirty="0"/>
          </a:p>
          <a:p>
            <a:pPr marL="0" indent="0" algn="l">
              <a:buNone/>
            </a:pPr>
            <a:r>
              <a:rPr lang="en-US" sz="1600" dirty="0"/>
              <a:t>6) </a:t>
            </a:r>
            <a:r>
              <a:rPr lang="en-US" sz="1600" b="0" i="0" u="none" strike="noStrike" baseline="0" dirty="0"/>
              <a:t>free margins on final pathology are mandatory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(III, A)</a:t>
            </a:r>
          </a:p>
          <a:p>
            <a:pPr marL="0" indent="0" algn="l">
              <a:buNone/>
            </a:pPr>
            <a:r>
              <a:rPr lang="en-US" sz="1600" b="0" i="0" u="none" strike="noStrike" baseline="0" dirty="0"/>
              <a:t> </a:t>
            </a:r>
          </a:p>
          <a:p>
            <a:pPr marL="0" indent="0" algn="l">
              <a:buNone/>
            </a:pPr>
            <a:r>
              <a:rPr lang="en-US" sz="1600" dirty="0"/>
              <a:t>7) </a:t>
            </a:r>
            <a:r>
              <a:rPr lang="en-US" sz="1600" b="0" i="0" u="none" strike="noStrike" baseline="0" dirty="0"/>
              <a:t>no evidence of tumor involvement of the internal cervical orifice and cranial extent of cervical </a:t>
            </a:r>
            <a:r>
              <a:rPr lang="en-US" sz="1600" b="0" i="0" u="none" strike="noStrike" baseline="0" dirty="0" err="1"/>
              <a:t>tumour</a:t>
            </a:r>
            <a:r>
              <a:rPr lang="en-US" sz="1600" b="0" i="0" u="none" strike="noStrike" baseline="0" dirty="0"/>
              <a:t> is 1 cm or more from</a:t>
            </a:r>
            <a:endParaRPr lang="el-GR" sz="1600" b="0" i="0" u="none" strike="noStrike" baseline="0" dirty="0"/>
          </a:p>
          <a:p>
            <a:pPr marL="0" indent="0" algn="l">
              <a:buNone/>
            </a:pPr>
            <a:r>
              <a:rPr lang="el-GR" sz="1600" dirty="0"/>
              <a:t>    </a:t>
            </a:r>
            <a:r>
              <a:rPr lang="en-US" sz="1600" b="0" i="0" u="none" strike="noStrike" baseline="0" dirty="0"/>
              <a:t> the internal cervical orifice on imaging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  <a:endParaRPr lang="el-G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97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ECFE-53EF-984A-F048-AD922EA0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060"/>
            <a:ext cx="10515600" cy="432897"/>
          </a:xfrm>
        </p:spPr>
        <p:txBody>
          <a:bodyPr/>
          <a:lstStyle/>
          <a:p>
            <a:pPr algn="ctr"/>
            <a:r>
              <a:rPr lang="en-US" sz="1800" b="1" i="1" u="none" strike="noStrike" baseline="0" dirty="0">
                <a:solidFill>
                  <a:schemeClr val="accent1"/>
                </a:solidFill>
                <a:latin typeface="+mn-lt"/>
              </a:rPr>
              <a:t>Unfavorable oncological selection criteria</a:t>
            </a:r>
            <a:endParaRPr lang="el-G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EC291-621F-0829-3AD3-5DD415234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2014"/>
            <a:ext cx="12192000" cy="60766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b="1" i="0" u="none" strike="noStrike" baseline="0" dirty="0"/>
              <a:t>At least one of the following criteria should be met: </a:t>
            </a:r>
          </a:p>
          <a:p>
            <a:pPr marL="0" indent="0" algn="l">
              <a:buNone/>
            </a:pPr>
            <a:endParaRPr lang="en-US" sz="1600" b="0" i="0" u="none" strike="noStrike" baseline="0" dirty="0"/>
          </a:p>
          <a:p>
            <a:r>
              <a:rPr lang="en-US" sz="1600" b="0" i="0" u="none" strike="noStrike" baseline="0" dirty="0"/>
              <a:t>Any histological type other than squamous cell carcinoma and usual-type HPV-associated adenocarcinoma </a:t>
            </a:r>
            <a:r>
              <a:rPr lang="el-GR" sz="1600" b="0" i="0" u="none" strike="noStrike" baseline="0" dirty="0"/>
              <a:t> </a:t>
            </a:r>
            <a:r>
              <a:rPr lang="en-US" sz="1600" b="0" i="0" u="none" strike="noStrike" baseline="0" dirty="0"/>
              <a:t>(mucinous-type HPV – associated</a:t>
            </a:r>
            <a:endParaRPr lang="el-GR" sz="1600" b="0" i="0" u="none" strike="noStrike" baseline="0" dirty="0"/>
          </a:p>
          <a:p>
            <a:pPr marL="0" indent="0">
              <a:buNone/>
            </a:pPr>
            <a:r>
              <a:rPr lang="el-GR" sz="1600" dirty="0"/>
              <a:t>   </a:t>
            </a:r>
            <a:r>
              <a:rPr lang="en-US" sz="1600" b="0" i="0" u="none" strike="noStrike" baseline="0" dirty="0"/>
              <a:t>carcinomas, gastric-type cervical adenocarcinoma, mesonephric carcinoma, small-cell</a:t>
            </a:r>
            <a:r>
              <a:rPr lang="el-GR" sz="1600" b="0" i="0" u="none" strike="noStrike" baseline="0" dirty="0"/>
              <a:t> </a:t>
            </a:r>
            <a:r>
              <a:rPr lang="en-US" sz="1600" b="0" i="0" u="none" strike="noStrike" baseline="0" dirty="0"/>
              <a:t>neuroendocrine carcinoma, and clear cell carcinoma</a:t>
            </a:r>
            <a:r>
              <a:rPr lang="el-GR" sz="1600" b="1" dirty="0">
                <a:solidFill>
                  <a:schemeClr val="accent2"/>
                </a:solidFill>
              </a:rPr>
              <a:t>(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IV C)</a:t>
            </a:r>
            <a:endParaRPr lang="el-GR" sz="1600" b="1" i="0" u="none" strike="noStrike" baseline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600" b="0" i="0" u="none" strike="noStrike" baseline="0" dirty="0"/>
          </a:p>
          <a:p>
            <a:r>
              <a:rPr lang="en-US" sz="1600" b="1" i="0" u="none" strike="noStrike" baseline="0" dirty="0"/>
              <a:t>confirmed pelvic nodal involvement, </a:t>
            </a:r>
            <a:r>
              <a:rPr lang="en-US" sz="1600" b="1" i="0" u="none" strike="noStrike" baseline="0" dirty="0" err="1"/>
              <a:t>extracervical</a:t>
            </a:r>
            <a:r>
              <a:rPr lang="en-US" sz="1600" b="1" i="0" u="none" strike="noStrike" baseline="0" dirty="0"/>
              <a:t> tumor extension, evidence of tumor</a:t>
            </a:r>
            <a:r>
              <a:rPr lang="en-US" sz="1600" b="1" dirty="0"/>
              <a:t> </a:t>
            </a:r>
            <a:r>
              <a:rPr lang="en-US" sz="1600" b="1" i="0" u="none" strike="noStrike" baseline="0" dirty="0"/>
              <a:t>beyond the cervical ring, or</a:t>
            </a:r>
            <a:r>
              <a:rPr lang="el-GR" sz="1600" b="1" i="0" u="none" strike="noStrike" baseline="0" dirty="0"/>
              <a:t> </a:t>
            </a:r>
            <a:r>
              <a:rPr lang="en-US" sz="1600" b="1" i="0" u="none" strike="noStrike" baseline="0" dirty="0"/>
              <a:t>metastasis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  <a:endParaRPr lang="el-GR" sz="1600" b="1" i="0" u="none" strike="noStrike" baseline="0" dirty="0">
              <a:solidFill>
                <a:schemeClr val="accent2"/>
              </a:solidFill>
            </a:endParaRPr>
          </a:p>
          <a:p>
            <a:endParaRPr lang="en-US" sz="1600" b="0" i="0" u="none" strike="noStrike" baseline="0" dirty="0"/>
          </a:p>
          <a:p>
            <a:r>
              <a:rPr lang="en-US" sz="1600" b="1" i="0" u="none" strike="noStrike" baseline="0" dirty="0"/>
              <a:t>the largest tumor measurement is more than 4 cm by imaging or clinical exam</a:t>
            </a:r>
            <a:r>
              <a:rPr lang="en-US" sz="1600" b="0" i="0" u="none" strike="noStrike" baseline="0" dirty="0"/>
              <a:t>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  <a:endParaRPr lang="el-GR" sz="1600" b="1" i="0" u="none" strike="noStrike" baseline="0" dirty="0">
              <a:solidFill>
                <a:schemeClr val="accent2"/>
              </a:solidFill>
            </a:endParaRPr>
          </a:p>
          <a:p>
            <a:endParaRPr lang="en-US" sz="1600" b="0" i="0" u="none" strike="noStrike" baseline="0" dirty="0"/>
          </a:p>
          <a:p>
            <a:r>
              <a:rPr lang="en-US" sz="1600" b="1" i="0" u="none" strike="noStrike" baseline="0" dirty="0"/>
              <a:t>FIGO stage is IB3 or more</a:t>
            </a:r>
            <a:r>
              <a:rPr lang="en-US" sz="1600" b="0" i="0" u="none" strike="noStrike" baseline="0" dirty="0"/>
              <a:t>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  <a:endParaRPr lang="el-GR" sz="1600" b="1" i="0" u="none" strike="noStrike" baseline="0" dirty="0">
              <a:solidFill>
                <a:schemeClr val="accent2"/>
              </a:solidFill>
            </a:endParaRPr>
          </a:p>
          <a:p>
            <a:endParaRPr lang="en-US" sz="1600" b="0" i="0" u="none" strike="noStrike" baseline="0" dirty="0"/>
          </a:p>
          <a:p>
            <a:r>
              <a:rPr lang="en-US" sz="1600" b="0" i="0" u="none" strike="noStrike" baseline="0" dirty="0"/>
              <a:t>tumor cranial extent is less than 5 mm from, or involves, the internal cervical orifice or lower uterine segment by imaging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(IV,B)</a:t>
            </a:r>
            <a:endParaRPr lang="el-GR" sz="1600" b="1" i="0" u="none" strike="noStrike" baseline="0" dirty="0">
              <a:solidFill>
                <a:schemeClr val="accent2"/>
              </a:solidFill>
            </a:endParaRPr>
          </a:p>
          <a:p>
            <a:endParaRPr lang="en-US" sz="1600" b="0" i="0" u="none" strike="noStrike" baseline="0" dirty="0"/>
          </a:p>
          <a:p>
            <a:r>
              <a:rPr lang="en-US" sz="1600" b="0" i="0" u="none" strike="noStrike" baseline="0" dirty="0"/>
              <a:t>intraoperative frozen-section assessment of the resected cervical specimen for assessing the upper resection margin reveals a</a:t>
            </a:r>
            <a:r>
              <a:rPr lang="el-GR" sz="1600" b="0" i="0" u="none" strike="noStrike" baseline="0" dirty="0"/>
              <a:t> </a:t>
            </a:r>
            <a:r>
              <a:rPr lang="en-US" sz="1600" b="0" i="0" u="none" strike="noStrike" baseline="0" dirty="0"/>
              <a:t>positive margin</a:t>
            </a:r>
            <a:endParaRPr lang="el-GR" sz="1600" b="0" i="0" u="none" strike="noStrike" baseline="0" dirty="0"/>
          </a:p>
          <a:p>
            <a:pPr marL="0" indent="0">
              <a:buNone/>
            </a:pPr>
            <a:r>
              <a:rPr lang="el-GR" sz="1600" b="0" i="0" u="none" strike="noStrike" baseline="0" dirty="0"/>
              <a:t>    </a:t>
            </a:r>
            <a:r>
              <a:rPr lang="en-US" sz="1600" b="0" i="0" u="none" strike="noStrike" baseline="0" dirty="0"/>
              <a:t> from the internal cervical orifice with inability to achieve a wider margin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  <a:endParaRPr lang="el-GR" sz="1600" b="1" i="0" u="none" strike="noStrike" baseline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600" b="0" i="0" u="none" strike="noStrike" baseline="0" dirty="0"/>
          </a:p>
          <a:p>
            <a:r>
              <a:rPr lang="en-US" sz="1600" b="0" i="0" u="none" strike="noStrike" baseline="0" dirty="0"/>
              <a:t>or histologically confirmed endocervical margin, endocervical curettage above resection, or endometrial involvement on final pathology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  <a:endParaRPr lang="el-G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1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0B4C-8F14-5331-F7BF-69004C5A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188"/>
            <a:ext cx="10515600" cy="424584"/>
          </a:xfrm>
        </p:spPr>
        <p:txBody>
          <a:bodyPr/>
          <a:lstStyle/>
          <a:p>
            <a:pPr algn="ctr"/>
            <a:r>
              <a:rPr lang="en-US" sz="1800" b="1" i="1" u="none" strike="noStrike" baseline="0" dirty="0">
                <a:solidFill>
                  <a:schemeClr val="accent1"/>
                </a:solidFill>
                <a:latin typeface="+mn-lt"/>
              </a:rPr>
              <a:t>Oncological selection criteria acceptable in selected cases</a:t>
            </a:r>
            <a:endParaRPr lang="el-G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0F602-BAFA-C497-0491-BECABDB71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1138844"/>
            <a:ext cx="11263746" cy="5378968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/>
              <a:t>At least one of the following criteria should be met: </a:t>
            </a:r>
          </a:p>
          <a:p>
            <a:endParaRPr lang="en-US" sz="1800" dirty="0"/>
          </a:p>
          <a:p>
            <a:r>
              <a:rPr lang="en-US" sz="1600" b="1" i="0" u="none" strike="noStrike" baseline="0" dirty="0">
                <a:solidFill>
                  <a:schemeClr val="accent1"/>
                </a:solidFill>
              </a:rPr>
              <a:t>Tumor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i="0" u="none" strike="noStrike" baseline="0" dirty="0">
                <a:solidFill>
                  <a:schemeClr val="accent1"/>
                </a:solidFill>
              </a:rPr>
              <a:t>size is 2–4 cm by exam or imaging </a:t>
            </a:r>
            <a:r>
              <a:rPr lang="en-US" sz="1600" b="1" i="0" u="none" strike="noStrike" baseline="0" dirty="0">
                <a:solidFill>
                  <a:srgbClr val="FF0000"/>
                </a:solidFill>
              </a:rPr>
              <a:t>(IV, C)</a:t>
            </a:r>
          </a:p>
          <a:p>
            <a:endParaRPr lang="en-US" sz="1600" b="0" i="0" u="none" strike="noStrike" baseline="0" dirty="0"/>
          </a:p>
          <a:p>
            <a:r>
              <a:rPr lang="en-US" sz="1600" b="0" i="0" u="none" strike="noStrike" baseline="0" dirty="0"/>
              <a:t>stromal invasion by </a:t>
            </a:r>
            <a:r>
              <a:rPr lang="en-US" sz="1600" b="0" i="0" u="none" strike="noStrike" baseline="0" dirty="0" err="1"/>
              <a:t>conisation</a:t>
            </a:r>
            <a:r>
              <a:rPr lang="en-US" sz="1600" b="0" i="0" u="none" strike="noStrike" baseline="0" dirty="0"/>
              <a:t> is more than 10 mm but has negative margins </a:t>
            </a:r>
            <a:r>
              <a:rPr lang="en-US" sz="1600" b="1" i="0" u="none" strike="noStrike" baseline="0" dirty="0">
                <a:solidFill>
                  <a:srgbClr val="FF0000"/>
                </a:solidFill>
              </a:rPr>
              <a:t>(IV, C)</a:t>
            </a:r>
          </a:p>
          <a:p>
            <a:endParaRPr lang="en-US" sz="1600" b="0" i="0" u="none" strike="noStrike" baseline="0" dirty="0"/>
          </a:p>
          <a:p>
            <a:r>
              <a:rPr lang="en-US" sz="1600" b="0" i="0" u="none" strike="noStrike" baseline="0" dirty="0"/>
              <a:t>evidence of deep cervical stromal invasion on MRI or sonography </a:t>
            </a:r>
            <a:r>
              <a:rPr lang="en-US" sz="1600" b="1" i="0" u="none" strike="noStrike" baseline="0" dirty="0">
                <a:solidFill>
                  <a:srgbClr val="FF0000"/>
                </a:solidFill>
              </a:rPr>
              <a:t>(IV, B)</a:t>
            </a:r>
          </a:p>
          <a:p>
            <a:endParaRPr lang="en-US" sz="1600" b="0" i="0" u="none" strike="noStrike" baseline="0" dirty="0"/>
          </a:p>
          <a:p>
            <a:r>
              <a:rPr lang="en-US" sz="1600" b="1" i="0" u="none" strike="noStrike" baseline="0" dirty="0"/>
              <a:t>tumor cranial extent is 5–10 mm from internal cervical orifice by imaging </a:t>
            </a:r>
            <a:r>
              <a:rPr lang="en-US" sz="1600" b="1" i="0" u="none" strike="noStrike" baseline="0" dirty="0">
                <a:solidFill>
                  <a:srgbClr val="FF0000"/>
                </a:solidFill>
              </a:rPr>
              <a:t>(IV, C)</a:t>
            </a:r>
          </a:p>
          <a:p>
            <a:endParaRPr lang="en-US" sz="1600" b="0" i="0" u="none" strike="noStrike" baseline="0" dirty="0"/>
          </a:p>
          <a:p>
            <a:r>
              <a:rPr lang="en-US" sz="1600" b="0" i="0" u="none" strike="noStrike" baseline="0" dirty="0"/>
              <a:t>trachelectomy specimen margin reveals a </a:t>
            </a:r>
            <a:r>
              <a:rPr lang="en-US" sz="1600" b="1" i="0" u="none" strike="noStrike" baseline="0" dirty="0"/>
              <a:t>5–10 mm tumor-free margin from the internal cervical orifice </a:t>
            </a:r>
            <a:r>
              <a:rPr lang="en-US" sz="1600" b="1" i="0" u="none" strike="noStrike" baseline="0" dirty="0">
                <a:solidFill>
                  <a:srgbClr val="FF0000"/>
                </a:solidFill>
              </a:rPr>
              <a:t>(IV, B)</a:t>
            </a:r>
          </a:p>
          <a:p>
            <a:endParaRPr lang="en-US" sz="1600" b="1" i="0" u="none" strike="noStrike" baseline="0" dirty="0">
              <a:solidFill>
                <a:srgbClr val="FF0000"/>
              </a:solidFill>
            </a:endParaRPr>
          </a:p>
          <a:p>
            <a:r>
              <a:rPr lang="en-US" sz="1600" b="0" i="0" u="none" strike="noStrike" baseline="0" dirty="0"/>
              <a:t>Silva pattern C of HPV-associated usual-type adenocarcinoma (data are scarce on pattern B with LVSI</a:t>
            </a:r>
            <a:r>
              <a:rPr lang="el-GR" sz="1600" dirty="0"/>
              <a:t> </a:t>
            </a:r>
            <a:r>
              <a:rPr lang="el-GR" sz="1600" b="1" dirty="0">
                <a:solidFill>
                  <a:srgbClr val="FF0000"/>
                </a:solidFill>
              </a:rPr>
              <a:t>(</a:t>
            </a:r>
            <a:r>
              <a:rPr lang="en-US" sz="1600" b="1" i="0" u="none" strike="noStrike" baseline="0" dirty="0">
                <a:solidFill>
                  <a:srgbClr val="FF0000"/>
                </a:solidFill>
              </a:rPr>
              <a:t>IV, C)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06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AC2957-5D75-138D-DB95-2C57AA87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467" y="1058506"/>
            <a:ext cx="5401733" cy="719494"/>
          </a:xfrm>
        </p:spPr>
        <p:txBody>
          <a:bodyPr>
            <a:no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Selection of patients with cervical cancer </a:t>
            </a:r>
            <a:b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</a:br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for fertility-sparing treatment</a:t>
            </a:r>
            <a:endParaRPr lang="el-GR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C5315D6-2278-544D-F648-E26A694DD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67" y="56545"/>
            <a:ext cx="6739465" cy="6681863"/>
          </a:xfrm>
        </p:spPr>
      </p:pic>
    </p:spTree>
    <p:extLst>
      <p:ext uri="{BB962C8B-B14F-4D97-AF65-F5344CB8AC3E}">
        <p14:creationId xmlns:p14="http://schemas.microsoft.com/office/powerpoint/2010/main" val="2782819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2 - Υπότιτλος"/>
          <p:cNvSpPr>
            <a:spLocks noGrp="1"/>
          </p:cNvSpPr>
          <p:nvPr>
            <p:ph type="subTitle" idx="1"/>
          </p:nvPr>
        </p:nvSpPr>
        <p:spPr>
          <a:xfrm>
            <a:off x="2124075" y="597962"/>
            <a:ext cx="8001000" cy="5214974"/>
          </a:xfrm>
        </p:spPr>
        <p:txBody>
          <a:bodyPr>
            <a:noAutofit/>
          </a:bodyPr>
          <a:lstStyle/>
          <a:p>
            <a:r>
              <a:rPr lang="en-AU" sz="1800" b="1" dirty="0">
                <a:solidFill>
                  <a:srgbClr val="0070C0"/>
                </a:solidFill>
              </a:rPr>
              <a:t>Limitations</a:t>
            </a:r>
            <a:r>
              <a:rPr lang="el-GR" sz="1800" b="1" dirty="0">
                <a:solidFill>
                  <a:srgbClr val="0070C0"/>
                </a:solidFill>
              </a:rPr>
              <a:t> (</a:t>
            </a:r>
            <a:r>
              <a:rPr lang="en-AU" sz="1800" b="1" dirty="0">
                <a:solidFill>
                  <a:srgbClr val="0070C0"/>
                </a:solidFill>
              </a:rPr>
              <a:t>?</a:t>
            </a:r>
            <a:r>
              <a:rPr lang="el-GR" sz="1800" b="1" dirty="0">
                <a:solidFill>
                  <a:srgbClr val="0070C0"/>
                </a:solidFill>
              </a:rPr>
              <a:t>) </a:t>
            </a:r>
            <a:r>
              <a:rPr lang="en-AU" sz="1800" b="1" dirty="0">
                <a:solidFill>
                  <a:srgbClr val="0070C0"/>
                </a:solidFill>
              </a:rPr>
              <a:t>fertility sparing procedures</a:t>
            </a:r>
            <a:endParaRPr lang="el-GR" sz="1800" b="1" dirty="0">
              <a:solidFill>
                <a:srgbClr val="0070C0"/>
              </a:solidFill>
            </a:endParaRPr>
          </a:p>
          <a:p>
            <a:endParaRPr lang="el-GR" sz="2000" dirty="0">
              <a:solidFill>
                <a:srgbClr val="FF0000"/>
              </a:solidFill>
            </a:endParaRPr>
          </a:p>
          <a:p>
            <a:r>
              <a:rPr lang="en-AU" sz="2000" b="1" dirty="0"/>
              <a:t>Tumours</a:t>
            </a:r>
            <a:r>
              <a:rPr lang="el-GR" sz="2000" b="1" dirty="0"/>
              <a:t> &gt; 2 </a:t>
            </a:r>
            <a:r>
              <a:rPr lang="en-AU" sz="2000" b="1" dirty="0"/>
              <a:t>cm</a:t>
            </a:r>
            <a:endParaRPr lang="el-GR" sz="1800" b="1" dirty="0"/>
          </a:p>
          <a:p>
            <a:r>
              <a:rPr lang="el-GR" sz="1800" dirty="0"/>
              <a:t> </a:t>
            </a:r>
          </a:p>
          <a:p>
            <a:r>
              <a:rPr lang="en-AU" sz="1800" b="1" dirty="0"/>
              <a:t>Deep </a:t>
            </a:r>
            <a:r>
              <a:rPr lang="en-AU" sz="1800" b="1" dirty="0" err="1"/>
              <a:t>stromal</a:t>
            </a:r>
            <a:r>
              <a:rPr lang="en-AU" sz="1800" b="1" dirty="0"/>
              <a:t> invasion</a:t>
            </a:r>
            <a:endParaRPr lang="el-GR" sz="1800" b="1" dirty="0"/>
          </a:p>
          <a:p>
            <a:endParaRPr lang="el-GR" sz="2000" dirty="0"/>
          </a:p>
          <a:p>
            <a:endParaRPr lang="el-GR" dirty="0"/>
          </a:p>
          <a:p>
            <a:r>
              <a:rPr lang="en-AU" sz="1800" dirty="0">
                <a:solidFill>
                  <a:schemeClr val="accent1"/>
                </a:solidFill>
              </a:rPr>
              <a:t>Alternatives </a:t>
            </a:r>
            <a:r>
              <a:rPr lang="el-GR" sz="1800" dirty="0">
                <a:solidFill>
                  <a:schemeClr val="accent1"/>
                </a:solidFill>
              </a:rPr>
              <a:t> </a:t>
            </a:r>
          </a:p>
          <a:p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1" dirty="0"/>
              <a:t>ABDOMINAL RADICAL TRACHELECTOMY</a:t>
            </a:r>
            <a:endParaRPr lang="el-GR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1" dirty="0"/>
              <a:t>NACT AND  CONIZATION /</a:t>
            </a:r>
            <a:r>
              <a:rPr lang="el-GR" sz="1800" b="1" dirty="0"/>
              <a:t> </a:t>
            </a:r>
            <a:r>
              <a:rPr lang="en-AU" sz="1800" b="1" dirty="0"/>
              <a:t>SIMPLE TRACHELECTOMY</a:t>
            </a:r>
            <a:endParaRPr lang="el-GR" sz="18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- TextBox">
            <a:extLst>
              <a:ext uri="{FF2B5EF4-FFF2-40B4-BE49-F238E27FC236}">
                <a16:creationId xmlns:a16="http://schemas.microsoft.com/office/drawing/2014/main" id="{355B8B41-21A8-4F8B-ADB8-4CF18E78E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00063"/>
            <a:ext cx="8715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0070C0"/>
                </a:solidFill>
              </a:rPr>
              <a:t>Neoadjuvant Chemotherapy / Surgery</a:t>
            </a:r>
          </a:p>
        </p:txBody>
      </p:sp>
      <p:sp>
        <p:nvSpPr>
          <p:cNvPr id="3" name="2 - TextBox">
            <a:extLst>
              <a:ext uri="{FF2B5EF4-FFF2-40B4-BE49-F238E27FC236}">
                <a16:creationId xmlns:a16="http://schemas.microsoft.com/office/drawing/2014/main" id="{5AA62383-9000-46D8-AF36-11F721AD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772817"/>
            <a:ext cx="87153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l-GR" sz="1800" b="1" dirty="0"/>
              <a:t>Neoadjuvant Chemotherapy </a:t>
            </a:r>
            <a:r>
              <a:rPr lang="el-GR" altLang="el-GR" sz="1800" dirty="0">
                <a:sym typeface="Symbol" panose="05050102010706020507" pitchFamily="18" charset="2"/>
              </a:rPr>
              <a:t> </a:t>
            </a:r>
            <a:r>
              <a:rPr lang="en-US" altLang="el-GR" sz="1800" dirty="0">
                <a:sym typeface="Symbol" panose="05050102010706020507" pitchFamily="18" charset="2"/>
              </a:rPr>
              <a:t>   </a:t>
            </a:r>
            <a:r>
              <a:rPr lang="el-GR" altLang="el-GR" sz="1800" dirty="0">
                <a:sym typeface="Symbol" panose="05050102010706020507" pitchFamily="18" charset="2"/>
              </a:rPr>
              <a:t> </a:t>
            </a:r>
            <a:r>
              <a:rPr lang="en-US" altLang="el-GR" sz="1800" dirty="0">
                <a:sym typeface="Symbol" panose="05050102010706020507" pitchFamily="18" charset="2"/>
              </a:rPr>
              <a:t>size of the tumor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>
                <a:sym typeface="Symbol" panose="05050102010706020507" pitchFamily="18" charset="2"/>
              </a:rPr>
              <a:t>	 (downstaging) 	        </a:t>
            </a:r>
            <a:r>
              <a:rPr lang="el-GR" altLang="el-GR" sz="1800" dirty="0">
                <a:sym typeface="Symbol" panose="05050102010706020507" pitchFamily="18" charset="2"/>
              </a:rPr>
              <a:t> </a:t>
            </a:r>
            <a:r>
              <a:rPr lang="en-US" altLang="el-GR" sz="1800" dirty="0">
                <a:sym typeface="Symbol" panose="05050102010706020507" pitchFamily="18" charset="2"/>
              </a:rPr>
              <a:t>poor prognostic factors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>
                <a:sym typeface="Symbol" panose="05050102010706020507" pitchFamily="18" charset="2"/>
              </a:rPr>
              <a:t>						(LNs, LVSI, param. invasion)</a:t>
            </a:r>
            <a:endParaRPr lang="el-GR" altLang="el-GR" sz="1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sym typeface="Symbol" panose="05050102010706020507" pitchFamily="18" charset="2"/>
              </a:rPr>
              <a:t>				</a:t>
            </a:r>
            <a:r>
              <a:rPr lang="en-US" altLang="el-GR" sz="1800" dirty="0">
                <a:sym typeface="Symbol" panose="05050102010706020507" pitchFamily="18" charset="2"/>
              </a:rPr>
              <a:t>        </a:t>
            </a:r>
            <a:r>
              <a:rPr lang="el-GR" altLang="el-GR" sz="1800" dirty="0">
                <a:sym typeface="Symbol" panose="05050102010706020507" pitchFamily="18" charset="2"/>
              </a:rPr>
              <a:t> </a:t>
            </a:r>
            <a:r>
              <a:rPr lang="en-US" altLang="el-GR" sz="1800" dirty="0">
                <a:sym typeface="Symbol" panose="05050102010706020507" pitchFamily="18" charset="2"/>
              </a:rPr>
              <a:t>need for post OP adj </a:t>
            </a:r>
            <a:r>
              <a:rPr lang="el-GR" altLang="el-GR" sz="1800" dirty="0">
                <a:sym typeface="Symbol" panose="05050102010706020507" pitchFamily="18" charset="2"/>
              </a:rPr>
              <a:t> </a:t>
            </a:r>
            <a:r>
              <a:rPr lang="en-US" altLang="el-GR" sz="1800" dirty="0">
                <a:sym typeface="Symbol" panose="05050102010706020507" pitchFamily="18" charset="2"/>
              </a:rPr>
              <a:t>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>
                <a:sym typeface="Symbol" panose="05050102010706020507" pitchFamily="18" charset="2"/>
              </a:rPr>
              <a:t>				</a:t>
            </a:r>
            <a:r>
              <a:rPr lang="el-GR" altLang="el-GR" sz="1800" dirty="0">
                <a:sym typeface="Symbol" panose="05050102010706020507" pitchFamily="18" charset="2"/>
              </a:rPr>
              <a:t>         </a:t>
            </a:r>
            <a:r>
              <a:rPr lang="en-US" altLang="el-GR" sz="1800" dirty="0">
                <a:sym typeface="Symbol" panose="05050102010706020507" pitchFamily="18" charset="2"/>
              </a:rPr>
              <a:t>Less radical surgery</a:t>
            </a:r>
            <a:endParaRPr lang="el-GR" altLang="el-GR" sz="1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sym typeface="Symbol" panose="05050102010706020507" pitchFamily="18" charset="2"/>
              </a:rPr>
              <a:t>	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l-GR" sz="1400" i="1" dirty="0">
              <a:sym typeface="Symbol" panose="05050102010706020507" pitchFamily="18" charset="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400" i="1" dirty="0">
                <a:solidFill>
                  <a:schemeClr val="accent2"/>
                </a:solidFill>
                <a:sym typeface="Symbol" panose="05050102010706020507" pitchFamily="18" charset="2"/>
              </a:rPr>
              <a:t>Benedetti </a:t>
            </a:r>
            <a:r>
              <a:rPr lang="en-US" altLang="el-GR" sz="1400" i="1" dirty="0" err="1">
                <a:solidFill>
                  <a:schemeClr val="accent2"/>
                </a:solidFill>
                <a:sym typeface="Symbol" panose="05050102010706020507" pitchFamily="18" charset="2"/>
              </a:rPr>
              <a:t>Panici</a:t>
            </a:r>
            <a:r>
              <a:rPr lang="en-US" altLang="el-GR" sz="1400" i="1" dirty="0">
                <a:solidFill>
                  <a:schemeClr val="accent2"/>
                </a:solidFill>
                <a:sym typeface="Symbol" panose="05050102010706020507" pitchFamily="18" charset="2"/>
              </a:rPr>
              <a:t> PL, et al. </a:t>
            </a:r>
            <a:r>
              <a:rPr lang="en-US" altLang="el-GR" sz="1400" i="1" dirty="0" err="1">
                <a:solidFill>
                  <a:schemeClr val="accent2"/>
                </a:solidFill>
                <a:sym typeface="Symbol" panose="05050102010706020507" pitchFamily="18" charset="2"/>
              </a:rPr>
              <a:t>Gynecol</a:t>
            </a:r>
            <a:r>
              <a:rPr lang="en-US" altLang="el-GR" sz="1400" i="1" dirty="0">
                <a:solidFill>
                  <a:schemeClr val="accent2"/>
                </a:solidFill>
                <a:sym typeface="Symbol" panose="05050102010706020507" pitchFamily="18" charset="2"/>
              </a:rPr>
              <a:t> Oncol, 2007.</a:t>
            </a:r>
            <a:endParaRPr lang="el-GR" altLang="el-GR" sz="1400" i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400" i="1" dirty="0">
                <a:solidFill>
                  <a:schemeClr val="accent2"/>
                </a:solidFill>
                <a:sym typeface="Symbol" panose="05050102010706020507" pitchFamily="18" charset="2"/>
              </a:rPr>
              <a:t>Neoadjuvant Chemotherapy for Locally Advanced Cervical Cancer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400" i="1" dirty="0">
                <a:solidFill>
                  <a:schemeClr val="accent2"/>
                </a:solidFill>
                <a:sym typeface="Symbol" panose="05050102010706020507" pitchFamily="18" charset="2"/>
              </a:rPr>
              <a:t>Meta-</a:t>
            </a:r>
            <a:r>
              <a:rPr lang="en-US" altLang="el-GR" sz="1400" i="1" dirty="0" err="1">
                <a:solidFill>
                  <a:schemeClr val="accent2"/>
                </a:solidFill>
                <a:sym typeface="Symbol" panose="05050102010706020507" pitchFamily="18" charset="2"/>
              </a:rPr>
              <a:t>analysisCollaboration</a:t>
            </a:r>
            <a:r>
              <a:rPr lang="en-US" altLang="el-GR" sz="1400" i="1" dirty="0">
                <a:solidFill>
                  <a:schemeClr val="accent2"/>
                </a:solidFill>
                <a:sym typeface="Symbol" panose="05050102010706020507" pitchFamily="18" charset="2"/>
              </a:rPr>
              <a:t> – 21 randomized trial. Eur J Cancer 2003.</a:t>
            </a:r>
            <a:endParaRPr lang="el-GR" altLang="el-GR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51C920-F6E2-D74B-2503-5DB66334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405342"/>
          </a:xfrm>
        </p:spPr>
        <p:txBody>
          <a:bodyPr/>
          <a:lstStyle/>
          <a:p>
            <a:pPr algn="ctr"/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Neo-Adjuvant Chemotherapy followed by Fertility-Sparing</a:t>
            </a:r>
            <a:r>
              <a:rPr lang="el-GR" sz="1800" b="1" i="0" u="none" strike="noStrike" baseline="0" dirty="0">
                <a:solidFill>
                  <a:schemeClr val="accent1"/>
                </a:solidFill>
                <a:latin typeface="+mn-lt"/>
              </a:rPr>
              <a:t>  </a:t>
            </a:r>
            <a:r>
              <a:rPr lang="cs-CZ" sz="1800" b="1" i="0" u="none" strike="noStrike" baseline="0" dirty="0">
                <a:solidFill>
                  <a:schemeClr val="accent1"/>
                </a:solidFill>
                <a:latin typeface="+mn-lt"/>
              </a:rPr>
              <a:t>Surgery</a:t>
            </a:r>
            <a:endParaRPr lang="el-G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5167A6-DC36-1665-B172-ADF5901F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2" y="588433"/>
            <a:ext cx="11738957" cy="6107641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l-GR" sz="1800" b="1" dirty="0">
                <a:solidFill>
                  <a:srgbClr val="000000"/>
                </a:solidFill>
              </a:rPr>
              <a:t>Ν</a:t>
            </a:r>
            <a:r>
              <a:rPr lang="en-US" sz="1800" b="1" i="0" u="none" strike="noStrike" baseline="0" dirty="0" err="1">
                <a:solidFill>
                  <a:srgbClr val="000000"/>
                </a:solidFill>
              </a:rPr>
              <a:t>eo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-adjuvant chemotherapy</a:t>
            </a:r>
            <a:r>
              <a:rPr lang="el-GR" sz="1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followed by radical hysterectomy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is effective</a:t>
            </a:r>
            <a:r>
              <a:rPr lang="el-G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in reducing the size of cervical cancer lesions</a:t>
            </a:r>
            <a:endParaRPr lang="el-GR" sz="1500" i="1" dirty="0">
              <a:solidFill>
                <a:schemeClr val="accent2"/>
              </a:solidFill>
            </a:endParaRPr>
          </a:p>
          <a:p>
            <a:pPr algn="l"/>
            <a:r>
              <a:rPr lang="en-US" sz="1500" b="0" i="1" u="none" strike="noStrike" baseline="0" dirty="0">
                <a:solidFill>
                  <a:schemeClr val="accent2"/>
                </a:solidFill>
              </a:rPr>
              <a:t>Kim HS,  et al. Efficacy of neoadjuvant</a:t>
            </a:r>
            <a:r>
              <a:rPr lang="el-GR" sz="15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chemotherapy in patients with FIGO</a:t>
            </a:r>
            <a:r>
              <a:rPr lang="el-GR" sz="1500" i="1" dirty="0">
                <a:solidFill>
                  <a:schemeClr val="accent2"/>
                </a:solidFill>
              </a:rPr>
              <a:t>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stage IB1 to</a:t>
            </a:r>
            <a:r>
              <a:rPr lang="el-GR" sz="1500" i="1" dirty="0">
                <a:solidFill>
                  <a:schemeClr val="accent2"/>
                </a:solidFill>
              </a:rPr>
              <a:t>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IIA cervical cancer:</a:t>
            </a:r>
            <a:r>
              <a:rPr lang="el-GR" sz="15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an international collaborative meta</a:t>
            </a:r>
            <a:endParaRPr lang="el-GR" sz="15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l-GR" sz="1500" i="1" dirty="0">
                <a:solidFill>
                  <a:schemeClr val="accent2"/>
                </a:solidFill>
              </a:rPr>
              <a:t>    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-analysis. </a:t>
            </a:r>
            <a:r>
              <a:rPr lang="en-US" sz="1500" b="0" i="1" u="none" strike="noStrike" baseline="0" dirty="0" err="1">
                <a:solidFill>
                  <a:schemeClr val="accent2"/>
                </a:solidFill>
              </a:rPr>
              <a:t>Eur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 J Surg Oncol</a:t>
            </a:r>
            <a:r>
              <a:rPr lang="el-GR" sz="1500" b="0" i="1" u="none" strike="noStrike" baseline="0" dirty="0">
                <a:solidFill>
                  <a:schemeClr val="accent2"/>
                </a:solidFill>
              </a:rPr>
              <a:t> 2013;39:115–24.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 </a:t>
            </a:r>
            <a:endParaRPr lang="el-GR" sz="15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endParaRPr lang="el-GR" sz="1800" b="0" i="0" u="none" strike="noStrike" baseline="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A Cochrane</a:t>
            </a:r>
            <a:r>
              <a:rPr lang="el-G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meta-analysis of 1078 patients including bulky stage IB IIB and IIIB disease showed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that neo-adjuvant chemotherapy followed by surgery improves</a:t>
            </a:r>
            <a:r>
              <a:rPr lang="el-G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overall survival and progression-free survival compared</a:t>
            </a:r>
            <a:endParaRPr lang="el-GR" sz="18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 with</a:t>
            </a:r>
            <a:r>
              <a:rPr lang="el-G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surgery alone and is associated with a 23% reduction in the</a:t>
            </a:r>
            <a:r>
              <a:rPr lang="el-G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risk of death</a:t>
            </a:r>
            <a:endParaRPr lang="el-GR" sz="1800" b="0" i="0" u="none" strike="noStrike" baseline="0" dirty="0">
              <a:solidFill>
                <a:srgbClr val="0000FF"/>
              </a:solidFill>
            </a:endParaRPr>
          </a:p>
          <a:p>
            <a:pPr algn="l"/>
            <a:r>
              <a:rPr lang="en-US" sz="15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500" b="0" i="1" u="none" strike="noStrike" baseline="0" dirty="0" err="1">
                <a:solidFill>
                  <a:schemeClr val="accent2"/>
                </a:solidFill>
              </a:rPr>
              <a:t>Rydzewska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 L, et al. Neoadjuvant chemotherapy</a:t>
            </a:r>
            <a:r>
              <a:rPr lang="el-GR" sz="15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plus surgery versus surgery for cervical cancer. Cochrane Database</a:t>
            </a:r>
            <a:r>
              <a:rPr lang="el-GR" sz="15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Syst Rev 2012;12.</a:t>
            </a:r>
            <a:endParaRPr lang="el-GR" sz="15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endParaRPr lang="el-GR" sz="1500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l-GR" sz="1800" b="1" dirty="0">
                <a:solidFill>
                  <a:srgbClr val="000000"/>
                </a:solidFill>
              </a:rPr>
              <a:t>Ν</a:t>
            </a:r>
            <a:r>
              <a:rPr lang="en-US" sz="1800" b="1" i="0" u="none" strike="noStrike" baseline="0" dirty="0" err="1">
                <a:solidFill>
                  <a:srgbClr val="000000"/>
                </a:solidFill>
              </a:rPr>
              <a:t>eo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-adjuvant chemotherapy reduces the need for adjuvant radiotherapy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,</a:t>
            </a:r>
            <a:r>
              <a:rPr lang="el-G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and is associated with 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decreased tumor size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,</a:t>
            </a:r>
            <a:endParaRPr lang="el-GR" sz="18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lymph node</a:t>
            </a:r>
            <a:r>
              <a:rPr lang="el-GR" sz="1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involvement, and distant metastases</a:t>
            </a:r>
            <a:endParaRPr lang="el-GR" sz="1800" dirty="0">
              <a:solidFill>
                <a:srgbClr val="000000"/>
              </a:solidFill>
            </a:endParaRPr>
          </a:p>
          <a:p>
            <a:pPr algn="l"/>
            <a:r>
              <a:rPr lang="en-US" sz="1600" b="0" i="1" u="none" strike="noStrike" baseline="0" dirty="0">
                <a:solidFill>
                  <a:schemeClr val="accent2"/>
                </a:solidFill>
              </a:rPr>
              <a:t>Chen Z, Shi Y, Wang S, et al. Meta-analysis showing that early</a:t>
            </a:r>
            <a:r>
              <a:rPr lang="el-GR" sz="16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response to neoadjuvant chemotherapy predicts better </a:t>
            </a:r>
            <a:r>
              <a:rPr lang="en-US" sz="1600" b="0" i="1" u="none" strike="noStrike" baseline="0" dirty="0" err="1">
                <a:solidFill>
                  <a:schemeClr val="accent2"/>
                </a:solidFill>
              </a:rPr>
              <a:t>survivalamong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 cervical</a:t>
            </a:r>
            <a:endParaRPr lang="el-GR" sz="16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l-GR" sz="1600" i="1" dirty="0">
                <a:solidFill>
                  <a:schemeClr val="accent2"/>
                </a:solidFill>
              </a:rPr>
              <a:t>     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 cancer patients. </a:t>
            </a:r>
            <a:r>
              <a:rPr lang="en-US" sz="1600" b="0" i="1" u="none" strike="noStrike" baseline="0" dirty="0" err="1">
                <a:solidFill>
                  <a:schemeClr val="accent2"/>
                </a:solidFill>
              </a:rPr>
              <a:t>Oncotarget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 2017;8:59609–17.</a:t>
            </a:r>
          </a:p>
          <a:p>
            <a:pPr algn="l"/>
            <a:r>
              <a:rPr lang="en-US" sz="1600" b="0" i="1" u="none" strike="noStrike" baseline="0" dirty="0">
                <a:solidFill>
                  <a:schemeClr val="accent2"/>
                </a:solidFill>
              </a:rPr>
              <a:t>Chen H, Liang C, Zhang L, et al. Clinical efficacy of modified</a:t>
            </a:r>
            <a:r>
              <a:rPr lang="el-GR" sz="16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preoperative neoadjuvant chemotherapy in the treatment of locally</a:t>
            </a:r>
            <a:r>
              <a:rPr lang="el-GR" sz="16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advanced (stage</a:t>
            </a:r>
            <a:endParaRPr lang="el-GR" sz="16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l-GR" sz="1600" b="0" i="1" u="none" strike="noStrike" baseline="0" dirty="0">
                <a:solidFill>
                  <a:schemeClr val="accent2"/>
                </a:solidFill>
              </a:rPr>
              <a:t>     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 IB2 to IIb) cervical</a:t>
            </a:r>
            <a:r>
              <a:rPr lang="el-GR" sz="16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cancer: randomized study.</a:t>
            </a:r>
            <a:r>
              <a:rPr lang="el-GR" sz="16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 Oncol 2008;110:308–15.</a:t>
            </a:r>
          </a:p>
          <a:p>
            <a:pPr algn="l"/>
            <a:r>
              <a:rPr lang="en-US" sz="1600" b="0" i="1" u="none" strike="noStrike" baseline="0" dirty="0" err="1">
                <a:solidFill>
                  <a:schemeClr val="accent2"/>
                </a:solidFill>
              </a:rPr>
              <a:t>Robova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 H, Rob L, </a:t>
            </a:r>
            <a:r>
              <a:rPr lang="en-US" sz="1600" b="0" i="1" u="none" strike="noStrike" baseline="0" dirty="0" err="1">
                <a:solidFill>
                  <a:schemeClr val="accent2"/>
                </a:solidFill>
              </a:rPr>
              <a:t>Halaska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 MJ, et al. High-dose density neoadjuvant</a:t>
            </a:r>
            <a:r>
              <a:rPr lang="el-GR" sz="16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chemotherapy in bulky IB cervical cancer. </a:t>
            </a:r>
            <a:r>
              <a:rPr lang="en-US" sz="16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 Oncol</a:t>
            </a:r>
            <a:r>
              <a:rPr lang="el-GR" sz="1600" b="0" i="1" u="none" strike="noStrike" baseline="0" dirty="0">
                <a:solidFill>
                  <a:schemeClr val="accent2"/>
                </a:solidFill>
              </a:rPr>
              <a:t> 2013;128:49–53.</a:t>
            </a:r>
          </a:p>
          <a:p>
            <a:pPr marL="0" indent="0" algn="l">
              <a:buNone/>
            </a:pPr>
            <a:endParaRPr lang="el-GR" sz="1600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1800" b="1" i="1" u="none" strike="noStrike" baseline="0" dirty="0">
                <a:solidFill>
                  <a:srgbClr val="000000"/>
                </a:solidFill>
              </a:rPr>
              <a:t>Globally the reported</a:t>
            </a:r>
            <a:r>
              <a:rPr lang="el-GR" sz="18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1" i="1" u="none" strike="noStrike" baseline="0" dirty="0">
                <a:solidFill>
                  <a:srgbClr val="000000"/>
                </a:solidFill>
              </a:rPr>
              <a:t>response rate to neo-adjuvant chemotherapy is in the region of</a:t>
            </a:r>
            <a:r>
              <a:rPr lang="el-GR" sz="18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1" i="1" u="none" strike="noStrike" baseline="0" dirty="0">
                <a:solidFill>
                  <a:srgbClr val="000000"/>
                </a:solidFill>
              </a:rPr>
              <a:t>70%</a:t>
            </a:r>
          </a:p>
          <a:p>
            <a:pPr marL="0" indent="0" algn="ctr">
              <a:buNone/>
            </a:pPr>
            <a:endParaRPr lang="el-GR" sz="1800" b="1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S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uboptimal response to neo-adjuvant chemotherapy</a:t>
            </a:r>
            <a:r>
              <a:rPr lang="el-GR" sz="1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appears to be an independent prognostic factor of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poorer</a:t>
            </a:r>
            <a:r>
              <a:rPr lang="el-GR" sz="1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outcome.</a:t>
            </a:r>
            <a:endParaRPr lang="el-GR" sz="1800" b="1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1600" b="0" i="1" u="none" strike="noStrike" baseline="0" dirty="0">
                <a:solidFill>
                  <a:schemeClr val="accent2"/>
                </a:solidFill>
              </a:rPr>
              <a:t>Li R, et al. Prognostic value of responsiveness of</a:t>
            </a:r>
            <a:r>
              <a:rPr lang="el-GR" sz="16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0" i="1" u="none" strike="noStrike" baseline="0" dirty="0">
                <a:solidFill>
                  <a:schemeClr val="accent2"/>
                </a:solidFill>
              </a:rPr>
              <a:t>neoadjuvant chemotherapy before surgery for patients with stage</a:t>
            </a:r>
            <a:r>
              <a:rPr lang="el-GR" sz="16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it-IT" sz="1600" b="0" i="1" u="none" strike="noStrike" baseline="0" dirty="0">
                <a:solidFill>
                  <a:schemeClr val="accent2"/>
                </a:solidFill>
              </a:rPr>
              <a:t>IB(2)/IIA(2)</a:t>
            </a:r>
            <a:r>
              <a:rPr lang="el-GR" sz="16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it-IT" sz="1600" b="0" i="1" u="none" strike="noStrike" baseline="0" dirty="0">
                <a:solidFill>
                  <a:schemeClr val="accent2"/>
                </a:solidFill>
              </a:rPr>
              <a:t>cervical cancer.</a:t>
            </a:r>
            <a:endParaRPr lang="el-GR" sz="16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l-GR" sz="1600" b="0" i="1" u="none" strike="noStrike" baseline="0" dirty="0">
                <a:solidFill>
                  <a:schemeClr val="accent2"/>
                </a:solidFill>
              </a:rPr>
              <a:t>       </a:t>
            </a:r>
            <a:r>
              <a:rPr lang="it-IT" sz="1600" b="0" i="1" u="none" strike="noStrike" baseline="0" dirty="0">
                <a:solidFill>
                  <a:schemeClr val="accent2"/>
                </a:solidFill>
              </a:rPr>
              <a:t> Gynecol Oncol 2013;128:524–9.</a:t>
            </a:r>
            <a:endParaRPr lang="el-GR" sz="2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35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2 - TextBox">
            <a:extLst>
              <a:ext uri="{FF2B5EF4-FFF2-40B4-BE49-F238E27FC236}">
                <a16:creationId xmlns:a16="http://schemas.microsoft.com/office/drawing/2014/main" id="{AD2F2A41-B366-4B42-B9EB-C4AA3C8BB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1" y="1052736"/>
            <a:ext cx="345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Arial" panose="020B0604020202020204" pitchFamily="34" charset="0"/>
                <a:sym typeface="Symbol" panose="05050102010706020507" pitchFamily="18" charset="2"/>
              </a:rPr>
              <a:t>Radical surgery</a:t>
            </a:r>
          </a:p>
        </p:txBody>
      </p:sp>
      <p:sp>
        <p:nvSpPr>
          <p:cNvPr id="55299" name="3 - TextBox">
            <a:extLst>
              <a:ext uri="{FF2B5EF4-FFF2-40B4-BE49-F238E27FC236}">
                <a16:creationId xmlns:a16="http://schemas.microsoft.com/office/drawing/2014/main" id="{A66F5418-7CC8-49AE-8350-CC3ADFD7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5" y="470504"/>
            <a:ext cx="4392613" cy="140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l-GR" sz="1600" dirty="0">
                <a:latin typeface="Arial" panose="020B0604020202020204" pitchFamily="34" charset="0"/>
                <a:sym typeface="Symbol" panose="05050102010706020507" pitchFamily="18" charset="2"/>
              </a:rPr>
              <a:t>Premature labor</a:t>
            </a:r>
            <a:r>
              <a:rPr lang="el-GR" altLang="el-GR" sz="1600" dirty="0">
                <a:latin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n-US" altLang="el-GR" sz="1600" dirty="0">
                <a:latin typeface="Arial" panose="020B0604020202020204" pitchFamily="34" charset="0"/>
                <a:sym typeface="Symbol" panose="05050102010706020507" pitchFamily="18" charset="2"/>
              </a:rPr>
              <a:t>infections</a:t>
            </a:r>
            <a:r>
              <a:rPr lang="el-GR" altLang="el-GR" sz="1600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l-GR" sz="1600" dirty="0">
                <a:latin typeface="Arial" panose="020B0604020202020204" pitchFamily="34" charset="0"/>
                <a:sym typeface="Symbol" panose="05050102010706020507" pitchFamily="18" charset="2"/>
              </a:rPr>
              <a:t>chorioamnionitis </a:t>
            </a:r>
            <a:r>
              <a:rPr lang="el-GR" altLang="el-GR" sz="1600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l-GR" sz="1600" dirty="0">
                <a:latin typeface="Arial" panose="020B0604020202020204" pitchFamily="34" charset="0"/>
                <a:sym typeface="Symbol" panose="05050102010706020507" pitchFamily="18" charset="2"/>
              </a:rPr>
              <a:t>PROMs)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l-GR" sz="11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l-GR" sz="1600" b="1" dirty="0">
                <a:sym typeface="Symbol"/>
              </a:rPr>
              <a:t></a:t>
            </a:r>
            <a:r>
              <a:rPr lang="en-US" altLang="el-GR" sz="1050" b="1" dirty="0">
                <a:sym typeface="Symbol"/>
              </a:rPr>
              <a:t> </a:t>
            </a:r>
            <a:r>
              <a:rPr lang="el-GR" altLang="el-GR" sz="1050" b="1" dirty="0">
                <a:sym typeface="Symbol"/>
              </a:rPr>
              <a:t>  </a:t>
            </a:r>
            <a:r>
              <a:rPr lang="en-US" altLang="el-GR" sz="1600" dirty="0">
                <a:latin typeface="Arial" panose="020B0604020202020204" pitchFamily="34" charset="0"/>
                <a:sym typeface="Symbol" panose="05050102010706020507" pitchFamily="18" charset="2"/>
              </a:rPr>
              <a:t>Pregnancy rate</a:t>
            </a:r>
            <a:endParaRPr lang="el-GR" altLang="el-GR" sz="1600" dirty="0">
              <a:latin typeface="Arial" panose="020B0604020202020204" pitchFamily="34" charset="0"/>
            </a:endParaRPr>
          </a:p>
        </p:txBody>
      </p:sp>
      <p:sp>
        <p:nvSpPr>
          <p:cNvPr id="7" name="6 - Αριστερό άγκιστρο">
            <a:extLst>
              <a:ext uri="{FF2B5EF4-FFF2-40B4-BE49-F238E27FC236}">
                <a16:creationId xmlns:a16="http://schemas.microsoft.com/office/drawing/2014/main" id="{5191BB2D-04D0-4DD8-A32D-BD79559C2C17}"/>
              </a:ext>
            </a:extLst>
          </p:cNvPr>
          <p:cNvSpPr/>
          <p:nvPr/>
        </p:nvSpPr>
        <p:spPr>
          <a:xfrm>
            <a:off x="4151785" y="558609"/>
            <a:ext cx="503237" cy="1168591"/>
          </a:xfrm>
          <a:prstGeom prst="lef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grpSp>
        <p:nvGrpSpPr>
          <p:cNvPr id="3" name="8 - Ομάδα">
            <a:extLst>
              <a:ext uri="{FF2B5EF4-FFF2-40B4-BE49-F238E27FC236}">
                <a16:creationId xmlns:a16="http://schemas.microsoft.com/office/drawing/2014/main" id="{6F85B8C0-1413-4EF3-8879-2F2179C951A2}"/>
              </a:ext>
            </a:extLst>
          </p:cNvPr>
          <p:cNvGrpSpPr>
            <a:grpSpLocks/>
          </p:cNvGrpSpPr>
          <p:nvPr/>
        </p:nvGrpSpPr>
        <p:grpSpPr bwMode="auto">
          <a:xfrm>
            <a:off x="2270944" y="2255499"/>
            <a:ext cx="8064896" cy="4313016"/>
            <a:chOff x="-36512" y="2444998"/>
            <a:chExt cx="8064896" cy="431323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5C34D1F-0D88-4E9B-B3C0-DE9E40522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512" y="2784507"/>
              <a:ext cx="8064896" cy="3973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 algn="ctr">
                <a:lnSpc>
                  <a:spcPct val="150000"/>
                </a:lnSpc>
                <a:defRPr/>
              </a:pPr>
              <a:r>
                <a:rPr lang="en-US" altLang="el-GR" b="1" dirty="0">
                  <a:solidFill>
                    <a:srgbClr val="0070C0"/>
                  </a:solidFill>
                  <a:sym typeface="Symbol"/>
                </a:rPr>
                <a:t>Premature labor</a:t>
              </a:r>
              <a:endParaRPr lang="en-US" altLang="el-GR" sz="2400" b="1" dirty="0">
                <a:sym typeface="Symbol"/>
              </a:endParaRPr>
            </a:p>
            <a:p>
              <a:pPr marL="809625" lvl="1" indent="-352425"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r>
                <a:rPr lang="en-US" altLang="el-GR" sz="2400" b="1" dirty="0">
                  <a:sym typeface="Symbol"/>
                </a:rPr>
                <a:t>  </a:t>
              </a:r>
              <a:r>
                <a:rPr lang="en-US" altLang="el-GR" dirty="0">
                  <a:sym typeface="Symbol"/>
                </a:rPr>
                <a:t>ART </a:t>
              </a:r>
              <a:r>
                <a:rPr lang="el-GR" altLang="el-GR" dirty="0">
                  <a:sym typeface="Symbol"/>
                </a:rPr>
                <a:t>(</a:t>
              </a:r>
              <a:r>
                <a:rPr lang="en-US" altLang="el-GR" dirty="0">
                  <a:sym typeface="Symbol"/>
                </a:rPr>
                <a:t>Open</a:t>
              </a:r>
              <a:r>
                <a:rPr lang="el-GR" altLang="el-GR" dirty="0">
                  <a:sym typeface="Symbol"/>
                </a:rPr>
                <a:t> 57%, </a:t>
              </a:r>
              <a:r>
                <a:rPr lang="en-US" altLang="el-GR" dirty="0">
                  <a:sym typeface="Symbol"/>
                </a:rPr>
                <a:t>L-</a:t>
              </a:r>
              <a:r>
                <a:rPr lang="en-US" altLang="el-GR" dirty="0" err="1">
                  <a:sym typeface="Symbol"/>
                </a:rPr>
                <a:t>scopic</a:t>
              </a:r>
              <a:r>
                <a:rPr lang="en-US" altLang="el-GR" dirty="0">
                  <a:sym typeface="Symbol"/>
                </a:rPr>
                <a:t> 50%, </a:t>
              </a:r>
              <a:r>
                <a:rPr lang="en-US" altLang="el-GR" dirty="0" err="1">
                  <a:sym typeface="Symbol"/>
                </a:rPr>
                <a:t>RVT</a:t>
              </a:r>
              <a:r>
                <a:rPr lang="en-US" altLang="el-GR" dirty="0">
                  <a:sym typeface="Symbol"/>
                </a:rPr>
                <a:t> 39%)</a:t>
              </a:r>
            </a:p>
            <a:p>
              <a:pPr marL="809625" lvl="1" indent="-352425"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r>
                <a:rPr lang="en-US" altLang="el-GR" b="1" dirty="0">
                  <a:sym typeface="Symbol"/>
                </a:rPr>
                <a:t> </a:t>
              </a:r>
              <a:r>
                <a:rPr lang="en-US" altLang="el-GR" dirty="0">
                  <a:sym typeface="Symbol"/>
                </a:rPr>
                <a:t>NACT + conization</a:t>
              </a:r>
              <a:r>
                <a:rPr lang="el-GR" altLang="el-GR" dirty="0">
                  <a:sym typeface="Symbol"/>
                </a:rPr>
                <a:t> / </a:t>
              </a:r>
              <a:r>
                <a:rPr lang="en-US" altLang="el-GR" dirty="0" err="1">
                  <a:sym typeface="Symbol"/>
                </a:rPr>
                <a:t>trachelectomy</a:t>
              </a:r>
              <a:r>
                <a:rPr lang="en-US" altLang="el-GR" dirty="0">
                  <a:sym typeface="Symbol"/>
                </a:rPr>
                <a:t> 15%</a:t>
              </a:r>
            </a:p>
            <a:p>
              <a:pPr marL="809625" lvl="1" indent="-352425"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endParaRPr lang="el-GR" altLang="el-GR" dirty="0"/>
            </a:p>
            <a:p>
              <a:pPr marL="625475" indent="-625475" algn="r">
                <a:lnSpc>
                  <a:spcPct val="150000"/>
                </a:lnSpc>
                <a:defRPr/>
              </a:pPr>
              <a:r>
                <a:rPr lang="en-US" altLang="el-GR" sz="1600" i="1" dirty="0" err="1">
                  <a:solidFill>
                    <a:schemeClr val="accent2"/>
                  </a:solidFill>
                </a:rPr>
                <a:t>Bentivegna</a:t>
              </a:r>
              <a:r>
                <a:rPr lang="en-US" altLang="el-GR" sz="1600" i="1" dirty="0">
                  <a:solidFill>
                    <a:schemeClr val="accent2"/>
                  </a:solidFill>
                </a:rPr>
                <a:t> E et al. </a:t>
              </a:r>
              <a:r>
                <a:rPr lang="en-US" altLang="el-GR" sz="1600" i="1" dirty="0" err="1">
                  <a:solidFill>
                    <a:schemeClr val="accent2"/>
                  </a:solidFill>
                </a:rPr>
                <a:t>Fertil</a:t>
              </a:r>
              <a:r>
                <a:rPr lang="en-US" altLang="el-GR" sz="1600" i="1" dirty="0">
                  <a:solidFill>
                    <a:schemeClr val="accent2"/>
                  </a:solidFill>
                </a:rPr>
                <a:t> </a:t>
              </a:r>
              <a:r>
                <a:rPr lang="en-US" altLang="el-GR" sz="1600" i="1" dirty="0" err="1">
                  <a:solidFill>
                    <a:schemeClr val="accent2"/>
                  </a:solidFill>
                </a:rPr>
                <a:t>Steril</a:t>
              </a:r>
              <a:r>
                <a:rPr lang="en-US" altLang="el-GR" sz="1600" i="1" dirty="0">
                  <a:solidFill>
                    <a:schemeClr val="accent2"/>
                  </a:solidFill>
                </a:rPr>
                <a:t>, 2016</a:t>
              </a:r>
            </a:p>
            <a:p>
              <a:pPr marL="625475" indent="-625475" algn="r">
                <a:lnSpc>
                  <a:spcPct val="150000"/>
                </a:lnSpc>
                <a:defRPr/>
              </a:pPr>
              <a:endParaRPr lang="en-US" altLang="el-GR" i="1" dirty="0"/>
            </a:p>
            <a:p>
              <a:pPr marL="625475" indent="-625475">
                <a:lnSpc>
                  <a:spcPct val="150000"/>
                </a:lnSpc>
                <a:defRPr/>
              </a:pPr>
              <a:r>
                <a:rPr lang="el-GR" altLang="el-GR" sz="2400" dirty="0">
                  <a:sym typeface="Symbol"/>
                </a:rPr>
                <a:t>* </a:t>
              </a:r>
              <a:r>
                <a:rPr lang="en-US" altLang="el-GR" sz="1600" dirty="0">
                  <a:sym typeface="Symbol"/>
                </a:rPr>
                <a:t>44% term pregnancies after </a:t>
              </a:r>
              <a:r>
                <a:rPr lang="el-GR" altLang="el-GR" sz="1600" dirty="0">
                  <a:sym typeface="Symbol"/>
                </a:rPr>
                <a:t> </a:t>
              </a:r>
              <a:r>
                <a:rPr lang="en-US" altLang="el-GR" sz="1600" dirty="0">
                  <a:sym typeface="Symbol"/>
                </a:rPr>
                <a:t>VRT (</a:t>
              </a:r>
              <a:r>
                <a:rPr lang="el-GR" altLang="el-GR" sz="1600" dirty="0">
                  <a:sym typeface="Symbol"/>
                </a:rPr>
                <a:t> &gt; 36</a:t>
              </a:r>
              <a:r>
                <a:rPr lang="en-US" altLang="el-GR" sz="1600" dirty="0">
                  <a:sym typeface="Symbol"/>
                </a:rPr>
                <a:t>w</a:t>
              </a:r>
              <a:r>
                <a:rPr lang="el-GR" altLang="el-GR" sz="1600" dirty="0">
                  <a:sym typeface="Symbol"/>
                </a:rPr>
                <a:t> </a:t>
              </a:r>
              <a:r>
                <a:rPr lang="en-US" altLang="el-GR" sz="1600" dirty="0">
                  <a:sym typeface="Symbol"/>
                </a:rPr>
                <a:t>)</a:t>
              </a:r>
              <a:endParaRPr lang="el-GR" altLang="el-GR" sz="1600" dirty="0">
                <a:sym typeface="Symbol"/>
              </a:endParaRPr>
            </a:p>
            <a:p>
              <a:pPr marL="625475" indent="-625475">
                <a:lnSpc>
                  <a:spcPct val="150000"/>
                </a:lnSpc>
                <a:defRPr/>
              </a:pPr>
              <a:r>
                <a:rPr lang="el-GR" altLang="el-GR" sz="1600" i="1" dirty="0"/>
                <a:t>						          </a:t>
              </a:r>
              <a:r>
                <a:rPr lang="en-US" altLang="el-GR" sz="1600" i="1" dirty="0" err="1">
                  <a:solidFill>
                    <a:schemeClr val="accent2"/>
                  </a:solidFill>
                </a:rPr>
                <a:t>Plante</a:t>
              </a:r>
              <a:r>
                <a:rPr lang="en-US" altLang="el-GR" sz="1600" i="1" dirty="0">
                  <a:solidFill>
                    <a:schemeClr val="accent2"/>
                  </a:solidFill>
                </a:rPr>
                <a:t>. </a:t>
              </a:r>
              <a:r>
                <a:rPr lang="en-US" altLang="el-GR" sz="1600" i="1" dirty="0" err="1">
                  <a:solidFill>
                    <a:schemeClr val="accent2"/>
                  </a:solidFill>
                </a:rPr>
                <a:t>IJGC</a:t>
              </a:r>
              <a:r>
                <a:rPr lang="en-US" altLang="el-GR" sz="1600" i="1" dirty="0">
                  <a:solidFill>
                    <a:schemeClr val="accent2"/>
                  </a:solidFill>
                </a:rPr>
                <a:t>, 2013.</a:t>
              </a:r>
            </a:p>
            <a:p>
              <a:pPr marL="625475" indent="-625475" algn="r">
                <a:lnSpc>
                  <a:spcPct val="150000"/>
                </a:lnSpc>
                <a:defRPr/>
              </a:pPr>
              <a:endParaRPr lang="en-US" altLang="el-GR" i="1" dirty="0"/>
            </a:p>
          </p:txBody>
        </p:sp>
        <p:sp>
          <p:nvSpPr>
            <p:cNvPr id="55303" name="7 - Ορθογώνιο">
              <a:extLst>
                <a:ext uri="{FF2B5EF4-FFF2-40B4-BE49-F238E27FC236}">
                  <a16:creationId xmlns:a16="http://schemas.microsoft.com/office/drawing/2014/main" id="{1CCA97C6-5BDB-4E5D-8A76-500795301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636" y="2444998"/>
              <a:ext cx="184730" cy="71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endParaRPr lang="en-US" altLang="el-GR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F031534-8850-4DC9-BA15-905C5B3E8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0" y="304800"/>
            <a:ext cx="80010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el-GR" sz="2000" b="1" dirty="0">
                <a:solidFill>
                  <a:srgbClr val="0070C0"/>
                </a:solidFill>
                <a:latin typeface="+mn-lt"/>
              </a:rPr>
              <a:t>Less“ radical fertility sparing surgery in early cervical cancer </a:t>
            </a:r>
            <a:br>
              <a:rPr lang="el-GR" altLang="el-GR" sz="2000" b="1" dirty="0">
                <a:solidFill>
                  <a:srgbClr val="0070C0"/>
                </a:solidFill>
                <a:latin typeface="+mn-lt"/>
              </a:rPr>
            </a:br>
            <a:r>
              <a:rPr lang="cs-CZ" altLang="el-GR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l-GR" sz="2000" b="1" dirty="0">
                <a:solidFill>
                  <a:srgbClr val="0070C0"/>
                </a:solidFill>
                <a:latin typeface="+mn-lt"/>
              </a:rPr>
              <a:t>I</a:t>
            </a:r>
            <a:r>
              <a:rPr lang="cs-CZ" altLang="el-GR" sz="2000" b="1" dirty="0">
                <a:solidFill>
                  <a:srgbClr val="0070C0"/>
                </a:solidFill>
                <a:latin typeface="+mn-lt"/>
              </a:rPr>
              <a:t>s it safe?</a:t>
            </a:r>
            <a:endParaRPr lang="cs-CZ" altLang="el-GR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21DDD13-12A7-4CAF-BAF7-70474DD59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844825"/>
            <a:ext cx="8229600" cy="4525963"/>
          </a:xfrm>
        </p:spPr>
        <p:txBody>
          <a:bodyPr/>
          <a:lstStyle/>
          <a:p>
            <a:r>
              <a:rPr lang="cs-CZ" altLang="el-GR" sz="1600" b="1" dirty="0"/>
              <a:t>Oncological outcome:</a:t>
            </a:r>
          </a:p>
          <a:p>
            <a:pPr lvl="1"/>
            <a:r>
              <a:rPr lang="cs-CZ" altLang="el-GR" sz="1600" dirty="0"/>
              <a:t>the methods should preserve oncological saf</a:t>
            </a:r>
            <a:r>
              <a:rPr lang="el-GR" altLang="el-GR" sz="1600" dirty="0"/>
              <a:t>ε</a:t>
            </a:r>
            <a:r>
              <a:rPr lang="cs-CZ" altLang="el-GR" sz="1600" dirty="0"/>
              <a:t>ty of standard procedures</a:t>
            </a:r>
            <a:endParaRPr lang="el-GR" altLang="el-GR" sz="1600" dirty="0"/>
          </a:p>
          <a:p>
            <a:pPr lvl="1"/>
            <a:endParaRPr lang="cs-CZ" altLang="el-GR" sz="1600" dirty="0"/>
          </a:p>
          <a:p>
            <a:r>
              <a:rPr lang="cs-CZ" altLang="el-GR" sz="1600" b="1" dirty="0"/>
              <a:t>Complication rate (early, late)</a:t>
            </a:r>
            <a:endParaRPr lang="el-GR" altLang="el-GR" sz="1600" b="1" dirty="0"/>
          </a:p>
          <a:p>
            <a:endParaRPr lang="cs-CZ" altLang="el-GR" sz="1600" b="1" dirty="0"/>
          </a:p>
          <a:p>
            <a:r>
              <a:rPr lang="cs-CZ" altLang="el-GR" sz="1600" b="1" dirty="0"/>
              <a:t>Quality of life</a:t>
            </a:r>
            <a:r>
              <a:rPr lang="cs-CZ" altLang="el-GR" sz="1600" dirty="0"/>
              <a:t> – sexual, lymphedema …..</a:t>
            </a:r>
          </a:p>
          <a:p>
            <a:pPr lvl="1"/>
            <a:r>
              <a:rPr lang="cs-CZ" altLang="el-GR" sz="1600" dirty="0"/>
              <a:t>Limited data (Alexander-Sefre F., Gynecol Oncol, 2006, Halaska  ESGO 2011 – poster No 263)</a:t>
            </a:r>
            <a:endParaRPr lang="el-GR" altLang="el-GR" sz="1600" dirty="0"/>
          </a:p>
          <a:p>
            <a:pPr marL="457200" lvl="1" indent="0">
              <a:buNone/>
            </a:pPr>
            <a:endParaRPr lang="cs-CZ" altLang="el-GR" sz="1600" dirty="0"/>
          </a:p>
          <a:p>
            <a:r>
              <a:rPr lang="cs-CZ" altLang="el-GR" sz="1600" b="1" dirty="0"/>
              <a:t>Fertility sparing surgery + fertility outcome:</a:t>
            </a:r>
          </a:p>
          <a:p>
            <a:pPr lvl="1"/>
            <a:r>
              <a:rPr lang="cs-CZ" altLang="el-GR" sz="1600" dirty="0"/>
              <a:t>it is necessary to evaluate the number of women who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cs-CZ" altLang="el-GR" sz="1600" dirty="0"/>
              <a:t>	a) conceive, b) deliver at term, c) deliver prematurely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cs-CZ" altLang="el-GR" sz="1600" dirty="0"/>
              <a:t>	by different risk groups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l-GR" sz="2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0371CA-42E1-EAAB-5051-562C08A2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9"/>
            <a:ext cx="10515600" cy="871008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eo-adjuvant chemotherapy</a:t>
            </a:r>
            <a:r>
              <a:rPr lang="el-GR" sz="1800" b="1" i="0" u="none" strike="noStrike" baseline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was applied to young women who wished to preserve fertility</a:t>
            </a:r>
            <a:b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</a:br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 in order to reduce the lesion size and subsequently allow</a:t>
            </a:r>
            <a:r>
              <a:rPr lang="el-GR" sz="1800" b="1" i="0" u="none" strike="noStrike" baseline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cs-CZ" sz="1800" b="1" i="0" u="none" strike="noStrike" baseline="0" dirty="0">
                <a:solidFill>
                  <a:schemeClr val="accent1"/>
                </a:solidFill>
                <a:latin typeface="+mn-lt"/>
              </a:rPr>
              <a:t>fertility-sparing surgery</a:t>
            </a:r>
            <a:endParaRPr lang="el-G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B457C0-5C21-B75B-02D5-3EBFB58E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6" y="723207"/>
            <a:ext cx="12005734" cy="602672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Review of five studies of neo-adjuvant chemotherapy followed by fertility-sparing surgery showed </a:t>
            </a:r>
          </a:p>
          <a:p>
            <a:pPr marL="0" indent="0" algn="ctr">
              <a:buNone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a 71% response rate and better obstetrical outcome compared with upfront trachelectomy</a:t>
            </a:r>
            <a:endParaRPr lang="el-GR" sz="2200" b="0" i="0" u="none" strike="noStrike" baseline="0" dirty="0">
              <a:solidFill>
                <a:srgbClr val="0000FF"/>
              </a:solidFill>
            </a:endParaRPr>
          </a:p>
          <a:p>
            <a:pPr algn="l"/>
            <a:r>
              <a:rPr lang="en-US" sz="1500" b="0" i="1" u="none" strike="noStrike" baseline="0" dirty="0">
                <a:solidFill>
                  <a:schemeClr val="accent2"/>
                </a:solidFill>
              </a:rPr>
              <a:t>Plante M. Bulky early-stage cervical cancer (2-4 cm lesions): upfront</a:t>
            </a:r>
            <a:r>
              <a:rPr lang="el-GR" sz="15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radical trachelectomy or neoadjuvant chemotherapy followed by</a:t>
            </a:r>
            <a:r>
              <a:rPr lang="el-GR" sz="15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fertility</a:t>
            </a:r>
            <a:endParaRPr lang="el-GR" sz="15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l-GR" sz="1500" b="0" i="1" u="none" strike="noStrike" baseline="0" dirty="0">
                <a:solidFill>
                  <a:schemeClr val="accent2"/>
                </a:solidFill>
              </a:rPr>
              <a:t>    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-preserving surgery: which is the best option?. Int J </a:t>
            </a:r>
            <a:r>
              <a:rPr lang="en-US" sz="15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l-GR" sz="15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500" b="0" i="1" u="none" strike="noStrike" baseline="0" dirty="0">
                <a:solidFill>
                  <a:schemeClr val="accent2"/>
                </a:solidFill>
              </a:rPr>
              <a:t>Cancer 2015;25:722–8. 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P</a:t>
            </a:r>
            <a:r>
              <a:rPr lang="en-US" sz="2600" b="0" i="0" u="none" strike="noStrike" baseline="0" dirty="0">
                <a:solidFill>
                  <a:srgbClr val="000000"/>
                </a:solidFill>
              </a:rPr>
              <a:t>atients with sub-optimal chemotherapy response were at higher risk of recurrence and death, suggesting</a:t>
            </a:r>
          </a:p>
          <a:p>
            <a:pPr marL="0" indent="0" algn="ctr">
              <a:buNone/>
            </a:pPr>
            <a:r>
              <a:rPr lang="en-US" sz="2600" b="0" i="0" u="none" strike="noStrike" baseline="0" dirty="0">
                <a:solidFill>
                  <a:srgbClr val="000000"/>
                </a:solidFill>
              </a:rPr>
              <a:t>that </a:t>
            </a:r>
            <a:r>
              <a:rPr lang="en-US" sz="2600" b="1" i="0" u="none" strike="noStrike" baseline="0" dirty="0">
                <a:solidFill>
                  <a:srgbClr val="000000"/>
                </a:solidFill>
              </a:rPr>
              <a:t>the lack of response to neo-adjuvant chemotherapy is a marker of worse outcome</a:t>
            </a:r>
            <a:endParaRPr lang="el-GR" sz="2600" b="0" i="0" u="none" strike="noStrike" baseline="0" dirty="0">
              <a:solidFill>
                <a:srgbClr val="0000FF"/>
              </a:solidFill>
            </a:endParaRPr>
          </a:p>
          <a:p>
            <a:pPr algn="l"/>
            <a:r>
              <a:rPr lang="en-US" sz="1800" b="0" i="1" u="none" strike="noStrike" baseline="0" dirty="0">
                <a:solidFill>
                  <a:schemeClr val="accent2"/>
                </a:solidFill>
              </a:rPr>
              <a:t>Chen Z, Shi Y, Wang S, et al. Meta-analysis showing that early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response to neoadjuvant chemotherapy predicts better </a:t>
            </a:r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survivalamong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cervical</a:t>
            </a:r>
            <a:endParaRPr lang="el-GR" sz="18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l-GR" sz="1800" i="1" dirty="0">
                <a:solidFill>
                  <a:schemeClr val="accent2"/>
                </a:solidFill>
              </a:rPr>
              <a:t>    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cancer patients. </a:t>
            </a:r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Oncotarget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2017;8:59609–17.</a:t>
            </a:r>
          </a:p>
          <a:p>
            <a:pPr algn="l"/>
            <a:r>
              <a:rPr lang="en-US" sz="1800" b="0" i="1" u="none" strike="noStrike" baseline="0" dirty="0">
                <a:solidFill>
                  <a:schemeClr val="accent2"/>
                </a:solidFill>
              </a:rPr>
              <a:t>Chen H, Liang C, Zhang L, et al. Clinical efficacy of modified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preoperative neoadjuvant chemotherapy in the treatment of locally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advanced (stage</a:t>
            </a:r>
            <a:endParaRPr lang="el-GR" sz="18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l-GR" sz="1800" b="0" i="1" u="none" strike="noStrike" baseline="0" dirty="0">
                <a:solidFill>
                  <a:schemeClr val="accent2"/>
                </a:solidFill>
              </a:rPr>
              <a:t>    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IB2 to IIb) cervical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cancer: randomized study.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Oncol 2008;110:308–15.</a:t>
            </a:r>
          </a:p>
          <a:p>
            <a:pPr algn="l"/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Robova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H, Rob L, </a:t>
            </a:r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Halaska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MJ, et al. High-dose density neoadjuvant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chemotherapy in bulky IB cervical cancer. </a:t>
            </a:r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Oncol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2013;128:49–53.</a:t>
            </a:r>
          </a:p>
          <a:p>
            <a:pPr marL="0" indent="0" algn="ctr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600" b="1" i="0" u="none" strike="noStrike" baseline="0" dirty="0">
                <a:solidFill>
                  <a:srgbClr val="000000"/>
                </a:solidFill>
              </a:rPr>
              <a:t>good oncologic outcome in good chemo-responders</a:t>
            </a:r>
            <a:endParaRPr lang="en-US" sz="2600" b="1" i="0" u="none" strike="noStrike" baseline="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rgbClr val="000000"/>
                </a:solidFill>
              </a:rPr>
              <a:t>O</a:t>
            </a:r>
            <a:r>
              <a:rPr lang="en-US" sz="2600" b="1" i="0" u="none" strike="noStrike" baseline="0" dirty="0">
                <a:solidFill>
                  <a:srgbClr val="000000"/>
                </a:solidFill>
              </a:rPr>
              <a:t>bstetrical outcome is favorable </a:t>
            </a:r>
            <a:r>
              <a:rPr lang="en-US" sz="2600" b="0" i="0" u="none" strike="noStrike" baseline="0" dirty="0">
                <a:solidFill>
                  <a:srgbClr val="000000"/>
                </a:solidFill>
              </a:rPr>
              <a:t>following that approach and appears superior compared with patients undergoing </a:t>
            </a:r>
            <a:endParaRPr lang="el-GR" sz="26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600" b="0" i="0" u="none" strike="noStrike" baseline="0" dirty="0">
                <a:solidFill>
                  <a:srgbClr val="000000"/>
                </a:solidFill>
              </a:rPr>
              <a:t>Upfront</a:t>
            </a:r>
            <a:r>
              <a:rPr lang="el-GR" sz="26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600" b="0" i="0" u="none" strike="noStrike" baseline="0" dirty="0">
                <a:solidFill>
                  <a:srgbClr val="000000"/>
                </a:solidFill>
              </a:rPr>
              <a:t> radical trachelectomy.</a:t>
            </a:r>
            <a:endParaRPr lang="el-GR" sz="2600" b="0" i="0" u="none" strike="noStrike" baseline="0" dirty="0">
              <a:solidFill>
                <a:srgbClr val="0000FF"/>
              </a:solidFill>
            </a:endParaRPr>
          </a:p>
          <a:p>
            <a:pPr algn="l"/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Bentivegna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E,  et al. Oncological outcomes after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fertility-sparing surgery for cervical cancer: a systematic review.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Lancet Oncol 2016;17:e240–53.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FF"/>
                </a:solidFill>
              </a:rPr>
              <a:t> </a:t>
            </a:r>
            <a:endParaRPr lang="el-GR" sz="1800" b="0" i="0" u="none" strike="noStrike" baseline="0" dirty="0">
              <a:solidFill>
                <a:srgbClr val="0000FF"/>
              </a:solidFill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600" b="0" i="0" u="none" strike="noStrike" baseline="0" dirty="0">
                <a:solidFill>
                  <a:srgbClr val="000000"/>
                </a:solidFill>
              </a:rPr>
              <a:t> more radical surgery results in less favorable pregnancy outcome compared with less radical </a:t>
            </a:r>
            <a:r>
              <a:rPr lang="cs-CZ" sz="2600" b="0" i="0" u="none" strike="noStrike" baseline="0" dirty="0">
                <a:solidFill>
                  <a:srgbClr val="000000"/>
                </a:solidFill>
              </a:rPr>
              <a:t>surgery</a:t>
            </a:r>
            <a:endParaRPr lang="el-GR" sz="2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l-GR" sz="1800" b="0" i="0" u="none" strike="noStrike" baseline="0" dirty="0">
              <a:solidFill>
                <a:srgbClr val="0000FF"/>
              </a:solidFill>
            </a:endParaRPr>
          </a:p>
          <a:p>
            <a:pPr algn="l"/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Laios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A, et al. Obstetric outcomes in women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with early bulky cervical cancer </a:t>
            </a:r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downstaged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by neoadjuvant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chemotherapy to allow for</a:t>
            </a:r>
            <a:r>
              <a:rPr lang="el-GR" sz="18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fertility-sparing surgery: a meta-analysis</a:t>
            </a:r>
            <a:endParaRPr lang="el-GR" sz="1800" b="0" i="1" u="none" strike="noStrike" baseline="0" dirty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l-GR" sz="1800" i="1" dirty="0">
                <a:solidFill>
                  <a:schemeClr val="accent2"/>
                </a:solidFill>
              </a:rPr>
              <a:t>        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and </a:t>
            </a:r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metaregression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. Int J </a:t>
            </a:r>
            <a:r>
              <a:rPr lang="en-US" sz="18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n-US" sz="1800" b="0" i="1" u="none" strike="noStrike" baseline="0" dirty="0">
                <a:solidFill>
                  <a:schemeClr val="accent2"/>
                </a:solidFill>
              </a:rPr>
              <a:t> Cancer 2018;28:794–801.</a:t>
            </a:r>
            <a:endParaRPr lang="el-GR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75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F05D5D-71BC-2451-2AA1-94B5C1FB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93"/>
            <a:ext cx="10515600" cy="405342"/>
          </a:xfrm>
        </p:spPr>
        <p:txBody>
          <a:bodyPr/>
          <a:lstStyle/>
          <a:p>
            <a:pPr algn="ctr"/>
            <a:r>
              <a:rPr lang="cs-CZ" sz="1800" b="1" i="0" u="none" strike="noStrike" baseline="0" dirty="0">
                <a:solidFill>
                  <a:schemeClr val="accent1"/>
                </a:solidFill>
                <a:latin typeface="+mn-lt"/>
              </a:rPr>
              <a:t>Chemotherapy agents</a:t>
            </a:r>
            <a:endParaRPr lang="el-G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E6E510-74F1-D286-86EF-55EF89EF0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4566"/>
            <a:ext cx="11937076" cy="6095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Italian studies have shown that the combination of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paclitaxel, </a:t>
            </a:r>
            <a:r>
              <a:rPr lang="en-US" sz="1600" b="1" i="0" u="none" strike="noStrike" baseline="0" dirty="0" err="1">
                <a:solidFill>
                  <a:srgbClr val="000000"/>
                </a:solidFill>
              </a:rPr>
              <a:t>ifosfamide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, and cisplatin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compared with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paclitaxel and cisplatin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Is</a:t>
            </a:r>
          </a:p>
          <a:p>
            <a:pPr marL="0" indent="0" algn="ctr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 more effective in locally advanced cervical cancer, but is clearly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more toxic</a:t>
            </a:r>
            <a:endParaRPr lang="el-GR" sz="1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l-GR" sz="1600" b="0" i="0" u="none" strike="noStrike" baseline="0" dirty="0">
              <a:solidFill>
                <a:srgbClr val="0000FF"/>
              </a:solidFill>
            </a:endParaRPr>
          </a:p>
          <a:p>
            <a:pPr algn="l"/>
            <a:r>
              <a:rPr lang="it-IT" sz="1400" b="0" i="1" u="none" strike="noStrike" baseline="0" dirty="0">
                <a:solidFill>
                  <a:schemeClr val="accent2"/>
                </a:solidFill>
              </a:rPr>
              <a:t>Lissoni AA, et al. A phase II, randomized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trial of neo-adjuvant chemotherapy comparing a three-drug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combination of paclitaxel,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ifosfamide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, and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cisplatin (TIP) versus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paclitaxel</a:t>
            </a:r>
            <a:r>
              <a:rPr lang="el-GR" sz="1400" i="1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and cisplatin (TP) followed by radical surgery in patients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with locally advanced squamous cell cervical carcinoma: the Snap-Italian 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    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Collaborativ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study. Ann Oncol 2009;20:660–5</a:t>
            </a:r>
            <a:endParaRPr lang="el-GR" sz="1400" b="0" i="1" u="none" strike="noStrike" baseline="0" dirty="0">
              <a:solidFill>
                <a:schemeClr val="accent2"/>
              </a:solidFill>
            </a:endParaRPr>
          </a:p>
          <a:p>
            <a:pPr algn="l"/>
            <a:endParaRPr lang="en-US" sz="1400" b="0" i="1" u="none" strike="noStrike" baseline="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1600" b="0" i="1" u="none" strike="noStrike" baseline="0" dirty="0">
                <a:solidFill>
                  <a:srgbClr val="000000"/>
                </a:solidFill>
              </a:rPr>
              <a:t>dropped </a:t>
            </a:r>
            <a:r>
              <a:rPr lang="en-US" sz="1600" b="0" i="1" u="none" strike="noStrike" baseline="0" dirty="0" err="1">
                <a:solidFill>
                  <a:srgbClr val="000000"/>
                </a:solidFill>
              </a:rPr>
              <a:t>ifosfamide</a:t>
            </a:r>
            <a:r>
              <a:rPr lang="en-US" sz="1600" b="0" i="1" u="none" strike="noStrike" baseline="0" dirty="0">
                <a:solidFill>
                  <a:srgbClr val="000000"/>
                </a:solidFill>
              </a:rPr>
              <a:t>  (alkylating agent) from the combination. potentially  gonadotoxic</a:t>
            </a:r>
          </a:p>
          <a:p>
            <a:pPr marL="0" indent="0" algn="ctr">
              <a:buNone/>
            </a:pPr>
            <a:endParaRPr lang="el-GR" sz="1600" b="0" i="1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1600" b="0" i="1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600" b="1" i="0" u="none" strike="noStrike" baseline="0" dirty="0">
                <a:solidFill>
                  <a:srgbClr val="000000"/>
                </a:solidFill>
              </a:rPr>
              <a:t>carboplatin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represents a valid and less toxic alternative compared with cisplatin.</a:t>
            </a:r>
            <a:endParaRPr lang="el-GR" sz="1600" b="0" i="0" u="none" strike="noStrike" baseline="0" dirty="0">
              <a:solidFill>
                <a:srgbClr val="0000FF"/>
              </a:solidFill>
            </a:endParaRPr>
          </a:p>
          <a:p>
            <a:pPr algn="l"/>
            <a:r>
              <a:rPr lang="en-US" sz="1400" b="0" i="1" u="none" strike="noStrike" baseline="0" dirty="0">
                <a:solidFill>
                  <a:schemeClr val="accent2"/>
                </a:solidFill>
              </a:rPr>
              <a:t>Lorusso D, Petrelli F,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Coinu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A, et al. A systematic review comparing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cisplatin and carboplatin plus paclitaxel-based chemotherapy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for recurrent or</a:t>
            </a:r>
            <a:r>
              <a:rPr lang="el-GR" sz="1400" i="1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metastatic cervical cancer.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Oncol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2014;133:117–23.</a:t>
            </a:r>
            <a:endParaRPr lang="en-US" sz="1400" b="0" i="1" u="none" strike="noStrike" baseline="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1400" b="0" i="0" u="none" strike="noStrike" baseline="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A large Japanese randomized trial also showed that</a:t>
            </a:r>
          </a:p>
          <a:p>
            <a:pPr marL="0" indent="0" algn="ctr">
              <a:buNone/>
            </a:pPr>
            <a:r>
              <a:rPr lang="en-US" sz="1600" b="1" i="0" u="none" strike="noStrike" baseline="0" dirty="0">
                <a:solidFill>
                  <a:srgbClr val="000000"/>
                </a:solidFill>
              </a:rPr>
              <a:t> 3-weekly paclitaxel/carboplatin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was not inferior to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paclitaxel/cisplatin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but was less toxic.</a:t>
            </a:r>
            <a:endParaRPr lang="el-GR" sz="16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1400" b="0" i="1" u="none" strike="noStrike" baseline="0" dirty="0">
                <a:solidFill>
                  <a:schemeClr val="accent2"/>
                </a:solidFill>
              </a:rPr>
              <a:t>Kitagawa R, et al. Paclitaxel plus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carboplatin versus paclitaxel plus cisplatin in metastatic or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recurrent cervical cancer: the open-label</a:t>
            </a:r>
            <a:r>
              <a:rPr lang="el-GR" sz="1400" i="1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randomized phase III trial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JCOG0505.</a:t>
            </a:r>
            <a:r>
              <a:rPr lang="el-GR" sz="1400" i="1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JCO 2015;33:2129–35.</a:t>
            </a:r>
          </a:p>
        </p:txBody>
      </p:sp>
    </p:spTree>
    <p:extLst>
      <p:ext uri="{BB962C8B-B14F-4D97-AF65-F5344CB8AC3E}">
        <p14:creationId xmlns:p14="http://schemas.microsoft.com/office/powerpoint/2010/main" val="4078902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E4BB6-4299-B8B1-CF4B-3F52E273F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CC4327-30DD-43B4-BAFC-216574EE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93"/>
            <a:ext cx="10515600" cy="405342"/>
          </a:xfrm>
        </p:spPr>
        <p:txBody>
          <a:bodyPr/>
          <a:lstStyle/>
          <a:p>
            <a:pPr algn="ctr"/>
            <a:r>
              <a:rPr lang="cs-CZ" sz="1800" b="1" i="0" u="none" strike="noStrike" baseline="0" dirty="0">
                <a:solidFill>
                  <a:schemeClr val="accent1"/>
                </a:solidFill>
                <a:latin typeface="+mn-lt"/>
              </a:rPr>
              <a:t>Chemotherapy agents</a:t>
            </a:r>
            <a:endParaRPr lang="el-G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131F58-C533-F2B3-94C0-D30E00A7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4566"/>
            <a:ext cx="11937076" cy="6095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0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weekly dose dense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paclitaxel 80 mg/m2 with carboplatin AUC2 regimen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has been studied in locally advanced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cervical cancer with an objective response rate ranging between 68–87%.</a:t>
            </a:r>
            <a:endParaRPr lang="el-GR" sz="16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1600" b="0" i="0" u="none" strike="noStrike" baseline="0" dirty="0">
              <a:solidFill>
                <a:srgbClr val="0000FF"/>
              </a:solidFill>
            </a:endParaRPr>
          </a:p>
          <a:p>
            <a:pPr algn="l"/>
            <a:r>
              <a:rPr lang="en-US" sz="1400" b="0" i="1" u="none" strike="noStrike" baseline="0" dirty="0">
                <a:solidFill>
                  <a:schemeClr val="accent2"/>
                </a:solidFill>
              </a:rPr>
              <a:t>McCormack M,  et al. A phase II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study of weekly neoadjuvant chemotherapy followed by radical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chemoradiation for locally advanced cervical cancer. Br J Cancer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2013;108:2464–9.</a:t>
            </a:r>
          </a:p>
          <a:p>
            <a:pPr marL="0" indent="0" algn="ctr">
              <a:buNone/>
            </a:pPr>
            <a:endParaRPr lang="el-GR" sz="1400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 a slightly modified regimen 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(weekly paclitaxel 60 mg/m2 with carboplatin AUC 2.7) </a:t>
            </a:r>
          </a:p>
          <a:p>
            <a:pPr marL="0" indent="0" algn="ctr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with a good response rate but with limited alopecia, a potentially important consideration for young women in terms of quality of life</a:t>
            </a:r>
            <a:endParaRPr lang="el-GR" sz="16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l-GR" sz="1600" dirty="0">
              <a:solidFill>
                <a:srgbClr val="0000FF"/>
              </a:solidFill>
            </a:endParaRPr>
          </a:p>
          <a:p>
            <a:pPr marL="0" indent="0" algn="l">
              <a:buNone/>
            </a:pP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Salihi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R,  et al. Neoadjuvant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chemotherapy followed by large cone resection as fertility-sparing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therapy in stage IB cervical cancer.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Oncol 2015;139:447–51.</a:t>
            </a:r>
            <a:endParaRPr lang="el-GR" sz="1400" b="0" i="1" u="none" strike="noStrike" baseline="0" dirty="0">
              <a:solidFill>
                <a:schemeClr val="accent2"/>
              </a:solidFill>
            </a:endParaRPr>
          </a:p>
          <a:p>
            <a:pPr algn="l"/>
            <a:endParaRPr lang="en-US" sz="1400" b="0" i="1" u="none" strike="noStrike" baseline="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the chemotherapy regimen will be based on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platinum-paclitaxel therapy, </a:t>
            </a:r>
            <a:endParaRPr lang="el-GR" sz="1600" b="1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but sequence and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platinum choice is left at the investigator’s 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discretion.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6955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>
            <a:extLst>
              <a:ext uri="{FF2B5EF4-FFF2-40B4-BE49-F238E27FC236}">
                <a16:creationId xmlns:a16="http://schemas.microsoft.com/office/drawing/2014/main" id="{BA600AE6-69F3-4ECD-BF5F-69A4AFCE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471613"/>
            <a:ext cx="87820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3 - TextBox">
            <a:extLst>
              <a:ext uri="{FF2B5EF4-FFF2-40B4-BE49-F238E27FC236}">
                <a16:creationId xmlns:a16="http://schemas.microsoft.com/office/drawing/2014/main" id="{7FCC32D2-FFF1-4EAB-9C99-F44BF646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188913"/>
            <a:ext cx="8736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0070C0"/>
                </a:solidFill>
              </a:rPr>
              <a:t>Conservative management after </a:t>
            </a:r>
            <a:r>
              <a:rPr lang="el-GR" altLang="el-GR" sz="2000" b="1" dirty="0">
                <a:solidFill>
                  <a:srgbClr val="0070C0"/>
                </a:solidFill>
              </a:rPr>
              <a:t> </a:t>
            </a:r>
            <a:r>
              <a:rPr lang="en-US" altLang="el-GR" sz="2000" b="1" dirty="0">
                <a:solidFill>
                  <a:srgbClr val="0070C0"/>
                </a:solidFill>
              </a:rPr>
              <a:t>NACT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0070C0"/>
                </a:solidFill>
              </a:rPr>
              <a:t>Oncological outcome</a:t>
            </a:r>
            <a:endParaRPr lang="el-GR" altLang="el-GR" sz="2000" b="1" dirty="0">
              <a:solidFill>
                <a:srgbClr val="0070C0"/>
              </a:solidFill>
            </a:endParaRPr>
          </a:p>
        </p:txBody>
      </p:sp>
      <p:sp>
        <p:nvSpPr>
          <p:cNvPr id="66564" name="5 - TextBox">
            <a:extLst>
              <a:ext uri="{FF2B5EF4-FFF2-40B4-BE49-F238E27FC236}">
                <a16:creationId xmlns:a16="http://schemas.microsoft.com/office/drawing/2014/main" id="{9EE4A56B-6C81-420F-910C-BAEDC376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6192839"/>
            <a:ext cx="8170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i="1" dirty="0">
                <a:solidFill>
                  <a:schemeClr val="accent6">
                    <a:lumMod val="75000"/>
                  </a:schemeClr>
                </a:solidFill>
              </a:rPr>
              <a:t>Willows K, Lennox G and Covens A. </a:t>
            </a:r>
            <a:r>
              <a:rPr lang="en-US" altLang="el-GR" sz="1600" i="1" dirty="0" err="1">
                <a:solidFill>
                  <a:schemeClr val="accent6">
                    <a:lumMod val="75000"/>
                  </a:schemeClr>
                </a:solidFill>
              </a:rPr>
              <a:t>Gynecol</a:t>
            </a:r>
            <a:r>
              <a:rPr lang="en-US" altLang="el-GR" sz="1600" i="1" dirty="0">
                <a:solidFill>
                  <a:schemeClr val="accent6">
                    <a:lumMod val="75000"/>
                  </a:schemeClr>
                </a:solidFill>
              </a:rPr>
              <a:t> Oncol Res </a:t>
            </a:r>
            <a:r>
              <a:rPr lang="en-US" altLang="el-GR" sz="1600" i="1" dirty="0" err="1">
                <a:solidFill>
                  <a:schemeClr val="accent6">
                    <a:lumMod val="75000"/>
                  </a:schemeClr>
                </a:solidFill>
              </a:rPr>
              <a:t>Pract</a:t>
            </a:r>
            <a:r>
              <a:rPr lang="en-US" altLang="el-GR" sz="1600" i="1" dirty="0">
                <a:solidFill>
                  <a:schemeClr val="accent6">
                    <a:lumMod val="75000"/>
                  </a:schemeClr>
                </a:solidFill>
              </a:rPr>
              <a:t>, 2016.</a:t>
            </a:r>
            <a:endParaRPr lang="el-GR" altLang="el-GR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- Έλλειψη">
            <a:extLst>
              <a:ext uri="{FF2B5EF4-FFF2-40B4-BE49-F238E27FC236}">
                <a16:creationId xmlns:a16="http://schemas.microsoft.com/office/drawing/2014/main" id="{ED42CFB4-6904-458D-A45B-C9CAA98CD660}"/>
              </a:ext>
            </a:extLst>
          </p:cNvPr>
          <p:cNvSpPr/>
          <p:nvPr/>
        </p:nvSpPr>
        <p:spPr>
          <a:xfrm>
            <a:off x="2876551" y="4906963"/>
            <a:ext cx="773113" cy="5207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6566" name="5 - TextBox">
            <a:extLst>
              <a:ext uri="{FF2B5EF4-FFF2-40B4-BE49-F238E27FC236}">
                <a16:creationId xmlns:a16="http://schemas.microsoft.com/office/drawing/2014/main" id="{BFFC039A-9290-4978-80CD-EC2FFAF5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9" y="5900739"/>
            <a:ext cx="6207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>
                <a:sym typeface="Symbol" panose="05050102010706020507" pitchFamily="18" charset="2"/>
              </a:rPr>
              <a:t></a:t>
            </a:r>
            <a:r>
              <a:rPr lang="en-US" altLang="el-GR" sz="1800">
                <a:sym typeface="Symbol" panose="05050102010706020507" pitchFamily="18" charset="2"/>
              </a:rPr>
              <a:t> 2cm, IB1-IIA</a:t>
            </a:r>
            <a:endParaRPr lang="el-GR" altLang="el-GR" sz="1800"/>
          </a:p>
        </p:txBody>
      </p:sp>
      <p:sp>
        <p:nvSpPr>
          <p:cNvPr id="7" name="6 - Ορθογώνιο">
            <a:extLst>
              <a:ext uri="{FF2B5EF4-FFF2-40B4-BE49-F238E27FC236}">
                <a16:creationId xmlns:a16="http://schemas.microsoft.com/office/drawing/2014/main" id="{9DE36CC7-1F34-4E91-9A23-A91D3B000882}"/>
              </a:ext>
            </a:extLst>
          </p:cNvPr>
          <p:cNvSpPr/>
          <p:nvPr/>
        </p:nvSpPr>
        <p:spPr>
          <a:xfrm>
            <a:off x="6280150" y="5359401"/>
            <a:ext cx="3200400" cy="358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960272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>
            <a:extLst>
              <a:ext uri="{FF2B5EF4-FFF2-40B4-BE49-F238E27FC236}">
                <a16:creationId xmlns:a16="http://schemas.microsoft.com/office/drawing/2014/main" id="{30C966FB-85C2-48F5-9298-E8E0E1CD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1768476"/>
            <a:ext cx="8872537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3 - TextBox">
            <a:extLst>
              <a:ext uri="{FF2B5EF4-FFF2-40B4-BE49-F238E27FC236}">
                <a16:creationId xmlns:a16="http://schemas.microsoft.com/office/drawing/2014/main" id="{1AB5C060-0E79-40B5-93A5-5F74797DE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188914"/>
            <a:ext cx="8736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0070C0"/>
                </a:solidFill>
              </a:rPr>
              <a:t>Conservative management after </a:t>
            </a:r>
            <a:r>
              <a:rPr lang="el-GR" altLang="el-GR" sz="2400" b="1" dirty="0">
                <a:solidFill>
                  <a:srgbClr val="0070C0"/>
                </a:solidFill>
              </a:rPr>
              <a:t> </a:t>
            </a:r>
            <a:r>
              <a:rPr lang="en-US" altLang="el-GR" sz="2400" b="1" dirty="0">
                <a:solidFill>
                  <a:srgbClr val="0070C0"/>
                </a:solidFill>
              </a:rPr>
              <a:t>NACT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0070C0"/>
                </a:solidFill>
              </a:rPr>
              <a:t>Obstetrical  outcome</a:t>
            </a:r>
            <a:endParaRPr lang="el-GR" altLang="el-GR" sz="2400" b="1" dirty="0">
              <a:solidFill>
                <a:srgbClr val="0070C0"/>
              </a:solidFill>
            </a:endParaRPr>
          </a:p>
        </p:txBody>
      </p:sp>
      <p:sp>
        <p:nvSpPr>
          <p:cNvPr id="67588" name="4 - TextBox">
            <a:extLst>
              <a:ext uri="{FF2B5EF4-FFF2-40B4-BE49-F238E27FC236}">
                <a16:creationId xmlns:a16="http://schemas.microsoft.com/office/drawing/2014/main" id="{728F8B4B-8A78-480B-ABC0-C81CAEA9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6192839"/>
            <a:ext cx="8170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i="1" dirty="0">
                <a:solidFill>
                  <a:schemeClr val="accent6">
                    <a:lumMod val="75000"/>
                  </a:schemeClr>
                </a:solidFill>
              </a:rPr>
              <a:t>Willows K, Lennox G and Covens A. </a:t>
            </a:r>
            <a:r>
              <a:rPr lang="en-US" altLang="el-GR" sz="1600" i="1" dirty="0" err="1">
                <a:solidFill>
                  <a:schemeClr val="accent6">
                    <a:lumMod val="75000"/>
                  </a:schemeClr>
                </a:solidFill>
              </a:rPr>
              <a:t>Gynecol</a:t>
            </a:r>
            <a:r>
              <a:rPr lang="en-US" altLang="el-GR" sz="1600" i="1" dirty="0">
                <a:solidFill>
                  <a:schemeClr val="accent6">
                    <a:lumMod val="75000"/>
                  </a:schemeClr>
                </a:solidFill>
              </a:rPr>
              <a:t> Oncol Res </a:t>
            </a:r>
            <a:r>
              <a:rPr lang="en-US" altLang="el-GR" sz="1600" i="1" dirty="0" err="1">
                <a:solidFill>
                  <a:schemeClr val="accent6">
                    <a:lumMod val="75000"/>
                  </a:schemeClr>
                </a:solidFill>
              </a:rPr>
              <a:t>Pract</a:t>
            </a:r>
            <a:r>
              <a:rPr lang="en-US" altLang="el-GR" sz="1600" i="1" dirty="0">
                <a:solidFill>
                  <a:schemeClr val="accent6">
                    <a:lumMod val="75000"/>
                  </a:schemeClr>
                </a:solidFill>
              </a:rPr>
              <a:t>, 2016.</a:t>
            </a:r>
            <a:endParaRPr lang="el-GR" altLang="el-GR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- Ορθογώνιο">
            <a:extLst>
              <a:ext uri="{FF2B5EF4-FFF2-40B4-BE49-F238E27FC236}">
                <a16:creationId xmlns:a16="http://schemas.microsoft.com/office/drawing/2014/main" id="{65A20D69-618D-478B-8816-9B9C9C70A5C2}"/>
              </a:ext>
            </a:extLst>
          </p:cNvPr>
          <p:cNvSpPr/>
          <p:nvPr/>
        </p:nvSpPr>
        <p:spPr>
          <a:xfrm>
            <a:off x="7813675" y="4638676"/>
            <a:ext cx="1423988" cy="3603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Έλλειψη">
            <a:extLst>
              <a:ext uri="{FF2B5EF4-FFF2-40B4-BE49-F238E27FC236}">
                <a16:creationId xmlns:a16="http://schemas.microsoft.com/office/drawing/2014/main" id="{3772DA6E-EB54-4FA6-8078-8C7E22FC99F7}"/>
              </a:ext>
            </a:extLst>
          </p:cNvPr>
          <p:cNvSpPr/>
          <p:nvPr/>
        </p:nvSpPr>
        <p:spPr>
          <a:xfrm>
            <a:off x="4832351" y="4254500"/>
            <a:ext cx="773113" cy="5207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234058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9C27C263-D4DF-41DA-9D9A-7AD40BB6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1025"/>
            <a:ext cx="9144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365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AB4D68-A5F5-1074-2CCA-9BDEE9CA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15F98FF-B919-A448-3BAC-E37754F4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9814544" cy="4939241"/>
          </a:xfrm>
        </p:spPr>
      </p:pic>
    </p:spTree>
    <p:extLst>
      <p:ext uri="{BB962C8B-B14F-4D97-AF65-F5344CB8AC3E}">
        <p14:creationId xmlns:p14="http://schemas.microsoft.com/office/powerpoint/2010/main" val="3783599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71D745-724A-8EB6-719A-A0FDD07B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650875"/>
          </a:xfrm>
        </p:spPr>
        <p:txBody>
          <a:bodyPr/>
          <a:lstStyle/>
          <a:p>
            <a:pPr algn="ctr"/>
            <a:r>
              <a:rPr lang="cs-CZ" sz="1800" b="1" i="0" u="none" strike="noStrike" baseline="0" dirty="0">
                <a:solidFill>
                  <a:schemeClr val="accent1"/>
                </a:solidFill>
                <a:latin typeface="+mn-lt"/>
              </a:rPr>
              <a:t>Inclusion criteria for neo-adjuvant chemotherapy:</a:t>
            </a:r>
            <a:endParaRPr lang="el-G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427A04-6039-70C3-852C-D9574B249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804862"/>
            <a:ext cx="11040534" cy="5942013"/>
          </a:xfrm>
        </p:spPr>
        <p:txBody>
          <a:bodyPr/>
          <a:lstStyle/>
          <a:p>
            <a:pPr algn="l"/>
            <a:r>
              <a:rPr lang="en-US" sz="1600" b="0" i="0" u="none" strike="noStrike" baseline="0" dirty="0"/>
              <a:t>Age &gt;18 and ≤40 years old</a:t>
            </a:r>
          </a:p>
          <a:p>
            <a:pPr algn="l"/>
            <a:r>
              <a:rPr lang="en-US" sz="1600" b="0" i="0" u="none" strike="noStrike" baseline="0" dirty="0"/>
              <a:t>Eastern Cooperative Group (ECOG) performance status ≤2</a:t>
            </a:r>
          </a:p>
          <a:p>
            <a:pPr algn="l"/>
            <a:r>
              <a:rPr lang="cs-CZ" sz="1600" b="0" i="0" u="none" strike="noStrike" baseline="0" dirty="0"/>
              <a:t>Invasive cervical cancer: adenocarcinoma, adenosquamous or</a:t>
            </a:r>
            <a:r>
              <a:rPr lang="en-US" sz="1600" b="0" i="0" u="none" strike="noStrike" baseline="0" dirty="0"/>
              <a:t> squamous, grade 1, 2 and 3</a:t>
            </a:r>
          </a:p>
          <a:p>
            <a:pPr algn="l"/>
            <a:r>
              <a:rPr lang="cs-CZ" sz="1600" b="0" i="0" u="none" strike="noStrike" baseline="0" dirty="0"/>
              <a:t>Lymphovascular space invasion allowed</a:t>
            </a:r>
          </a:p>
          <a:p>
            <a:pPr algn="l"/>
            <a:r>
              <a:rPr lang="en-US" sz="1600" b="1" i="0" u="none" strike="noStrike" baseline="0" dirty="0"/>
              <a:t>2018 FIGO stage IB2 measuring 2–4 cm (clinical exam and MRI)</a:t>
            </a:r>
          </a:p>
          <a:p>
            <a:pPr algn="l"/>
            <a:r>
              <a:rPr lang="en-US" sz="1600" b="1" i="0" u="none" strike="noStrike" baseline="0" dirty="0"/>
              <a:t>Pathologically-negative pelvic nodes (based on pre-study lymph </a:t>
            </a:r>
            <a:r>
              <a:rPr lang="fr-FR" sz="1600" b="1" i="0" u="none" strike="noStrike" baseline="0" dirty="0" err="1"/>
              <a:t>node</a:t>
            </a:r>
            <a:r>
              <a:rPr lang="fr-FR" sz="1600" b="1" i="0" u="none" strike="noStrike" baseline="0" dirty="0"/>
              <a:t> dissection/</a:t>
            </a:r>
            <a:r>
              <a:rPr lang="fr-FR" sz="1600" b="1" i="0" u="none" strike="noStrike" baseline="0" dirty="0" err="1"/>
              <a:t>sentinel</a:t>
            </a:r>
            <a:r>
              <a:rPr lang="fr-FR" sz="1600" b="1" i="0" u="none" strike="noStrike" baseline="0" dirty="0"/>
              <a:t> </a:t>
            </a:r>
            <a:r>
              <a:rPr lang="fr-FR" sz="1600" b="1" i="0" u="none" strike="noStrike" baseline="0" dirty="0" err="1"/>
              <a:t>lymph</a:t>
            </a:r>
            <a:r>
              <a:rPr lang="fr-FR" sz="1600" b="1" i="0" u="none" strike="noStrike" baseline="0" dirty="0"/>
              <a:t> </a:t>
            </a:r>
            <a:r>
              <a:rPr lang="fr-FR" sz="1600" b="1" i="0" u="none" strike="noStrike" baseline="0" dirty="0" err="1"/>
              <a:t>node</a:t>
            </a:r>
            <a:r>
              <a:rPr lang="fr-FR" sz="1600" b="1" i="0" u="none" strike="noStrike" baseline="0" dirty="0"/>
              <a:t> mapping)</a:t>
            </a:r>
          </a:p>
          <a:p>
            <a:pPr algn="l"/>
            <a:r>
              <a:rPr lang="cs-CZ" sz="1600" b="0" i="0" u="none" strike="noStrike" baseline="0" dirty="0"/>
              <a:t>Patients must be pre-menopausal</a:t>
            </a:r>
          </a:p>
          <a:p>
            <a:pPr algn="l"/>
            <a:r>
              <a:rPr lang="en-US" sz="1600" b="0" i="0" u="none" strike="noStrike" baseline="0" dirty="0"/>
              <a:t>Desire to preserve fertility potential</a:t>
            </a:r>
          </a:p>
          <a:p>
            <a:pPr algn="l"/>
            <a:endParaRPr lang="en-US" sz="1800" dirty="0"/>
          </a:p>
          <a:p>
            <a:pPr marL="0" indent="0" algn="ctr">
              <a:buNone/>
            </a:pPr>
            <a:r>
              <a:rPr lang="en-US" sz="1800" b="1" i="0" u="none" strike="noStrike" baseline="0" dirty="0">
                <a:solidFill>
                  <a:schemeClr val="accent1"/>
                </a:solidFill>
              </a:rPr>
              <a:t>Inclusion criteria for fertility-preserving surgery:</a:t>
            </a:r>
          </a:p>
          <a:p>
            <a:pPr marL="0" indent="0" algn="ctr">
              <a:buNone/>
            </a:pPr>
            <a:endParaRPr lang="en-US" sz="1800" b="1" i="0" u="none" strike="noStrike" baseline="0" dirty="0">
              <a:solidFill>
                <a:schemeClr val="accent1"/>
              </a:solidFill>
            </a:endParaRPr>
          </a:p>
          <a:p>
            <a:pPr algn="l"/>
            <a:r>
              <a:rPr lang="en-US" sz="1600" b="0" i="0" u="none" strike="noStrike" baseline="0" dirty="0"/>
              <a:t>Completed the planned </a:t>
            </a:r>
            <a:r>
              <a:rPr lang="en-US" sz="1600" b="1" i="0" u="none" strike="noStrike" baseline="0" dirty="0"/>
              <a:t>three cycles of neo-adjuvant chemotherapy</a:t>
            </a:r>
          </a:p>
          <a:p>
            <a:pPr algn="l"/>
            <a:endParaRPr lang="en-US" sz="1600" b="0" i="0" u="none" strike="noStrike" baseline="0" dirty="0"/>
          </a:p>
          <a:p>
            <a:pPr algn="l"/>
            <a:r>
              <a:rPr lang="en-US" sz="1600" b="0" i="0" u="none" strike="noStrike" baseline="0" dirty="0"/>
              <a:t>Achieved </a:t>
            </a:r>
            <a:r>
              <a:rPr lang="en-US" sz="1600" b="1" i="0" u="none" strike="noStrike" baseline="0" dirty="0"/>
              <a:t>complete or partial response (&lt;2 cm residual lesion) </a:t>
            </a:r>
            <a:r>
              <a:rPr lang="en-US" sz="1600" b="0" i="0" u="none" strike="noStrike" baseline="0" dirty="0"/>
              <a:t>following </a:t>
            </a:r>
            <a:r>
              <a:rPr lang="cs-CZ" sz="1600" b="0" i="0" u="none" strike="noStrike" baseline="0" dirty="0"/>
              <a:t>neo-adjuvant chemotherapy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98384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54FC3D-9B2F-42E9-FFFE-8A07AECB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059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cs-CZ" sz="1800" b="1" i="0" u="none" strike="noStrike" baseline="0" dirty="0">
                <a:solidFill>
                  <a:schemeClr val="accent1"/>
                </a:solidFill>
                <a:latin typeface="+mn-lt"/>
              </a:rPr>
              <a:t>Exclusion criteria for neo-adjuvant chemotherapy</a:t>
            </a:r>
            <a:endParaRPr lang="el-GR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3CA8A7-21DA-1D06-8F39-ED3ABC444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982133"/>
            <a:ext cx="11353800" cy="5620808"/>
          </a:xfrm>
        </p:spPr>
        <p:txBody>
          <a:bodyPr/>
          <a:lstStyle/>
          <a:p>
            <a:pPr algn="l"/>
            <a:r>
              <a:rPr lang="cs-CZ" sz="1600" b="1" i="0" u="none" strike="noStrike" baseline="0" dirty="0"/>
              <a:t>Positive pelvic nodes</a:t>
            </a:r>
          </a:p>
          <a:p>
            <a:pPr algn="l"/>
            <a:r>
              <a:rPr lang="en-US" sz="1600" b="0" i="0" u="none" strike="noStrike" baseline="0" dirty="0"/>
              <a:t>Uterine corpus and extra-uterine extension (MRI)</a:t>
            </a:r>
          </a:p>
          <a:p>
            <a:pPr algn="l"/>
            <a:r>
              <a:rPr lang="cs-CZ" sz="1600" b="1" i="0" u="none" strike="noStrike" baseline="0" dirty="0"/>
              <a:t>Lesions &gt;4 cm</a:t>
            </a:r>
          </a:p>
          <a:p>
            <a:pPr algn="l"/>
            <a:r>
              <a:rPr lang="cs-CZ" sz="1600" b="0" i="0" u="none" strike="noStrike" baseline="0" dirty="0"/>
              <a:t>Other high-risk histology</a:t>
            </a:r>
          </a:p>
          <a:p>
            <a:pPr algn="l"/>
            <a:r>
              <a:rPr lang="cs-CZ" sz="1600" b="0" i="0" u="none" strike="noStrike" baseline="0" dirty="0"/>
              <a:t>Pregnant women</a:t>
            </a:r>
          </a:p>
          <a:p>
            <a:pPr algn="l"/>
            <a:r>
              <a:rPr lang="en-US" sz="1600" b="0" i="0" u="none" strike="noStrike" baseline="0" dirty="0"/>
              <a:t>Patients who have had chemotherapy or radiotherapy for their </a:t>
            </a:r>
            <a:r>
              <a:rPr lang="cs-CZ" sz="1600" b="0" i="0" u="none" strike="noStrike" baseline="0" dirty="0"/>
              <a:t>cancer</a:t>
            </a:r>
            <a:endParaRPr lang="en-US" sz="1600" b="0" i="0" u="none" strike="noStrike" baseline="0" dirty="0"/>
          </a:p>
          <a:p>
            <a:pPr algn="l"/>
            <a:endParaRPr lang="cs-CZ" sz="1800" b="0" i="0" u="none" strike="noStrike" baseline="0" dirty="0"/>
          </a:p>
          <a:p>
            <a:pPr marL="0" indent="0" algn="ctr">
              <a:buNone/>
            </a:pPr>
            <a:r>
              <a:rPr lang="en-US" sz="1800" b="1" i="0" u="none" strike="noStrike" baseline="0" dirty="0">
                <a:solidFill>
                  <a:schemeClr val="accent1"/>
                </a:solidFill>
              </a:rPr>
              <a:t>Exclusion criteria for fertility-preserving surgery</a:t>
            </a:r>
          </a:p>
          <a:p>
            <a:pPr marL="0" indent="0" algn="ctr">
              <a:buNone/>
            </a:pPr>
            <a:endParaRPr lang="en-US" sz="1800" b="1" i="0" u="none" strike="noStrike" baseline="0" dirty="0">
              <a:solidFill>
                <a:schemeClr val="accent1"/>
              </a:solidFill>
            </a:endParaRPr>
          </a:p>
          <a:p>
            <a:pPr algn="l"/>
            <a:r>
              <a:rPr lang="en-US" sz="1600" b="0" i="0" u="none" strike="noStrike" baseline="0" dirty="0"/>
              <a:t>Patients unable to complete three courses of neo-adjuvant </a:t>
            </a:r>
            <a:r>
              <a:rPr lang="cs-CZ" sz="1600" b="0" i="0" u="none" strike="noStrike" baseline="0" dirty="0"/>
              <a:t>chemotherapy</a:t>
            </a:r>
            <a:endParaRPr lang="en-US" sz="1600" b="0" i="0" u="none" strike="noStrike" baseline="0" dirty="0"/>
          </a:p>
          <a:p>
            <a:pPr algn="l"/>
            <a:endParaRPr lang="cs-CZ" sz="1600" b="0" i="0" u="none" strike="noStrike" baseline="0" dirty="0"/>
          </a:p>
          <a:p>
            <a:pPr algn="l"/>
            <a:r>
              <a:rPr lang="en-US" sz="1600" b="1" i="0" u="none" strike="noStrike" baseline="0" dirty="0"/>
              <a:t>Suboptimal response to neo-adjuvant chemotherapy (≥2 cm residual lesion)</a:t>
            </a:r>
            <a:r>
              <a:rPr lang="en-US" sz="1600" b="0" i="0" u="none" strike="noStrike" baseline="0" dirty="0"/>
              <a:t>, </a:t>
            </a:r>
            <a:r>
              <a:rPr lang="en-US" sz="1600" b="1" i="0" u="none" strike="noStrike" baseline="0" dirty="0"/>
              <a:t>stable disease or disease progression</a:t>
            </a:r>
          </a:p>
          <a:p>
            <a:pPr marL="0" indent="0" algn="ctr">
              <a:buNone/>
            </a:pPr>
            <a:r>
              <a:rPr lang="en-US" sz="1600" dirty="0"/>
              <a:t>     </a:t>
            </a:r>
            <a:r>
              <a:rPr lang="en-US" sz="1600" b="0" i="0" u="none" strike="noStrike" baseline="0" dirty="0"/>
              <a:t> following 3 courses </a:t>
            </a:r>
            <a:r>
              <a:rPr lang="cs-CZ" sz="1600" b="0" i="0" u="none" strike="noStrike" baseline="0" dirty="0"/>
              <a:t>of neo-adjuvant chemotherapy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95461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B539EC-ADDC-BB57-881F-5066EE20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53D3A7D-683D-112C-7271-398391CB8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582" y="1871132"/>
            <a:ext cx="11446934" cy="4402667"/>
          </a:xfrm>
        </p:spPr>
      </p:pic>
    </p:spTree>
    <p:extLst>
      <p:ext uri="{BB962C8B-B14F-4D97-AF65-F5344CB8AC3E}">
        <p14:creationId xmlns:p14="http://schemas.microsoft.com/office/powerpoint/2010/main" val="21433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828800" y="362990"/>
            <a:ext cx="8534400" cy="460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/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CERVICAL CANCER &amp; FERTILITY PRESERVATION</a:t>
            </a:r>
          </a:p>
          <a:p>
            <a:pPr marL="273050" indent="-273050"/>
            <a:endParaRPr lang="en-US" dirty="0">
              <a:solidFill>
                <a:srgbClr val="C00000"/>
              </a:solidFill>
              <a:latin typeface="Calibri" pitchFamily="34" charset="0"/>
            </a:endParaRPr>
          </a:p>
          <a:p>
            <a:pPr marL="273050" indent="-273050">
              <a:lnSpc>
                <a:spcPct val="140000"/>
              </a:lnSpc>
            </a:pPr>
            <a:r>
              <a:rPr lang="en-US" b="1" dirty="0" err="1">
                <a:solidFill>
                  <a:srgbClr val="C00000"/>
                </a:solidFill>
                <a:latin typeface="Calibri" pitchFamily="34" charset="0"/>
              </a:rPr>
              <a:t>CaCx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 Stage IB1</a:t>
            </a:r>
          </a:p>
          <a:p>
            <a:pPr marL="273050" indent="-273050">
              <a:lnSpc>
                <a:spcPct val="140000"/>
              </a:lnSpc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Traditional approach: Radical Hysterectomy (type II-III) and pelvic </a:t>
            </a:r>
            <a:r>
              <a:rPr lang="en-US" dirty="0" err="1">
                <a:latin typeface="Calibri" pitchFamily="34" charset="0"/>
              </a:rPr>
              <a:t>lymphadenectomy</a:t>
            </a:r>
            <a:endParaRPr lang="en-US" dirty="0">
              <a:latin typeface="Calibri" pitchFamily="34" charset="0"/>
            </a:endParaRPr>
          </a:p>
          <a:p>
            <a:pPr marL="273050" indent="-273050">
              <a:lnSpc>
                <a:spcPct val="140000"/>
              </a:lnSpc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ALTERNATIVE </a:t>
            </a:r>
            <a:r>
              <a:rPr lang="en-US" b="1" dirty="0">
                <a:latin typeface="Calibri" pitchFamily="34" charset="0"/>
              </a:rPr>
              <a:t>:   FERTILITY – SPARING APPROACH</a:t>
            </a:r>
            <a:endParaRPr lang="el-GR" b="1" dirty="0">
              <a:latin typeface="Calibri" pitchFamily="34" charset="0"/>
            </a:endParaRPr>
          </a:p>
          <a:p>
            <a:pPr marL="273050" indent="-273050">
              <a:lnSpc>
                <a:spcPct val="140000"/>
              </a:lnSpc>
              <a:buFont typeface="Arial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 marL="273050" indent="-273050">
              <a:lnSpc>
                <a:spcPct val="140000"/>
              </a:lnSpc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73050" indent="-273050">
              <a:lnSpc>
                <a:spcPct val="140000"/>
              </a:lnSpc>
            </a:pPr>
            <a:r>
              <a:rPr lang="en-US" dirty="0">
                <a:latin typeface="Calibri" pitchFamily="34" charset="0"/>
              </a:rPr>
              <a:t>		      	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 Radical </a:t>
            </a:r>
            <a:r>
              <a:rPr lang="en-US" b="1" dirty="0" err="1">
                <a:solidFill>
                  <a:srgbClr val="0070C0"/>
                </a:solidFill>
                <a:latin typeface="Calibri" pitchFamily="34" charset="0"/>
              </a:rPr>
              <a:t>trachelectomy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marL="273050" indent="-273050">
              <a:lnSpc>
                <a:spcPct val="140000"/>
              </a:lnSpc>
            </a:pP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marL="273050" indent="-273050">
              <a:lnSpc>
                <a:spcPct val="140000"/>
              </a:lnSpc>
            </a:pPr>
            <a:endParaRPr lang="el-GR" b="1" dirty="0">
              <a:solidFill>
                <a:srgbClr val="0070C0"/>
              </a:solidFill>
              <a:latin typeface="Calibri" pitchFamily="34" charset="0"/>
            </a:endParaRPr>
          </a:p>
          <a:p>
            <a:pPr marL="273050" indent="-273050">
              <a:lnSpc>
                <a:spcPct val="140000"/>
              </a:lnSpc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	Vaginal (RVT)			Abdominal(RAT)</a:t>
            </a:r>
          </a:p>
          <a:p>
            <a:pPr marL="273050" indent="-273050">
              <a:lnSpc>
                <a:spcPct val="140000"/>
              </a:lnSpc>
            </a:pPr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 flipH="1">
            <a:off x="3663403" y="3376512"/>
            <a:ext cx="1214446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5163601" y="3376512"/>
            <a:ext cx="1162048" cy="542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4877849" y="2432174"/>
            <a:ext cx="285752" cy="428628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97C4-A41E-9A44-72AD-837EB502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C3391-621F-594B-DF80-2F730ED72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05666" y="-2025698"/>
            <a:ext cx="5572523" cy="10909396"/>
          </a:xfrm>
        </p:spPr>
      </p:pic>
    </p:spTree>
    <p:extLst>
      <p:ext uri="{BB962C8B-B14F-4D97-AF65-F5344CB8AC3E}">
        <p14:creationId xmlns:p14="http://schemas.microsoft.com/office/powerpoint/2010/main" val="26482374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549-1B3D-461F-9E90-8563BACB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94382A-FD3D-D524-2C05-CFCE77716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58066" y="-1722043"/>
            <a:ext cx="5860387" cy="10302086"/>
          </a:xfrm>
        </p:spPr>
      </p:pic>
    </p:spTree>
    <p:extLst>
      <p:ext uri="{BB962C8B-B14F-4D97-AF65-F5344CB8AC3E}">
        <p14:creationId xmlns:p14="http://schemas.microsoft.com/office/powerpoint/2010/main" val="823345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85B8F26-72C9-4D3E-B823-9E014845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3526"/>
            <a:ext cx="9104313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- Ευθεία γραμμή σύνδεσης">
            <a:extLst>
              <a:ext uri="{FF2B5EF4-FFF2-40B4-BE49-F238E27FC236}">
                <a16:creationId xmlns:a16="http://schemas.microsoft.com/office/drawing/2014/main" id="{C7679F51-0CA5-442E-B19B-8C2B6FE07936}"/>
              </a:ext>
            </a:extLst>
          </p:cNvPr>
          <p:cNvCxnSpPr/>
          <p:nvPr/>
        </p:nvCxnSpPr>
        <p:spPr>
          <a:xfrm>
            <a:off x="1881189" y="2722563"/>
            <a:ext cx="7902575" cy="1111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>
            <a:extLst>
              <a:ext uri="{FF2B5EF4-FFF2-40B4-BE49-F238E27FC236}">
                <a16:creationId xmlns:a16="http://schemas.microsoft.com/office/drawing/2014/main" id="{2AAA102B-16EC-428D-827C-785D34FC9535}"/>
              </a:ext>
            </a:extLst>
          </p:cNvPr>
          <p:cNvCxnSpPr/>
          <p:nvPr/>
        </p:nvCxnSpPr>
        <p:spPr>
          <a:xfrm>
            <a:off x="1884363" y="2935288"/>
            <a:ext cx="8088312" cy="63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4 - TextBox">
            <a:extLst>
              <a:ext uri="{FF2B5EF4-FFF2-40B4-BE49-F238E27FC236}">
                <a16:creationId xmlns:a16="http://schemas.microsoft.com/office/drawing/2014/main" id="{CA53BBBF-015F-4C0E-AA32-8842F745C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507164"/>
            <a:ext cx="414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/>
              <a:t>Bentivegna E et al. Lancet Oncology, 2016.</a:t>
            </a:r>
            <a:endParaRPr lang="el-GR" altLang="el-GR" sz="1400" i="1"/>
          </a:p>
        </p:txBody>
      </p:sp>
      <p:cxnSp>
        <p:nvCxnSpPr>
          <p:cNvPr id="8" name="7 - Ευθεία γραμμή σύνδεσης">
            <a:extLst>
              <a:ext uri="{FF2B5EF4-FFF2-40B4-BE49-F238E27FC236}">
                <a16:creationId xmlns:a16="http://schemas.microsoft.com/office/drawing/2014/main" id="{09E69DEF-122E-4748-9515-830E725DFDFC}"/>
              </a:ext>
            </a:extLst>
          </p:cNvPr>
          <p:cNvCxnSpPr/>
          <p:nvPr/>
        </p:nvCxnSpPr>
        <p:spPr>
          <a:xfrm>
            <a:off x="3359150" y="1557338"/>
            <a:ext cx="6553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230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8A2D7856-76A2-4272-A570-E79450DF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114300"/>
            <a:ext cx="8637587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- Ευθεία γραμμή σύνδεσης">
            <a:extLst>
              <a:ext uri="{FF2B5EF4-FFF2-40B4-BE49-F238E27FC236}">
                <a16:creationId xmlns:a16="http://schemas.microsoft.com/office/drawing/2014/main" id="{EB977897-4C8A-4A80-986A-5D10430185E5}"/>
              </a:ext>
            </a:extLst>
          </p:cNvPr>
          <p:cNvCxnSpPr/>
          <p:nvPr/>
        </p:nvCxnSpPr>
        <p:spPr>
          <a:xfrm>
            <a:off x="1920876" y="4264025"/>
            <a:ext cx="759936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>
            <a:extLst>
              <a:ext uri="{FF2B5EF4-FFF2-40B4-BE49-F238E27FC236}">
                <a16:creationId xmlns:a16="http://schemas.microsoft.com/office/drawing/2014/main" id="{930D7B0A-7DF0-488B-9775-09B88D560803}"/>
              </a:ext>
            </a:extLst>
          </p:cNvPr>
          <p:cNvCxnSpPr/>
          <p:nvPr/>
        </p:nvCxnSpPr>
        <p:spPr>
          <a:xfrm flipV="1">
            <a:off x="1974851" y="5349875"/>
            <a:ext cx="797242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9 - TextBox">
            <a:extLst>
              <a:ext uri="{FF2B5EF4-FFF2-40B4-BE49-F238E27FC236}">
                <a16:creationId xmlns:a16="http://schemas.microsoft.com/office/drawing/2014/main" id="{E69DDEA8-23E4-4F03-8EC1-C8BD7D94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6080126"/>
            <a:ext cx="8488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IB</a:t>
            </a:r>
            <a:r>
              <a:rPr lang="el-GR" altLang="el-GR" sz="1800" dirty="0"/>
              <a:t>2</a:t>
            </a:r>
            <a:r>
              <a:rPr lang="en-US" altLang="el-GR" sz="1800" dirty="0"/>
              <a:t> &gt; 2cm - </a:t>
            </a:r>
            <a:r>
              <a:rPr lang="en-US" altLang="el-GR" sz="1800" dirty="0" err="1"/>
              <a:t>reccurence</a:t>
            </a:r>
            <a:r>
              <a:rPr lang="el-GR" altLang="el-GR" sz="1800" dirty="0"/>
              <a:t> </a:t>
            </a: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VRT  17% </a:t>
            </a:r>
            <a:r>
              <a:rPr lang="el-GR" altLang="el-GR" sz="1800" dirty="0"/>
              <a:t>(</a:t>
            </a:r>
            <a:r>
              <a:rPr lang="en-US" altLang="el-GR" sz="1800" dirty="0"/>
              <a:t>n=84)	  ART  5%  (n=167)	    L-</a:t>
            </a:r>
            <a:r>
              <a:rPr lang="en-US" altLang="el-GR" sz="1800" dirty="0" err="1"/>
              <a:t>scopic</a:t>
            </a:r>
            <a:r>
              <a:rPr lang="en-US" altLang="el-GR" sz="1800" dirty="0"/>
              <a:t> 17%  (n=42)            NACT 6% (n=99)</a:t>
            </a:r>
            <a:endParaRPr lang="el-GR" altLang="el-GR" sz="1800" dirty="0"/>
          </a:p>
        </p:txBody>
      </p:sp>
    </p:spTree>
    <p:extLst>
      <p:ext uri="{BB962C8B-B14F-4D97-AF65-F5344CB8AC3E}">
        <p14:creationId xmlns:p14="http://schemas.microsoft.com/office/powerpoint/2010/main" val="406930256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E3B6FA-E785-1BEA-79CB-01C997B7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6"/>
            <a:ext cx="10515600" cy="430742"/>
          </a:xfrm>
        </p:spPr>
        <p:txBody>
          <a:bodyPr>
            <a:norm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Fertility-Sparing Treatment for Early-Stage Cervical</a:t>
            </a:r>
            <a:r>
              <a:rPr lang="el-GR" sz="1800" b="1" i="0" u="none" strike="noStrike" baseline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Cancer </a:t>
            </a:r>
            <a:r>
              <a:rPr lang="el-GR" sz="1800" b="1" dirty="0">
                <a:solidFill>
                  <a:schemeClr val="accent1"/>
                </a:solidFill>
                <a:latin typeface="+mn-lt"/>
              </a:rPr>
              <a:t>&gt;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 2 cm</a:t>
            </a:r>
            <a:endParaRPr lang="el-G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74CFBA-68F6-5A09-8DA7-A656D948A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29" y="592666"/>
            <a:ext cx="11621962" cy="6154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there is no consensus on the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strategy to be adopted in the case of ECC </a:t>
            </a:r>
            <a:r>
              <a:rPr lang="el-GR" sz="1600" dirty="0">
                <a:solidFill>
                  <a:srgbClr val="000000"/>
                </a:solidFill>
              </a:rPr>
              <a:t>&gt;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2 cm.</a:t>
            </a:r>
            <a:endParaRPr lang="en-US" sz="1600" b="0" i="0" u="none" strike="noStrike" baseline="0" dirty="0">
              <a:solidFill>
                <a:srgbClr val="0000FF"/>
              </a:solidFill>
            </a:endParaRPr>
          </a:p>
          <a:p>
            <a:pPr algn="ctr"/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Bentivegna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E,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Gouy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S,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Maulard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A,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Chargari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C, Leary A, Morice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P. Oncological outcomes after fertility-sparing surgery for cervical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cancer: a systematic review. Lancet Oncol. 2016;17(6):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e240–53</a:t>
            </a:r>
            <a:endParaRPr lang="el-GR" sz="1400" b="0" i="1" u="none" strike="noStrike" baseline="0" dirty="0">
              <a:solidFill>
                <a:schemeClr val="accent2"/>
              </a:solidFill>
            </a:endParaRPr>
          </a:p>
          <a:p>
            <a:pPr algn="ctr"/>
            <a:endParaRPr lang="el-GR" sz="1400" b="0" i="1" u="none" strike="noStrike" baseline="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l-G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of the five possible principal FSTs (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conization, vaginal</a:t>
            </a:r>
            <a:r>
              <a:rPr lang="el-GR" sz="16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trachelectomy, minimally invasive trachelectomy, abdominal</a:t>
            </a:r>
          </a:p>
          <a:p>
            <a:pPr marL="0" indent="0" algn="ctr">
              <a:buNone/>
            </a:pPr>
            <a:r>
              <a:rPr lang="cs-CZ" sz="1600" b="1" i="0" u="none" strike="noStrike" baseline="0" dirty="0">
                <a:solidFill>
                  <a:srgbClr val="000000"/>
                </a:solidFill>
              </a:rPr>
              <a:t>trachelectomy, and neoadjuvant chemotherapy</a:t>
            </a:r>
            <a:r>
              <a:rPr lang="el-GR" sz="16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combined with conization or trachelectomy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)</a:t>
            </a:r>
            <a:endParaRPr lang="el-GR" sz="16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800" i="1" u="none" strike="noStrike" baseline="0" dirty="0">
                <a:solidFill>
                  <a:srgbClr val="000000"/>
                </a:solidFill>
              </a:rPr>
              <a:t>there is evidence </a:t>
            </a:r>
            <a:r>
              <a:rPr lang="en-US" sz="1800" b="1" i="1" u="none" strike="noStrike" baseline="0" dirty="0">
                <a:solidFill>
                  <a:srgbClr val="000000"/>
                </a:solidFill>
              </a:rPr>
              <a:t>of the inadequacy of the vaginal trachelectomy</a:t>
            </a:r>
            <a:r>
              <a:rPr lang="el-GR" sz="18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1" i="1" u="none" strike="noStrike" baseline="0" dirty="0">
                <a:solidFill>
                  <a:srgbClr val="000000"/>
                </a:solidFill>
              </a:rPr>
              <a:t>approach </a:t>
            </a:r>
            <a:endParaRPr lang="el-GR" sz="1800" b="1" i="1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n-US" sz="1400" b="0" i="1" u="none" strike="noStrike" baseline="0" dirty="0">
                <a:solidFill>
                  <a:schemeClr val="accent2"/>
                </a:solidFill>
              </a:rPr>
              <a:t>Delgado G,  Major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F. Prospective surgical-pathological study of disease-free interval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in patients with stage IB squamous cell carcinoma of the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cervix: a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Gynecologic Oncology Group study.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 Oncol. 1990;38: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352–7.</a:t>
            </a:r>
          </a:p>
          <a:p>
            <a:pPr algn="l"/>
            <a:r>
              <a:rPr lang="en-US" sz="1400" b="0" i="1" u="none" strike="noStrike" baseline="0" dirty="0">
                <a:solidFill>
                  <a:schemeClr val="accent2"/>
                </a:solidFill>
              </a:rPr>
              <a:t> Covens A,  et al. How important is removal of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the parametrium at surgery for carcinoma of the cervix? </a:t>
            </a:r>
            <a:r>
              <a:rPr lang="en-US" sz="1400" b="0" i="1" u="none" strike="noStrike" baseline="0" dirty="0" err="1">
                <a:solidFill>
                  <a:schemeClr val="accent2"/>
                </a:solidFill>
              </a:rPr>
              <a:t>Gynecol</a:t>
            </a:r>
            <a:r>
              <a:rPr lang="el-GR" sz="1400" b="0" i="1" u="none" strike="noStrike" baseline="0" dirty="0">
                <a:solidFill>
                  <a:schemeClr val="accent2"/>
                </a:solidFill>
              </a:rPr>
              <a:t>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Oncol. 2002;84:145–9.</a:t>
            </a:r>
          </a:p>
          <a:p>
            <a:pPr marL="0" indent="0" algn="ctr">
              <a:buNone/>
            </a:pPr>
            <a:endParaRPr lang="el-GR" sz="1800" b="0" i="0" u="none" strike="noStrike" baseline="0" dirty="0">
              <a:solidFill>
                <a:srgbClr val="0000FF"/>
              </a:solidFill>
            </a:endParaRPr>
          </a:p>
          <a:p>
            <a:pPr marL="0" indent="0" algn="l">
              <a:buNone/>
            </a:pPr>
            <a:endParaRPr lang="el-GR" sz="1800" b="0" i="0" u="none" strike="noStrike" baseline="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1600" dirty="0"/>
              <a:t>N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o consensus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on the gold standard between radical abdominal approaches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and neoadjuvant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chemotherapy (NACT). </a:t>
            </a:r>
            <a:endParaRPr lang="el-GR" sz="16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l-GR" sz="1600" b="0" i="0" u="none" strike="noStrike" baseline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 more confusion is related to the fact that 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tumors 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&gt;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 2 cm in size are at higher risk of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recurrence regardless of FST</a:t>
            </a:r>
          </a:p>
          <a:p>
            <a:pPr marL="0" indent="0" algn="l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800" b="1" i="1" u="none" strike="noStrike" baseline="0" dirty="0">
                <a:solidFill>
                  <a:schemeClr val="accent1"/>
                </a:solidFill>
              </a:rPr>
              <a:t>FST should be considered a non-routine approach for the management of ECC &gt; 2 cm</a:t>
            </a:r>
            <a:r>
              <a:rPr lang="el-GR" sz="1800" b="1" i="1" u="none" strike="noStrike" baseline="0" dirty="0">
                <a:solidFill>
                  <a:schemeClr val="accent1"/>
                </a:solidFill>
              </a:rPr>
              <a:t> </a:t>
            </a:r>
            <a:r>
              <a:rPr lang="cs-CZ" sz="1800" b="1" i="1" u="none" strike="noStrike" baseline="0" dirty="0">
                <a:solidFill>
                  <a:schemeClr val="accent1"/>
                </a:solidFill>
              </a:rPr>
              <a:t>and deserves further investigation</a:t>
            </a:r>
            <a:endParaRPr lang="el-GR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00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553E67-B666-F12C-BE8C-B9F144ED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74638"/>
            <a:ext cx="8363272" cy="185821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B7C52C0-B69F-7439-6846-3ED9622B1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800" y="2564904"/>
            <a:ext cx="8667672" cy="3960440"/>
          </a:xfrm>
          <a:solidFill>
            <a:srgbClr val="FF0000"/>
          </a:solidFill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87E902-C69E-5E79-843B-3279963E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800" y="116632"/>
            <a:ext cx="8915696" cy="23042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7CD07812-7803-4D17-90B6-9DA68A013424}"/>
                  </a:ext>
                </a:extLst>
              </p14:cNvPr>
              <p14:cNvContentPartPr/>
              <p14:nvPr/>
            </p14:nvContentPartPr>
            <p14:xfrm>
              <a:off x="1953552" y="5551704"/>
              <a:ext cx="8076600" cy="360"/>
            </p14:xfrm>
          </p:contentPart>
        </mc:Choice>
        <mc:Fallback xmlns=""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7CD07812-7803-4D17-90B6-9DA68A0134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9552" y="5443704"/>
                <a:ext cx="8184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Γραφή 9">
                <a:extLst>
                  <a:ext uri="{FF2B5EF4-FFF2-40B4-BE49-F238E27FC236}">
                    <a16:creationId xmlns:a16="http://schemas.microsoft.com/office/drawing/2014/main" id="{0D2049BD-1313-F2CE-3752-988EA7FA5A28}"/>
                  </a:ext>
                </a:extLst>
              </p14:cNvPr>
              <p14:cNvContentPartPr/>
              <p14:nvPr/>
            </p14:nvContentPartPr>
            <p14:xfrm>
              <a:off x="1916832" y="6164064"/>
              <a:ext cx="8250840" cy="360"/>
            </p14:xfrm>
          </p:contentPart>
        </mc:Choice>
        <mc:Fallback xmlns="">
          <p:pic>
            <p:nvPicPr>
              <p:cNvPr id="10" name="Γραφή 9">
                <a:extLst>
                  <a:ext uri="{FF2B5EF4-FFF2-40B4-BE49-F238E27FC236}">
                    <a16:creationId xmlns:a16="http://schemas.microsoft.com/office/drawing/2014/main" id="{0D2049BD-1313-F2CE-3752-988EA7FA5A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2834" y="6056064"/>
                <a:ext cx="8358475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7549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0788F0-CC87-F5F3-5613-E5F63F36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29026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690EDD7-F5F7-6323-3B77-2F3BBE8FD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801" y="2262882"/>
            <a:ext cx="8875203" cy="432048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F1E1BFB-CADD-50D8-3864-0449E5BC7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13976"/>
            <a:ext cx="9144000" cy="23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752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F5B271-03E3-3C3F-FC02-EF1586AE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58"/>
            <a:ext cx="10515600" cy="789749"/>
          </a:xfrm>
        </p:spPr>
        <p:txBody>
          <a:bodyPr/>
          <a:lstStyle/>
          <a:p>
            <a:pPr algn="ctr"/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Oncological aspects of fertility-sparing strategies</a:t>
            </a:r>
            <a:b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</a:br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during the initial management of cervical cancer</a:t>
            </a:r>
            <a:endParaRPr lang="el-G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F8D854-13CD-66A8-DA24-30A126112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7709" y="1363289"/>
            <a:ext cx="12219709" cy="4297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b="1" i="1" u="none" strike="noStrike" baseline="0" dirty="0"/>
              <a:t>Radical</a:t>
            </a:r>
            <a:r>
              <a:rPr lang="en-US" sz="1800" b="1" i="1" u="none" strike="noStrike" baseline="0" dirty="0"/>
              <a:t> trachelectomy is recommended for stage IB2 disease </a:t>
            </a:r>
            <a:endParaRPr lang="el-GR" sz="1800" b="1" i="1" u="none" strike="noStrike" baseline="0" dirty="0"/>
          </a:p>
          <a:p>
            <a:pPr marL="0" indent="0" algn="l">
              <a:buNone/>
            </a:pPr>
            <a:endParaRPr lang="en-US" sz="1600" b="1" i="1" u="none" strike="noStrike" baseline="0" dirty="0"/>
          </a:p>
          <a:p>
            <a:r>
              <a:rPr lang="el-GR" sz="1600" b="1" dirty="0"/>
              <a:t>Α</a:t>
            </a:r>
            <a:r>
              <a:rPr lang="en-US" sz="1600" b="1" i="0" u="none" strike="noStrike" baseline="0" dirty="0" err="1"/>
              <a:t>bdominal</a:t>
            </a:r>
            <a:r>
              <a:rPr lang="en-US" sz="1600" b="1" i="0" u="none" strike="noStrike" baseline="0" dirty="0"/>
              <a:t> approach </a:t>
            </a:r>
            <a:r>
              <a:rPr lang="en-US" sz="1600" b="0" i="0" u="none" strike="noStrike" baseline="0" dirty="0"/>
              <a:t>(</a:t>
            </a:r>
            <a:r>
              <a:rPr lang="en-US" sz="1600" b="0" i="0" u="none" strike="noStrike" baseline="0" dirty="0" err="1"/>
              <a:t>eg</a:t>
            </a:r>
            <a:r>
              <a:rPr lang="en-US" sz="1600" b="0" i="0" u="none" strike="noStrike" baseline="0" dirty="0"/>
              <a:t>, laparotomy or mini-invasive approaches [robotic-assisted or pure</a:t>
            </a:r>
            <a:r>
              <a:rPr lang="el-GR" sz="1600" b="0" i="0" u="none" strike="noStrike" baseline="0" dirty="0"/>
              <a:t> </a:t>
            </a:r>
            <a:r>
              <a:rPr lang="en-US" sz="1600" b="0" i="0" u="none" strike="noStrike" baseline="0" dirty="0"/>
              <a:t>laparoscopic approaches]</a:t>
            </a:r>
            <a:r>
              <a:rPr lang="el-GR" sz="1600" b="0" i="0" u="none" strike="noStrike" baseline="0" dirty="0"/>
              <a:t> </a:t>
            </a:r>
            <a:r>
              <a:rPr lang="el-GR" sz="1600" b="1" i="0" u="none" strike="noStrike" baseline="0" dirty="0">
                <a:solidFill>
                  <a:schemeClr val="accent2"/>
                </a:solidFill>
              </a:rPr>
              <a:t>(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IV, B) </a:t>
            </a:r>
          </a:p>
          <a:p>
            <a:endParaRPr lang="en-US" sz="1600" dirty="0"/>
          </a:p>
          <a:p>
            <a:r>
              <a:rPr lang="en-US" sz="1600" b="0" i="0" u="none" strike="noStrike" baseline="0" dirty="0"/>
              <a:t>Lymph node staging strategies for stage IB1 and IB2 diseases should follow </a:t>
            </a:r>
            <a:r>
              <a:rPr lang="cs-CZ" sz="1600" b="0" i="0" u="none" strike="noStrike" baseline="0" dirty="0"/>
              <a:t>the ESGO–ESTRO–ESP guidelines </a:t>
            </a:r>
            <a:r>
              <a:rPr lang="cs-CZ" sz="1600" b="1" i="0" u="none" strike="noStrike" baseline="0" dirty="0">
                <a:solidFill>
                  <a:schemeClr val="accent2"/>
                </a:solidFill>
              </a:rPr>
              <a:t>(IV, B)</a:t>
            </a:r>
            <a:endParaRPr lang="el-GR" sz="1600" b="1" i="0" u="none" strike="noStrike" baseline="0" dirty="0">
              <a:solidFill>
                <a:schemeClr val="accent2"/>
              </a:solidFill>
            </a:endParaRPr>
          </a:p>
          <a:p>
            <a:endParaRPr lang="en-US" sz="1600" b="0" i="0" u="none" strike="noStrike" baseline="0" dirty="0"/>
          </a:p>
          <a:p>
            <a:r>
              <a:rPr lang="cs-CZ" sz="1600" b="0" i="0" u="none" strike="noStrike" baseline="0" dirty="0"/>
              <a:t>Negative</a:t>
            </a:r>
            <a:r>
              <a:rPr lang="en-US" sz="1600" b="0" i="0" u="none" strike="noStrike" baseline="0" dirty="0"/>
              <a:t> margins (a non-fragmented specimen, with at least 1 mm histological-free margin from carcinoma or</a:t>
            </a:r>
            <a:r>
              <a:rPr lang="el-GR" sz="1600" b="0" i="0" u="none" strike="noStrike" baseline="0" dirty="0"/>
              <a:t> </a:t>
            </a:r>
            <a:r>
              <a:rPr lang="cs-CZ" sz="1600" b="0" i="0" u="none" strike="noStrike" baseline="0" dirty="0"/>
              <a:t>dysplasia) are mandatory</a:t>
            </a:r>
            <a:r>
              <a:rPr lang="el-GR" sz="1600" dirty="0"/>
              <a:t> </a:t>
            </a:r>
            <a:r>
              <a:rPr lang="cs-CZ" sz="1600" b="1" i="0" u="none" strike="noStrike" baseline="0" dirty="0">
                <a:solidFill>
                  <a:schemeClr val="accent2"/>
                </a:solidFill>
              </a:rPr>
              <a:t>(III, A) </a:t>
            </a:r>
            <a:endParaRPr lang="el-GR" sz="1600" b="1" i="0" u="none" strike="noStrike" baseline="0" dirty="0">
              <a:solidFill>
                <a:schemeClr val="accent2"/>
              </a:solidFill>
            </a:endParaRPr>
          </a:p>
          <a:p>
            <a:endParaRPr lang="en-US" sz="1600" b="0" i="0" u="none" strike="noStrike" baseline="0" dirty="0"/>
          </a:p>
          <a:p>
            <a:r>
              <a:rPr lang="cs-CZ" sz="1600" b="0" i="0" u="none" strike="noStrike" baseline="0" dirty="0"/>
              <a:t>A non-fragmented</a:t>
            </a:r>
            <a:r>
              <a:rPr lang="en-US" sz="1600" b="0" i="0" u="none" strike="noStrike" baseline="0" dirty="0"/>
              <a:t> cone is crucial for pathological evaluation</a:t>
            </a:r>
            <a:endParaRPr lang="el-GR" sz="1600" dirty="0"/>
          </a:p>
          <a:p>
            <a:endParaRPr lang="en-US" sz="1600" b="0" i="0" u="none" strike="noStrike" baseline="0" dirty="0"/>
          </a:p>
          <a:p>
            <a:r>
              <a:rPr lang="en-US" sz="1600" b="0" i="0" u="none" strike="noStrike" baseline="0" dirty="0"/>
              <a:t>The base of the cone should encompass the visible gross lesion on the ectocervix </a:t>
            </a:r>
            <a:r>
              <a:rPr lang="el-GR" sz="1600" dirty="0"/>
              <a:t> </a:t>
            </a:r>
            <a:r>
              <a:rPr lang="en-US" sz="1600" b="0" i="0" u="none" strike="noStrike" baseline="0" dirty="0"/>
              <a:t>with at least 1 mm histological margin</a:t>
            </a:r>
            <a:r>
              <a:rPr lang="el-GR" sz="1600" b="0" i="0" u="none" strike="noStrike" baseline="0" dirty="0"/>
              <a:t> </a:t>
            </a:r>
            <a:r>
              <a:rPr lang="en-US" sz="1600" b="0" i="0" u="none" strike="noStrike" baseline="0" dirty="0"/>
              <a:t>called the 12 o’clock</a:t>
            </a:r>
            <a:endParaRPr lang="el-GR" sz="1600" b="0" i="0" u="none" strike="noStrike" baseline="0" dirty="0"/>
          </a:p>
          <a:p>
            <a:pPr marL="0" indent="0">
              <a:buNone/>
            </a:pPr>
            <a:r>
              <a:rPr lang="el-GR" sz="1600" b="0" i="0" u="none" strike="noStrike" baseline="0" dirty="0"/>
              <a:t>      </a:t>
            </a:r>
            <a:r>
              <a:rPr lang="en-US" sz="1600" b="0" i="0" u="none" strike="noStrike" baseline="0" dirty="0"/>
              <a:t> suture</a:t>
            </a:r>
            <a:r>
              <a:rPr lang="el-GR" sz="1600" dirty="0"/>
              <a:t> </a:t>
            </a:r>
            <a:r>
              <a:rPr lang="el-GR" sz="1600" dirty="0">
                <a:solidFill>
                  <a:schemeClr val="accent2"/>
                </a:solidFill>
              </a:rPr>
              <a:t>( </a:t>
            </a:r>
            <a:r>
              <a:rPr lang="en-US" sz="1600" b="0" i="0" u="none" strike="noStrike" baseline="0" dirty="0">
                <a:solidFill>
                  <a:schemeClr val="accent2"/>
                </a:solidFill>
              </a:rPr>
              <a:t>IV, B)</a:t>
            </a:r>
            <a:endParaRPr lang="el-G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90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5FCF-76FF-4B2F-F573-47C5BACC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13"/>
            <a:ext cx="10515600" cy="516024"/>
          </a:xfrm>
        </p:spPr>
        <p:txBody>
          <a:bodyPr>
            <a:normAutofit fontScale="90000"/>
          </a:bodyPr>
          <a:lstStyle/>
          <a:p>
            <a:pPr algn="ctr"/>
            <a:endParaRPr lang="el-G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E2E4-CFD9-CC83-4821-6716A722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5280"/>
            <a:ext cx="12153207" cy="5829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chemeClr val="accent1"/>
                </a:solidFill>
              </a:rPr>
              <a:t>Neoadjuvant chemotherapy as an alternative to radical trachelectomy for selected patients with stage IB2 (2–4 cm) </a:t>
            </a:r>
            <a:r>
              <a:rPr lang="en-US" sz="1800" b="1" i="0" u="none" strike="noStrike" baseline="0" dirty="0" err="1">
                <a:solidFill>
                  <a:schemeClr val="accent1"/>
                </a:solidFill>
              </a:rPr>
              <a:t>CaCx</a:t>
            </a:r>
            <a:r>
              <a:rPr lang="en-US" sz="1800" b="1" i="0" u="none" strike="noStrike" baseline="0" dirty="0">
                <a:solidFill>
                  <a:schemeClr val="accent1"/>
                </a:solidFill>
              </a:rPr>
              <a:t>(IV, C)</a:t>
            </a:r>
          </a:p>
          <a:p>
            <a:endParaRPr lang="en-US" sz="1800" b="0" i="0" u="none" strike="noStrike" baseline="0" dirty="0">
              <a:solidFill>
                <a:schemeClr val="accent1"/>
              </a:solidFill>
            </a:endParaRPr>
          </a:p>
          <a:p>
            <a:r>
              <a:rPr lang="en-US" sz="1600" dirty="0"/>
              <a:t>NACT</a:t>
            </a:r>
            <a:r>
              <a:rPr lang="en-US" sz="1600" b="0" i="0" u="none" strike="noStrike" baseline="0" dirty="0"/>
              <a:t> to reduce cervical tumor burden and allow for a satisfactory resection of the primary tumor with </a:t>
            </a:r>
            <a:r>
              <a:rPr lang="en-US" sz="1600" b="0" i="0" u="none" strike="noStrike" baseline="0" dirty="0" err="1"/>
              <a:t>conisation</a:t>
            </a:r>
            <a:r>
              <a:rPr lang="en-US" sz="1600" b="0" i="0" u="none" strike="noStrike" baseline="0" dirty="0"/>
              <a:t> and simple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b="0" i="0" u="none" strike="noStrike" baseline="0" dirty="0"/>
              <a:t> or radical trachelectomy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C)</a:t>
            </a:r>
          </a:p>
          <a:p>
            <a:pPr marL="0" indent="0">
              <a:buNone/>
            </a:pPr>
            <a:endParaRPr lang="en-US" sz="1600" b="1" i="0" u="none" strike="noStrike" baseline="0" dirty="0">
              <a:solidFill>
                <a:schemeClr val="accent2"/>
              </a:solidFill>
            </a:endParaRPr>
          </a:p>
          <a:p>
            <a:r>
              <a:rPr lang="en-US" sz="1600" dirty="0"/>
              <a:t>A</a:t>
            </a:r>
            <a:r>
              <a:rPr lang="en-US" sz="1600" b="0" i="0" u="none" strike="noStrike" baseline="0" dirty="0"/>
              <a:t>bdominal radical trachelectomy has the lowest recurrence rate for patients with stage IB2 cervical cancer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C)</a:t>
            </a:r>
          </a:p>
          <a:p>
            <a:endParaRPr lang="en-US" sz="1600" b="1" i="0" u="none" strike="noStrike" baseline="0" dirty="0">
              <a:solidFill>
                <a:schemeClr val="accent2"/>
              </a:solidFill>
            </a:endParaRPr>
          </a:p>
          <a:p>
            <a:r>
              <a:rPr lang="en-US" sz="1600" b="0" i="0" u="none" strike="noStrike" baseline="0" dirty="0"/>
              <a:t>Ongoing prospective trials with </a:t>
            </a:r>
            <a:r>
              <a:rPr lang="en-US" sz="1600" b="1" i="1" u="none" strike="noStrike" baseline="0" dirty="0"/>
              <a:t>platinum and paclitaxel </a:t>
            </a:r>
            <a:r>
              <a:rPr lang="en-US" sz="1600" b="0" i="0" u="none" strike="noStrike" baseline="0" dirty="0"/>
              <a:t>will clarify the validity of neoadjuvant chemotherapy in fertility- sparing treatment of</a:t>
            </a:r>
          </a:p>
          <a:p>
            <a:pPr marL="0" indent="0">
              <a:buNone/>
            </a:pPr>
            <a:r>
              <a:rPr lang="en-US" sz="1600" dirty="0"/>
              <a:t>     </a:t>
            </a:r>
            <a:r>
              <a:rPr lang="en-US" sz="1600" b="0" i="0" u="none" strike="noStrike" baseline="0" dirty="0"/>
              <a:t> stage IB2 disease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C)</a:t>
            </a:r>
          </a:p>
          <a:p>
            <a:pPr marL="0" indent="0">
              <a:buNone/>
            </a:pPr>
            <a:endParaRPr lang="en-US" sz="1600" b="1" i="0" u="none" strike="noStrike" baseline="0" dirty="0">
              <a:solidFill>
                <a:schemeClr val="accent2"/>
              </a:solidFill>
            </a:endParaRPr>
          </a:p>
          <a:p>
            <a:r>
              <a:rPr lang="en-US" sz="1600" b="0" i="0" u="none" strike="noStrike" baseline="0" dirty="0"/>
              <a:t>Including patients with stage IB2 cervical cancer in ongoing trials is encouraged to evaluate the safety of neoadjuvant chemotherapy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(V, B)</a:t>
            </a:r>
          </a:p>
          <a:p>
            <a:pPr marL="0" indent="0">
              <a:buNone/>
            </a:pPr>
            <a:endParaRPr lang="en-US" sz="1600" b="1" i="0" u="none" strike="noStrike" baseline="0" dirty="0">
              <a:solidFill>
                <a:schemeClr val="accent2"/>
              </a:solidFill>
            </a:endParaRPr>
          </a:p>
          <a:p>
            <a:r>
              <a:rPr lang="en-US" sz="1600" b="1" i="0" u="none" strike="noStrike" baseline="0" dirty="0"/>
              <a:t>Confirming pathological-negative bilateral pelvic nodes</a:t>
            </a:r>
            <a:r>
              <a:rPr lang="en-US" sz="1600" b="0" i="0" u="none" strike="noStrike" baseline="0" dirty="0"/>
              <a:t> </a:t>
            </a:r>
            <a:r>
              <a:rPr lang="en-US" sz="1600" b="1" i="0" u="none" strike="noStrike" baseline="0" dirty="0"/>
              <a:t>(sentinel lymph node or lymphadenectomy) before starting</a:t>
            </a:r>
          </a:p>
          <a:p>
            <a:pPr marL="0" indent="0">
              <a:buNone/>
            </a:pPr>
            <a:r>
              <a:rPr lang="en-US" sz="1600" b="0" i="0" u="none" strike="noStrike" baseline="0" dirty="0"/>
              <a:t>     neoadjuvant chemotherapy allows for the most accurate staging and selection of appropriate candidates for neoadjuvant chemotherapy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(IV,B)</a:t>
            </a:r>
          </a:p>
          <a:p>
            <a:pPr marL="0" indent="0">
              <a:buNone/>
            </a:pPr>
            <a:endParaRPr lang="en-US" sz="1600" b="1" i="0" u="none" strike="noStrike" baseline="0" dirty="0">
              <a:solidFill>
                <a:schemeClr val="accent2"/>
              </a:solidFill>
            </a:endParaRPr>
          </a:p>
          <a:p>
            <a:r>
              <a:rPr lang="en-US" sz="1600" b="0" i="0" u="none" strike="noStrike" baseline="0" dirty="0"/>
              <a:t>Preoperative</a:t>
            </a:r>
            <a:r>
              <a:rPr lang="en-US" sz="1600" dirty="0"/>
              <a:t> </a:t>
            </a:r>
            <a:r>
              <a:rPr lang="en-US" sz="1600" b="0" i="0" u="none" strike="noStrike" baseline="0" dirty="0"/>
              <a:t>imaging with pelvic MRI and whole body PET-CT is favored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  <a:endParaRPr lang="el-G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19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B5F7-76A2-B742-4985-699C269C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37B6D-2E66-46B7-BF87-BE5F82F1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23" y="149629"/>
            <a:ext cx="11529753" cy="6625244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i="1" u="none" strike="noStrike" baseline="0" dirty="0">
                <a:solidFill>
                  <a:schemeClr val="accent1"/>
                </a:solidFill>
              </a:rPr>
              <a:t>Frequencies of follow-up after fertility-sparing management</a:t>
            </a:r>
          </a:p>
          <a:p>
            <a:r>
              <a:rPr lang="en-US" sz="1700" b="0" i="0" u="none" strike="noStrike" baseline="0" dirty="0"/>
              <a:t>Follow-up is the same as for any patient with cervical cancer</a:t>
            </a:r>
          </a:p>
          <a:p>
            <a:pPr marL="0" indent="0">
              <a:buNone/>
            </a:pPr>
            <a:r>
              <a:rPr lang="en-US" sz="1700" b="0" i="0" u="none" strike="noStrike" baseline="0" dirty="0"/>
              <a:t>     every 3–4 months for 2 years, every 6 months for another 3–5 years, and then annually </a:t>
            </a:r>
            <a:r>
              <a:rPr lang="en-US" sz="1700" b="1" i="0" u="none" strike="noStrike" baseline="0" dirty="0">
                <a:solidFill>
                  <a:schemeClr val="accent2"/>
                </a:solidFill>
              </a:rPr>
              <a:t>(IV, B)</a:t>
            </a:r>
          </a:p>
          <a:p>
            <a:r>
              <a:rPr lang="en-US" sz="1700" b="0" i="0" u="none" strike="noStrike" baseline="0" dirty="0"/>
              <a:t>Reduction of frequency of follow-up could be proposed in cases of negative HPV testing after conservative surgery </a:t>
            </a:r>
            <a:r>
              <a:rPr lang="en-US" sz="1700" b="1" i="0" u="none" strike="noStrike" baseline="0" dirty="0">
                <a:solidFill>
                  <a:schemeClr val="accent2"/>
                </a:solidFill>
              </a:rPr>
              <a:t>(IV, C)</a:t>
            </a:r>
          </a:p>
          <a:p>
            <a:pPr marL="0" indent="0" algn="l">
              <a:buNone/>
            </a:pPr>
            <a:endParaRPr lang="en-US" sz="1700" b="0" i="0" u="none" strike="noStrike" baseline="0" dirty="0"/>
          </a:p>
          <a:p>
            <a:pPr marL="0" indent="0" algn="l">
              <a:buNone/>
            </a:pPr>
            <a:r>
              <a:rPr lang="en-US" sz="1800" b="1" i="1" u="none" strike="noStrike" baseline="0" dirty="0">
                <a:solidFill>
                  <a:schemeClr val="accent1"/>
                </a:solidFill>
              </a:rPr>
              <a:t>Follow-up procedures after fertility-sparing management</a:t>
            </a:r>
          </a:p>
          <a:p>
            <a:pPr marL="0" indent="0" algn="l">
              <a:buNone/>
            </a:pPr>
            <a:endParaRPr lang="en-US" sz="1800" b="1" i="1" u="none" strike="noStrike" baseline="0" dirty="0">
              <a:solidFill>
                <a:schemeClr val="accent1"/>
              </a:solidFill>
            </a:endParaRPr>
          </a:p>
          <a:p>
            <a:r>
              <a:rPr lang="en-US" sz="1600" b="0" i="0" u="none" strike="noStrike" baseline="0" dirty="0"/>
              <a:t>Physical examination should be performed, including bimanual pelvic examination every 3–4 months for the first 2 years, every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b="0" i="0" u="none" strike="noStrike" baseline="0" dirty="0"/>
              <a:t> 6 months thereafter until the fifth year, and then annually</a:t>
            </a:r>
          </a:p>
          <a:p>
            <a:r>
              <a:rPr lang="en-US" sz="1600" b="1" i="0" u="none" strike="noStrike" baseline="0" dirty="0"/>
              <a:t>Cytology </a:t>
            </a:r>
            <a:r>
              <a:rPr lang="en-US" sz="1600" b="0" i="0" u="none" strike="noStrike" baseline="0" dirty="0"/>
              <a:t>plus </a:t>
            </a:r>
            <a:r>
              <a:rPr lang="en-US" sz="1600" b="1" i="0" u="none" strike="noStrike" baseline="0" dirty="0"/>
              <a:t>HPV testing </a:t>
            </a:r>
            <a:r>
              <a:rPr lang="en-US" sz="1600" b="0" i="0" u="none" strike="noStrike" baseline="0" dirty="0"/>
              <a:t>should be performed after 6 months, then annually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</a:p>
          <a:p>
            <a:r>
              <a:rPr lang="en-US" sz="1600" b="0" i="0" u="none" strike="noStrike" baseline="0" dirty="0"/>
              <a:t>Colposcopy should be performed in cases of abnormalities at cytology and a biopsy sample should be taken for positive results</a:t>
            </a:r>
          </a:p>
          <a:p>
            <a:pPr marL="0" indent="0">
              <a:buNone/>
            </a:pPr>
            <a:r>
              <a:rPr lang="en-US" sz="1600" dirty="0"/>
              <a:t>     </a:t>
            </a:r>
            <a:r>
              <a:rPr lang="en-US" sz="1600" b="0" i="0" u="none" strike="noStrike" baseline="0" dirty="0"/>
              <a:t> from HPV testing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B)</a:t>
            </a:r>
          </a:p>
          <a:p>
            <a:r>
              <a:rPr lang="en-US" sz="1600" b="1" i="0" u="none" strike="noStrike" baseline="0" dirty="0"/>
              <a:t>HPV vaccination </a:t>
            </a:r>
            <a:r>
              <a:rPr lang="en-US" sz="1600" b="0" i="0" u="none" strike="noStrike" baseline="0" dirty="0"/>
              <a:t>should be encouraged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(V, B)</a:t>
            </a:r>
          </a:p>
          <a:p>
            <a:r>
              <a:rPr lang="en-US" sz="1600" b="0" i="0" u="none" strike="noStrike" baseline="0" dirty="0"/>
              <a:t>MRI (preferably evaluated by a dedicated </a:t>
            </a:r>
            <a:r>
              <a:rPr lang="en-US" sz="1600" b="0" i="0" u="none" strike="noStrike" baseline="0" dirty="0" err="1"/>
              <a:t>gynaecological</a:t>
            </a:r>
            <a:r>
              <a:rPr lang="en-US" sz="1600" dirty="0"/>
              <a:t> </a:t>
            </a:r>
            <a:r>
              <a:rPr lang="en-US" sz="1600" b="0" i="0" u="none" strike="noStrike" baseline="0" dirty="0"/>
              <a:t>radiologist) is mandatory at 6 months and 12 months, and then when</a:t>
            </a:r>
          </a:p>
          <a:p>
            <a:pPr marL="0" indent="0">
              <a:buNone/>
            </a:pPr>
            <a:r>
              <a:rPr lang="en-US" sz="1600" dirty="0"/>
              <a:t>     </a:t>
            </a:r>
            <a:r>
              <a:rPr lang="en-US" sz="1600" b="0" i="0" u="none" strike="noStrike" baseline="0" dirty="0"/>
              <a:t>clinically indicated thereafter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A)</a:t>
            </a:r>
          </a:p>
          <a:p>
            <a:r>
              <a:rPr lang="en-US" sz="1600" b="0" i="0" u="none" strike="noStrike" baseline="0" dirty="0"/>
              <a:t>Transvaginal ultrasonography, with or without transrectal ultrasonography, is an option when performed by an experienced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b="0" i="0" u="none" strike="noStrike" baseline="0" dirty="0"/>
              <a:t> sonographer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(IV, C)</a:t>
            </a:r>
          </a:p>
          <a:p>
            <a:r>
              <a:rPr lang="en-US" sz="1600" b="0" i="0" u="none" strike="noStrike" baseline="0" dirty="0"/>
              <a:t>PET-CT can be considered in cases of suspicion of a recurrence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(III, B)</a:t>
            </a:r>
          </a:p>
          <a:p>
            <a:r>
              <a:rPr lang="en-US" sz="1600" b="0" i="0" u="none" strike="noStrike" baseline="0" dirty="0"/>
              <a:t>There is no evidence to recommend the routine use of squamous cell carcinoma antigen in follow-up </a:t>
            </a:r>
            <a:r>
              <a:rPr lang="en-US" sz="1600" b="1" i="0" u="none" strike="noStrike" baseline="0" dirty="0">
                <a:solidFill>
                  <a:schemeClr val="accent2"/>
                </a:solidFill>
              </a:rPr>
              <a:t>(V, C)</a:t>
            </a:r>
            <a:endParaRPr lang="el-G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809720" y="642919"/>
            <a:ext cx="8534400" cy="381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RADICAL  TRACHELECTOMY (RVT - ART)</a:t>
            </a:r>
          </a:p>
          <a:p>
            <a:pPr marL="360363" indent="-360363"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GENERAL ELIGIBILITY CRITERIA</a:t>
            </a:r>
          </a:p>
          <a:p>
            <a:pPr marL="360363" indent="-360363"/>
            <a:endParaRPr lang="el-GR" sz="2000" dirty="0">
              <a:latin typeface="Calibri" pitchFamily="34" charset="0"/>
            </a:endParaRPr>
          </a:p>
          <a:p>
            <a:pPr marL="360363" indent="-360363"/>
            <a:endParaRPr lang="en-US" sz="2000" dirty="0">
              <a:latin typeface="Calibri" pitchFamily="34" charset="0"/>
            </a:endParaRP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sz="1600" b="1" dirty="0">
                <a:latin typeface="Calibri" pitchFamily="34" charset="0"/>
              </a:rPr>
              <a:t>Lesion size &lt; 2 cm or &lt; 3 cm if </a:t>
            </a:r>
            <a:r>
              <a:rPr lang="en-US" sz="1600" b="1" dirty="0" err="1">
                <a:latin typeface="Calibri" pitchFamily="34" charset="0"/>
              </a:rPr>
              <a:t>exophytic</a:t>
            </a:r>
            <a:endParaRPr lang="en-US" sz="1600" b="1" dirty="0">
              <a:latin typeface="Calibri" pitchFamily="34" charset="0"/>
            </a:endParaRP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sz="1600" dirty="0" err="1">
                <a:latin typeface="Calibri" pitchFamily="34" charset="0"/>
              </a:rPr>
              <a:t>Istologically</a:t>
            </a:r>
            <a:r>
              <a:rPr lang="en-US" sz="1600" dirty="0">
                <a:latin typeface="Calibri" pitchFamily="34" charset="0"/>
              </a:rPr>
              <a:t> proven </a:t>
            </a:r>
            <a:r>
              <a:rPr lang="en-US" sz="1600" dirty="0" err="1">
                <a:latin typeface="Calibri" pitchFamily="34" charset="0"/>
              </a:rPr>
              <a:t>squamous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Adeno</a:t>
            </a:r>
            <a:r>
              <a:rPr lang="en-US" sz="1600" dirty="0">
                <a:latin typeface="Calibri" pitchFamily="34" charset="0"/>
              </a:rPr>
              <a:t>- or </a:t>
            </a:r>
            <a:r>
              <a:rPr lang="en-US" sz="1600" dirty="0" err="1">
                <a:latin typeface="Calibri" pitchFamily="34" charset="0"/>
              </a:rPr>
              <a:t>Adenosquamous</a:t>
            </a:r>
            <a:r>
              <a:rPr lang="en-US" sz="1600" dirty="0">
                <a:latin typeface="Calibri" pitchFamily="34" charset="0"/>
              </a:rPr>
              <a:t> carcinoma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sz="1600" dirty="0">
                <a:latin typeface="Calibri" pitchFamily="34" charset="0"/>
              </a:rPr>
              <a:t>FIGO stages IA – IB1 disease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sz="1600" dirty="0">
                <a:latin typeface="Calibri" pitchFamily="34" charset="0"/>
              </a:rPr>
              <a:t>Patient &lt; 40 years of age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sz="1600" dirty="0">
                <a:latin typeface="Calibri" pitchFamily="34" charset="0"/>
              </a:rPr>
              <a:t>Strong desire to preserve fertility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sz="1600" dirty="0">
                <a:latin typeface="Calibri" pitchFamily="34" charset="0"/>
              </a:rPr>
              <a:t>No clinical evidence of impaired fertility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sz="1600" dirty="0">
                <a:latin typeface="Calibri" pitchFamily="34" charset="0"/>
              </a:rPr>
              <a:t>No evidence of upper </a:t>
            </a:r>
            <a:r>
              <a:rPr lang="en-US" sz="1600" dirty="0" err="1">
                <a:latin typeface="Calibri" pitchFamily="34" charset="0"/>
              </a:rPr>
              <a:t>endocervical</a:t>
            </a:r>
            <a:r>
              <a:rPr lang="en-US" sz="1600" dirty="0">
                <a:latin typeface="Calibri" pitchFamily="34" charset="0"/>
              </a:rPr>
              <a:t> canal involvement</a:t>
            </a:r>
          </a:p>
          <a:p>
            <a:pPr marL="360363" indent="-360363">
              <a:lnSpc>
                <a:spcPct val="120000"/>
              </a:lnSpc>
              <a:buFontTx/>
              <a:buChar char="-"/>
            </a:pPr>
            <a:r>
              <a:rPr lang="en-US" sz="1600" dirty="0">
                <a:latin typeface="Calibri" pitchFamily="34" charset="0"/>
              </a:rPr>
              <a:t>No evidence of lymph node metastasis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881158" y="5715016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Schneider A,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Int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J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Cancer 2012.</a:t>
            </a:r>
          </a:p>
          <a:p>
            <a:pPr algn="r"/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Leitao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M, Oncologist 2005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chemeClr val="accent2"/>
              </a:solidFill>
              <a:latin typeface="Calibri" pitchFamily="34" charset="0"/>
            </a:endParaRPr>
          </a:p>
          <a:p>
            <a:pPr algn="r"/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Maltaris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Th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Gynecol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  <a:latin typeface="Calibri" pitchFamily="34" charset="0"/>
              </a:rPr>
              <a:t>Oncol</a:t>
            </a:r>
            <a:r>
              <a:rPr lang="en-US" sz="1400" i="1" dirty="0">
                <a:solidFill>
                  <a:schemeClr val="accent2"/>
                </a:solidFill>
                <a:latin typeface="Calibri" pitchFamily="34" charset="0"/>
              </a:rPr>
              <a:t> 2006</a:t>
            </a:r>
            <a:r>
              <a:rPr lang="el-GR" sz="1400" i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1400" i="1" dirty="0">
              <a:solidFill>
                <a:schemeClr val="accent2"/>
              </a:solidFill>
              <a:latin typeface="Calibri" pitchFamily="34" charset="0"/>
            </a:endParaRPr>
          </a:p>
          <a:p>
            <a:pPr algn="r"/>
            <a:endParaRPr lang="en-US" sz="1600" i="1" dirty="0">
              <a:solidFill>
                <a:schemeClr val="accent2"/>
              </a:solidFill>
              <a:latin typeface="Calibri" pitchFamily="34" charset="0"/>
            </a:endParaRPr>
          </a:p>
          <a:p>
            <a:pPr algn="r"/>
            <a:endParaRPr lang="en-US" i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15175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524100" y="1428737"/>
            <a:ext cx="71420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Fertility sparing issues in cervical cancer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dirty="0"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ea typeface="Calibri" pitchFamily="34" charset="0"/>
                <a:cs typeface="Times New Roman" pitchFamily="18" charset="0"/>
              </a:rPr>
              <a:t>Guidance for managing conservatively young patients with Ca </a:t>
            </a:r>
            <a:r>
              <a:rPr lang="en-GB" sz="2000" dirty="0" err="1">
                <a:ea typeface="Calibri" pitchFamily="34" charset="0"/>
                <a:cs typeface="Times New Roman" pitchFamily="18" charset="0"/>
              </a:rPr>
              <a:t>Cx</a:t>
            </a:r>
            <a:endParaRPr lang="en-GB" sz="2000" dirty="0"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ea typeface="Calibri" pitchFamily="34" charset="0"/>
                <a:cs typeface="Times New Roman" pitchFamily="18" charset="0"/>
              </a:rPr>
              <a:t>                                                 but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2000" dirty="0">
                <a:ea typeface="Calibri" pitchFamily="34" charset="0"/>
                <a:cs typeface="Times New Roman" pitchFamily="18" charset="0"/>
              </a:rPr>
              <a:t>never replace the basic rule of individualisation of care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l-GR" sz="2000" dirty="0"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ea typeface="Calibri" pitchFamily="34" charset="0"/>
                <a:cs typeface="Times New Roman" pitchFamily="18" charset="0"/>
              </a:rPr>
              <a:t>- each patient has different characteristics, needs and expectations</a:t>
            </a:r>
            <a:endParaRPr lang="el-GR" sz="2000" dirty="0"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6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23651" y="2857497"/>
            <a:ext cx="72243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Clinical Recommendation Radical </a:t>
            </a:r>
            <a:r>
              <a:rPr lang="en-US" b="1" dirty="0" err="1">
                <a:solidFill>
                  <a:srgbClr val="C00000"/>
                </a:solidFill>
              </a:rPr>
              <a:t>Trachelectomy</a:t>
            </a:r>
            <a:r>
              <a:rPr lang="en-US" b="1" dirty="0">
                <a:solidFill>
                  <a:srgbClr val="C00000"/>
                </a:solidFill>
              </a:rPr>
              <a:t> for Fertility Preservation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in Patients With Early-Stage Cervical Cancer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sz="1600" dirty="0"/>
              <a:t>Achim Schneider,  Evrim Erdemoglu, Vito </a:t>
            </a:r>
            <a:r>
              <a:rPr lang="en-US" sz="1600" dirty="0" err="1"/>
              <a:t>Chiantera</a:t>
            </a:r>
            <a:r>
              <a:rPr lang="en-US" sz="1600" dirty="0"/>
              <a:t>,  Nicholas Reed, </a:t>
            </a:r>
            <a:r>
              <a:rPr lang="el-GR" sz="1600" dirty="0"/>
              <a:t> </a:t>
            </a:r>
            <a:endParaRPr lang="en-US" sz="1600" dirty="0"/>
          </a:p>
          <a:p>
            <a:pPr algn="ctr"/>
            <a:r>
              <a:rPr lang="en-US" sz="1600" dirty="0"/>
              <a:t>Philippe Morice,  </a:t>
            </a:r>
            <a:r>
              <a:rPr lang="en-US" sz="1600" dirty="0" err="1"/>
              <a:t>Alexandros</a:t>
            </a:r>
            <a:r>
              <a:rPr lang="en-US" sz="1600" dirty="0"/>
              <a:t> Rodolakis, </a:t>
            </a:r>
            <a:r>
              <a:rPr lang="de-DE" sz="1600" dirty="0"/>
              <a:t>Dominik Denschlag, Vesna </a:t>
            </a:r>
            <a:r>
              <a:rPr lang="de-DE" sz="1600" dirty="0" err="1"/>
              <a:t>Kesic</a:t>
            </a:r>
            <a:r>
              <a:rPr lang="de-DE" sz="1600" dirty="0"/>
              <a:t>.</a:t>
            </a:r>
            <a:endParaRPr lang="el-GR" sz="1600" dirty="0"/>
          </a:p>
        </p:txBody>
      </p:sp>
      <p:sp>
        <p:nvSpPr>
          <p:cNvPr id="3" name="2 - TextBox"/>
          <p:cNvSpPr txBox="1"/>
          <p:nvPr/>
        </p:nvSpPr>
        <p:spPr>
          <a:xfrm>
            <a:off x="3881423" y="5429264"/>
            <a:ext cx="389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solidFill>
                  <a:srgbClr val="00B0F0"/>
                </a:solidFill>
              </a:rPr>
              <a:t>(Int J Gynecol Cancer 2012;22: 659-666)</a:t>
            </a:r>
            <a:endParaRPr lang="el-GR" i="1" dirty="0">
              <a:solidFill>
                <a:srgbClr val="00B0F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095736" y="1928802"/>
            <a:ext cx="379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ESGO Fertility Preservation Task Force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XLargeThumb.00009577-201510000-00000.CV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58" y="357166"/>
            <a:ext cx="1524000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5CA8C59-3FF9-4556-9240-484A65A48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928814"/>
            <a:ext cx="83391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2 - TextBox">
            <a:extLst>
              <a:ext uri="{FF2B5EF4-FFF2-40B4-BE49-F238E27FC236}">
                <a16:creationId xmlns:a16="http://schemas.microsoft.com/office/drawing/2014/main" id="{E70A8DAC-0E7F-4FE6-8BB8-43A3BF225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4" y="357189"/>
            <a:ext cx="8143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0070C0"/>
                </a:solidFill>
              </a:rPr>
              <a:t>Oncological outcome </a:t>
            </a:r>
            <a:r>
              <a:rPr lang="el-GR" altLang="el-GR" sz="2400" b="1" dirty="0">
                <a:solidFill>
                  <a:srgbClr val="0070C0"/>
                </a:solidFill>
              </a:rPr>
              <a:t> </a:t>
            </a:r>
            <a:r>
              <a:rPr lang="en-US" altLang="el-GR" sz="2400" b="1" dirty="0">
                <a:solidFill>
                  <a:srgbClr val="0070C0"/>
                </a:solidFill>
              </a:rPr>
              <a:t>RVT vs RH</a:t>
            </a:r>
            <a:endParaRPr lang="en-US" altLang="el-GR" sz="200" dirty="0">
              <a:solidFill>
                <a:srgbClr val="0070C0"/>
              </a:solidFill>
            </a:endParaRPr>
          </a:p>
        </p:txBody>
      </p:sp>
      <p:sp>
        <p:nvSpPr>
          <p:cNvPr id="15364" name="3 - TextBox">
            <a:extLst>
              <a:ext uri="{FF2B5EF4-FFF2-40B4-BE49-F238E27FC236}">
                <a16:creationId xmlns:a16="http://schemas.microsoft.com/office/drawing/2014/main" id="{CDE066A0-30C9-429D-8370-9DD0801E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714875"/>
            <a:ext cx="7572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b="1" dirty="0"/>
              <a:t>No significant difference 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l-GR" sz="1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600" dirty="0"/>
              <a:t>-     </a:t>
            </a:r>
            <a:r>
              <a:rPr lang="en-US" altLang="el-GR" sz="1600" dirty="0" err="1"/>
              <a:t>reccurence</a:t>
            </a:r>
            <a:r>
              <a:rPr lang="en-US" altLang="el-GR" sz="1600" dirty="0"/>
              <a:t> rate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l-GR" altLang="el-GR" sz="1600" dirty="0"/>
              <a:t>5</a:t>
            </a:r>
            <a:r>
              <a:rPr lang="en-US" altLang="el-GR" sz="1600" dirty="0"/>
              <a:t>year disease free survival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l-GR" sz="1600" dirty="0"/>
              <a:t>overall survival</a:t>
            </a:r>
            <a:endParaRPr lang="el-GR" altLang="el-GR" sz="1600" dirty="0"/>
          </a:p>
        </p:txBody>
      </p:sp>
    </p:spTree>
    <p:extLst>
      <p:ext uri="{BB962C8B-B14F-4D97-AF65-F5344CB8AC3E}">
        <p14:creationId xmlns:p14="http://schemas.microsoft.com/office/powerpoint/2010/main" val="6264834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90BF9EE-CD49-46F0-855C-559FBFE0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692151"/>
            <a:ext cx="7231062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9468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4351</Words>
  <Application>Microsoft Office PowerPoint</Application>
  <PresentationFormat>Widescreen</PresentationFormat>
  <Paragraphs>579</Paragraphs>
  <Slides>60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ＭＳ Ｐゴシック</vt:lpstr>
      <vt:lpstr>Arial</vt:lpstr>
      <vt:lpstr>Calibri</vt:lpstr>
      <vt:lpstr>Calibri Light</vt:lpstr>
      <vt:lpstr>MetaPlusNormal-Roman</vt:lpstr>
      <vt:lpstr>Symbol</vt:lpstr>
      <vt:lpstr>Times New Roman</vt:lpstr>
      <vt:lpstr>Wingdings</vt:lpstr>
      <vt:lpstr>Θέμα του Office</vt:lpstr>
      <vt:lpstr>Fertility sparing surgery for Stage IB2 cervical cancer   Alexandros  Rodolakis Professor of Gynecologic Oncology  Athens University , Greece </vt:lpstr>
      <vt:lpstr>VERBAL DISCLOSURE</vt:lpstr>
      <vt:lpstr>Changes in Cervical cancer surgical approach - Stage I</vt:lpstr>
      <vt:lpstr>Less“ radical fertility sparing surgery in early cervical cancer   Is it safe?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Oncologic Outcome of Radical Trachelectomy vs. Radical Hysterectomy for Stage IB1 Cervical Cancer                                                                     MSKCC Survival Data</vt:lpstr>
      <vt:lpstr>PowerPoint Presentation</vt:lpstr>
      <vt:lpstr>PowerPoint Presentation</vt:lpstr>
      <vt:lpstr>PowerPoint Presentation</vt:lpstr>
      <vt:lpstr>Abdominal Radical Trachelectomy (ART)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of fertility-sparing surgery</vt:lpstr>
      <vt:lpstr>PowerPoint Presentation</vt:lpstr>
      <vt:lpstr>Favorable oncological selection criteria</vt:lpstr>
      <vt:lpstr>Unfavorable oncological selection criteria</vt:lpstr>
      <vt:lpstr>Oncological selection criteria acceptable in selected cases</vt:lpstr>
      <vt:lpstr>Selection of patients with cervical cancer  for fertility-sparing treatment</vt:lpstr>
      <vt:lpstr>PowerPoint Presentation</vt:lpstr>
      <vt:lpstr>PowerPoint Presentation</vt:lpstr>
      <vt:lpstr>Neo-Adjuvant Chemotherapy followed by Fertility-Sparing  Surgery</vt:lpstr>
      <vt:lpstr>PowerPoint Presentation</vt:lpstr>
      <vt:lpstr>Neo-adjuvant chemotherapy was applied to young women who wished to preserve fertility  in order to reduce the lesion size and subsequently allow fertility-sparing surgery</vt:lpstr>
      <vt:lpstr>Chemotherapy agents</vt:lpstr>
      <vt:lpstr>Chemotherapy agents</vt:lpstr>
      <vt:lpstr>PowerPoint Presentation</vt:lpstr>
      <vt:lpstr>PowerPoint Presentation</vt:lpstr>
      <vt:lpstr>PowerPoint Presentation</vt:lpstr>
      <vt:lpstr>PowerPoint Presentation</vt:lpstr>
      <vt:lpstr>Inclusion criteria for neo-adjuvant chemotherapy:</vt:lpstr>
      <vt:lpstr>Exclusion criteria for neo-adjuvant chemotherapy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Fertility-Sparing Treatment for Early-Stage Cervical Cancer &gt; 2 cm</vt:lpstr>
      <vt:lpstr>PowerPoint Presentation</vt:lpstr>
      <vt:lpstr>PowerPoint Presentation</vt:lpstr>
      <vt:lpstr>Oncological aspects of fertility-sparing strategies during the initial management of cervical cancer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ΑΛΕΞΑΝΔΡΟΣ ΡΟΔΟΛΑΚΗΣ</cp:lastModifiedBy>
  <cp:revision>18</cp:revision>
  <dcterms:created xsi:type="dcterms:W3CDTF">2023-12-12T09:59:18Z</dcterms:created>
  <dcterms:modified xsi:type="dcterms:W3CDTF">2024-11-27T16:04:40Z</dcterms:modified>
</cp:coreProperties>
</file>