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258" r:id="rId4"/>
    <p:sldId id="418" r:id="rId5"/>
    <p:sldId id="259" r:id="rId6"/>
    <p:sldId id="260" r:id="rId7"/>
    <p:sldId id="261" r:id="rId8"/>
    <p:sldId id="262" r:id="rId9"/>
    <p:sldId id="266" r:id="rId10"/>
    <p:sldId id="263" r:id="rId11"/>
    <p:sldId id="274" r:id="rId12"/>
    <p:sldId id="273" r:id="rId13"/>
    <p:sldId id="268" r:id="rId14"/>
    <p:sldId id="267" r:id="rId15"/>
    <p:sldId id="265" r:id="rId16"/>
    <p:sldId id="382" r:id="rId17"/>
    <p:sldId id="264" r:id="rId18"/>
    <p:sldId id="272" r:id="rId19"/>
    <p:sldId id="384" r:id="rId20"/>
    <p:sldId id="385" r:id="rId21"/>
    <p:sldId id="386" r:id="rId22"/>
    <p:sldId id="387" r:id="rId23"/>
    <p:sldId id="393" r:id="rId24"/>
    <p:sldId id="388" r:id="rId25"/>
    <p:sldId id="389" r:id="rId26"/>
    <p:sldId id="390" r:id="rId27"/>
    <p:sldId id="392" r:id="rId28"/>
    <p:sldId id="394" r:id="rId29"/>
    <p:sldId id="395" r:id="rId30"/>
    <p:sldId id="399" r:id="rId31"/>
    <p:sldId id="269" r:id="rId32"/>
    <p:sldId id="402" r:id="rId33"/>
    <p:sldId id="270" r:id="rId34"/>
    <p:sldId id="271" r:id="rId35"/>
    <p:sldId id="391" r:id="rId36"/>
    <p:sldId id="403" r:id="rId37"/>
    <p:sldId id="405" r:id="rId38"/>
    <p:sldId id="406" r:id="rId39"/>
    <p:sldId id="407" r:id="rId40"/>
    <p:sldId id="408" r:id="rId41"/>
    <p:sldId id="409" r:id="rId42"/>
    <p:sldId id="410" r:id="rId43"/>
    <p:sldId id="415" r:id="rId44"/>
    <p:sldId id="416" r:id="rId45"/>
    <p:sldId id="411" r:id="rId46"/>
    <p:sldId id="397" r:id="rId47"/>
    <p:sldId id="417" r:id="rId48"/>
    <p:sldId id="396" r:id="rId49"/>
    <p:sldId id="404" r:id="rId50"/>
    <p:sldId id="413" r:id="rId51"/>
    <p:sldId id="400" r:id="rId52"/>
    <p:sldId id="401" r:id="rId53"/>
  </p:sldIdLst>
  <p:sldSz cx="12192000" cy="6858000"/>
  <p:notesSz cx="6858000" cy="9144000"/>
  <p:defaultTextStyle>
    <a:defPPr>
      <a:defRPr lang="fr-L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/>
    <p:restoredTop sz="85714"/>
  </p:normalViewPr>
  <p:slideViewPr>
    <p:cSldViewPr snapToGrid="0" snapToObjects="1">
      <p:cViewPr varScale="1">
        <p:scale>
          <a:sx n="109" d="100"/>
          <a:sy n="109" d="100"/>
        </p:scale>
        <p:origin x="9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5EDD6C-07C5-8342-9653-F124F6E85C7A}" type="doc">
      <dgm:prSet loTypeId="urn:microsoft.com/office/officeart/2005/8/layout/cycle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12F4CA-4DEA-9D46-859B-C0B08B82373B}">
      <dgm:prSet phldrT="[Text]" custT="1"/>
      <dgm:spPr/>
      <dgm:t>
        <a:bodyPr/>
        <a:lstStyle/>
        <a:p>
          <a:pPr rtl="0"/>
          <a:r>
            <a:rPr lang="en-US" sz="1200" dirty="0"/>
            <a:t>Sexual desire </a:t>
          </a:r>
        </a:p>
        <a:p>
          <a:pPr rtl="0"/>
          <a:r>
            <a:rPr lang="en-US" sz="1200" dirty="0"/>
            <a:t>(libido)</a:t>
          </a:r>
        </a:p>
      </dgm:t>
    </dgm:pt>
    <dgm:pt modelId="{AC7A8150-910A-A54A-A9EB-3CF10EF29003}" type="parTrans" cxnId="{90448E55-DCC7-9F47-B5C9-F3D557543943}">
      <dgm:prSet/>
      <dgm:spPr/>
      <dgm:t>
        <a:bodyPr/>
        <a:lstStyle/>
        <a:p>
          <a:endParaRPr lang="en-US" sz="1200"/>
        </a:p>
      </dgm:t>
    </dgm:pt>
    <dgm:pt modelId="{36E1C16B-36EE-8F40-8F5F-1BDD6BFBB9F1}" type="sibTrans" cxnId="{90448E55-DCC7-9F47-B5C9-F3D557543943}">
      <dgm:prSet/>
      <dgm:spPr/>
      <dgm:t>
        <a:bodyPr/>
        <a:lstStyle/>
        <a:p>
          <a:endParaRPr lang="en-US" sz="1200"/>
        </a:p>
      </dgm:t>
    </dgm:pt>
    <dgm:pt modelId="{AF786485-6131-E543-AAE7-E7F16460BC3C}">
      <dgm:prSet phldrT="[Text]" custT="1"/>
      <dgm:spPr/>
      <dgm:t>
        <a:bodyPr/>
        <a:lstStyle/>
        <a:p>
          <a:r>
            <a:rPr lang="en-US" sz="1200" b="0" i="0" u="none" dirty="0"/>
            <a:t>physical and psychological health of the patient, </a:t>
          </a:r>
          <a:endParaRPr lang="en-US" sz="1200" dirty="0"/>
        </a:p>
      </dgm:t>
    </dgm:pt>
    <dgm:pt modelId="{65AA20FF-0078-B443-97FE-BC9F8CE1B7E6}" type="parTrans" cxnId="{BFE85ED3-F2B0-9C4F-BF28-2CE403558F17}">
      <dgm:prSet/>
      <dgm:spPr/>
      <dgm:t>
        <a:bodyPr/>
        <a:lstStyle/>
        <a:p>
          <a:endParaRPr lang="en-US" sz="1200"/>
        </a:p>
      </dgm:t>
    </dgm:pt>
    <dgm:pt modelId="{E34780A0-EEEF-844B-A88B-6C800B5C2CAD}" type="sibTrans" cxnId="{BFE85ED3-F2B0-9C4F-BF28-2CE403558F17}">
      <dgm:prSet/>
      <dgm:spPr/>
      <dgm:t>
        <a:bodyPr/>
        <a:lstStyle/>
        <a:p>
          <a:endParaRPr lang="en-US" sz="1200"/>
        </a:p>
      </dgm:t>
    </dgm:pt>
    <dgm:pt modelId="{D62D004D-2D55-B64D-BC29-2593B604BD56}">
      <dgm:prSet phldrT="[Text]" custT="1"/>
      <dgm:spPr/>
      <dgm:t>
        <a:bodyPr/>
        <a:lstStyle/>
        <a:p>
          <a:pPr rtl="0"/>
          <a:r>
            <a:rPr lang="en-US" sz="1200" dirty="0"/>
            <a:t>Arousal </a:t>
          </a:r>
        </a:p>
      </dgm:t>
    </dgm:pt>
    <dgm:pt modelId="{A6F36384-AF64-C74A-A886-ADFA2895CAA6}" type="parTrans" cxnId="{D5FD1B21-6F67-4F42-A7B3-5059B73F3595}">
      <dgm:prSet/>
      <dgm:spPr/>
      <dgm:t>
        <a:bodyPr/>
        <a:lstStyle/>
        <a:p>
          <a:endParaRPr lang="en-US" sz="1200"/>
        </a:p>
      </dgm:t>
    </dgm:pt>
    <dgm:pt modelId="{4A65C06A-0648-DE45-A64C-44F33C802AE6}" type="sibTrans" cxnId="{D5FD1B21-6F67-4F42-A7B3-5059B73F3595}">
      <dgm:prSet/>
      <dgm:spPr/>
      <dgm:t>
        <a:bodyPr/>
        <a:lstStyle/>
        <a:p>
          <a:endParaRPr lang="en-US" sz="1200"/>
        </a:p>
      </dgm:t>
    </dgm:pt>
    <dgm:pt modelId="{04A9C224-765F-5E47-901C-2141A8466F2D}">
      <dgm:prSet phldrT="[Text]" custT="1"/>
      <dgm:spPr/>
      <dgm:t>
        <a:bodyPr/>
        <a:lstStyle/>
        <a:p>
          <a:pPr rtl="0"/>
          <a:r>
            <a:rPr lang="en-US" sz="1200" b="0" i="0" u="none" dirty="0"/>
            <a:t>neurovascular response to desire or sexual stimulation resulting in vascular congestion of the nipples/areolae and genitals</a:t>
          </a:r>
          <a:endParaRPr lang="en-US" sz="1200" dirty="0"/>
        </a:p>
      </dgm:t>
    </dgm:pt>
    <dgm:pt modelId="{07C37691-5E7D-454A-AEE9-5C939CE0792A}" type="parTrans" cxnId="{1ACEA664-A453-5C49-9529-6FC43B5068C3}">
      <dgm:prSet/>
      <dgm:spPr/>
      <dgm:t>
        <a:bodyPr/>
        <a:lstStyle/>
        <a:p>
          <a:endParaRPr lang="en-US" sz="1200"/>
        </a:p>
      </dgm:t>
    </dgm:pt>
    <dgm:pt modelId="{AF9DC7B1-C6B0-5040-BD6A-C9015E35121A}" type="sibTrans" cxnId="{1ACEA664-A453-5C49-9529-6FC43B5068C3}">
      <dgm:prSet/>
      <dgm:spPr/>
      <dgm:t>
        <a:bodyPr/>
        <a:lstStyle/>
        <a:p>
          <a:endParaRPr lang="en-US" sz="1200"/>
        </a:p>
      </dgm:t>
    </dgm:pt>
    <dgm:pt modelId="{0034C776-7D98-6A4D-AB08-7FFA9F65717F}">
      <dgm:prSet phldrT="[Text]" custT="1"/>
      <dgm:spPr/>
      <dgm:t>
        <a:bodyPr/>
        <a:lstStyle/>
        <a:p>
          <a:pPr rtl="0"/>
          <a:r>
            <a:rPr lang="en-US" sz="1200" dirty="0"/>
            <a:t>Lubrication</a:t>
          </a:r>
        </a:p>
      </dgm:t>
    </dgm:pt>
    <dgm:pt modelId="{E8A11419-4932-644C-BC51-BE50927C53E2}" type="parTrans" cxnId="{84752755-1322-8244-B414-6DB6865CFC51}">
      <dgm:prSet/>
      <dgm:spPr/>
      <dgm:t>
        <a:bodyPr/>
        <a:lstStyle/>
        <a:p>
          <a:endParaRPr lang="en-US" sz="1200"/>
        </a:p>
      </dgm:t>
    </dgm:pt>
    <dgm:pt modelId="{0D179CF9-41BD-6C4A-8769-18ED4322A1F7}" type="sibTrans" cxnId="{84752755-1322-8244-B414-6DB6865CFC51}">
      <dgm:prSet/>
      <dgm:spPr/>
      <dgm:t>
        <a:bodyPr/>
        <a:lstStyle/>
        <a:p>
          <a:endParaRPr lang="en-US" sz="1200"/>
        </a:p>
      </dgm:t>
    </dgm:pt>
    <dgm:pt modelId="{7C4FB3B8-294F-D749-86FB-E19ECFE67B2D}">
      <dgm:prSet phldrT="[Text]" custT="1"/>
      <dgm:spPr/>
      <dgm:t>
        <a:bodyPr/>
        <a:lstStyle/>
        <a:p>
          <a:pPr rtl="0">
            <a:buFont typeface="Arial" panose="020B0604020202020204" pitchFamily="34" charset="0"/>
            <a:buChar char="•"/>
          </a:pPr>
          <a:r>
            <a:rPr lang="en-US" sz="1200" dirty="0"/>
            <a:t>Hormonal status</a:t>
          </a:r>
        </a:p>
      </dgm:t>
    </dgm:pt>
    <dgm:pt modelId="{C73736AE-9A21-964E-AFF9-53A63BE46548}" type="parTrans" cxnId="{675532C8-0E9C-2D48-848C-1326E4258986}">
      <dgm:prSet/>
      <dgm:spPr/>
      <dgm:t>
        <a:bodyPr/>
        <a:lstStyle/>
        <a:p>
          <a:endParaRPr lang="en-US" sz="1200"/>
        </a:p>
      </dgm:t>
    </dgm:pt>
    <dgm:pt modelId="{98BD4BDD-5138-6144-BC6C-5DEED6B20497}" type="sibTrans" cxnId="{675532C8-0E9C-2D48-848C-1326E4258986}">
      <dgm:prSet/>
      <dgm:spPr/>
      <dgm:t>
        <a:bodyPr/>
        <a:lstStyle/>
        <a:p>
          <a:endParaRPr lang="en-US" sz="1200"/>
        </a:p>
      </dgm:t>
    </dgm:pt>
    <dgm:pt modelId="{A46713C1-F27D-7F4A-BA1C-B79284D0E728}">
      <dgm:prSet phldrT="[Text]" custT="1"/>
      <dgm:spPr/>
      <dgm:t>
        <a:bodyPr/>
        <a:lstStyle/>
        <a:p>
          <a:pPr rtl="0"/>
          <a:r>
            <a:rPr lang="en-US" sz="1200" dirty="0"/>
            <a:t>Orgasm </a:t>
          </a:r>
        </a:p>
      </dgm:t>
    </dgm:pt>
    <dgm:pt modelId="{5151C915-2D3F-9049-B5EE-727D57BC2690}" type="parTrans" cxnId="{290B943F-2774-A04F-954B-43209DB2C88E}">
      <dgm:prSet/>
      <dgm:spPr/>
      <dgm:t>
        <a:bodyPr/>
        <a:lstStyle/>
        <a:p>
          <a:endParaRPr lang="en-US" sz="1200"/>
        </a:p>
      </dgm:t>
    </dgm:pt>
    <dgm:pt modelId="{CA6944E1-4AE9-1A47-AEB5-32E0D7FE7EF4}" type="sibTrans" cxnId="{290B943F-2774-A04F-954B-43209DB2C88E}">
      <dgm:prSet/>
      <dgm:spPr/>
      <dgm:t>
        <a:bodyPr/>
        <a:lstStyle/>
        <a:p>
          <a:endParaRPr lang="en-US" sz="1200"/>
        </a:p>
      </dgm:t>
    </dgm:pt>
    <dgm:pt modelId="{D17FC64E-CC2C-FA46-952F-ABAA826D86EA}">
      <dgm:prSet phldrT="[Text]" custT="1"/>
      <dgm:spPr/>
      <dgm:t>
        <a:bodyPr/>
        <a:lstStyle/>
        <a:p>
          <a:r>
            <a:rPr lang="en-US" sz="1200" b="0" i="0" u="none" dirty="0"/>
            <a:t>marked feeling of sexual release followed by rhythmic contractions in the pelvic musculature</a:t>
          </a:r>
          <a:endParaRPr lang="en-US" sz="1200" dirty="0"/>
        </a:p>
      </dgm:t>
    </dgm:pt>
    <dgm:pt modelId="{9C1D4505-2E1E-E64F-A2DB-C087A4DDA88E}" type="parTrans" cxnId="{B380B842-0BCE-5F4E-BCE3-57A2886D7512}">
      <dgm:prSet/>
      <dgm:spPr/>
      <dgm:t>
        <a:bodyPr/>
        <a:lstStyle/>
        <a:p>
          <a:endParaRPr lang="en-US" sz="1200"/>
        </a:p>
      </dgm:t>
    </dgm:pt>
    <dgm:pt modelId="{2E1AA2D3-6739-274B-946C-C5C894D9F4C5}" type="sibTrans" cxnId="{B380B842-0BCE-5F4E-BCE3-57A2886D7512}">
      <dgm:prSet/>
      <dgm:spPr/>
      <dgm:t>
        <a:bodyPr/>
        <a:lstStyle/>
        <a:p>
          <a:endParaRPr lang="en-US" sz="1200"/>
        </a:p>
      </dgm:t>
    </dgm:pt>
    <dgm:pt modelId="{9560A608-F165-2A4D-8C4F-64C48F675005}">
      <dgm:prSet phldrT="[Text]" custT="1"/>
      <dgm:spPr/>
      <dgm:t>
        <a:bodyPr/>
        <a:lstStyle/>
        <a:p>
          <a:r>
            <a:rPr lang="en-US" sz="1200" b="0" i="0" u="none" dirty="0"/>
            <a:t>past sexual experiences, </a:t>
          </a:r>
          <a:endParaRPr lang="en-US" sz="1200" dirty="0"/>
        </a:p>
      </dgm:t>
    </dgm:pt>
    <dgm:pt modelId="{52EEB84F-657D-5B4B-8CEF-B2A0ECDB5755}" type="parTrans" cxnId="{2A566406-7E57-0D47-9E9C-53CE5D63EEC7}">
      <dgm:prSet/>
      <dgm:spPr/>
      <dgm:t>
        <a:bodyPr/>
        <a:lstStyle/>
        <a:p>
          <a:endParaRPr lang="en-US" sz="1200"/>
        </a:p>
      </dgm:t>
    </dgm:pt>
    <dgm:pt modelId="{8D60C667-3F62-8E41-91C3-51EB13E8654F}" type="sibTrans" cxnId="{2A566406-7E57-0D47-9E9C-53CE5D63EEC7}">
      <dgm:prSet/>
      <dgm:spPr/>
      <dgm:t>
        <a:bodyPr/>
        <a:lstStyle/>
        <a:p>
          <a:endParaRPr lang="en-US" sz="1200"/>
        </a:p>
      </dgm:t>
    </dgm:pt>
    <dgm:pt modelId="{08AED070-E96D-374C-A101-A39F201F48DE}">
      <dgm:prSet phldrT="[Text]" custT="1"/>
      <dgm:spPr/>
      <dgm:t>
        <a:bodyPr/>
        <a:lstStyle/>
        <a:p>
          <a:r>
            <a:rPr lang="en-US" sz="1200" b="0" i="0" u="none" dirty="0"/>
            <a:t>sex education, </a:t>
          </a:r>
          <a:endParaRPr lang="en-US" sz="1200" dirty="0"/>
        </a:p>
      </dgm:t>
    </dgm:pt>
    <dgm:pt modelId="{B9984110-9548-7E47-B2E8-6274FB5BE838}" type="parTrans" cxnId="{8046F521-8AD5-314F-96C2-F874900B66EE}">
      <dgm:prSet/>
      <dgm:spPr/>
      <dgm:t>
        <a:bodyPr/>
        <a:lstStyle/>
        <a:p>
          <a:endParaRPr lang="en-US" sz="1200"/>
        </a:p>
      </dgm:t>
    </dgm:pt>
    <dgm:pt modelId="{1EC321C1-3886-7346-BC0D-4C05EC902E9D}" type="sibTrans" cxnId="{8046F521-8AD5-314F-96C2-F874900B66EE}">
      <dgm:prSet/>
      <dgm:spPr/>
      <dgm:t>
        <a:bodyPr/>
        <a:lstStyle/>
        <a:p>
          <a:endParaRPr lang="en-US" sz="1200"/>
        </a:p>
      </dgm:t>
    </dgm:pt>
    <dgm:pt modelId="{5771832F-C731-D04B-A557-C5A2C02B8FD8}">
      <dgm:prSet phldrT="[Text]" custT="1"/>
      <dgm:spPr/>
      <dgm:t>
        <a:bodyPr/>
        <a:lstStyle/>
        <a:p>
          <a:r>
            <a:rPr lang="en-US" sz="1200" b="0" i="0" u="none" dirty="0"/>
            <a:t>relationship concerns</a:t>
          </a:r>
          <a:endParaRPr lang="en-US" sz="1200" dirty="0"/>
        </a:p>
      </dgm:t>
    </dgm:pt>
    <dgm:pt modelId="{10AB5BCD-C086-6641-B5B0-B75C1741A60B}" type="parTrans" cxnId="{7B3B7BDF-AF21-1B4F-B729-E18E9F4DB268}">
      <dgm:prSet/>
      <dgm:spPr/>
      <dgm:t>
        <a:bodyPr/>
        <a:lstStyle/>
        <a:p>
          <a:endParaRPr lang="en-US" sz="1200"/>
        </a:p>
      </dgm:t>
    </dgm:pt>
    <dgm:pt modelId="{9492C8EE-5429-3349-A9DC-81F37AB234DF}" type="sibTrans" cxnId="{7B3B7BDF-AF21-1B4F-B729-E18E9F4DB268}">
      <dgm:prSet/>
      <dgm:spPr/>
      <dgm:t>
        <a:bodyPr/>
        <a:lstStyle/>
        <a:p>
          <a:endParaRPr lang="en-US" sz="1200"/>
        </a:p>
      </dgm:t>
    </dgm:pt>
    <dgm:pt modelId="{D2211FB2-8E5C-B44C-921D-5E10BD105B47}">
      <dgm:prSet phldrT="[Text]" custT="1"/>
      <dgm:spPr/>
      <dgm:t>
        <a:bodyPr/>
        <a:lstStyle/>
        <a:p>
          <a:r>
            <a:rPr lang="en-US" sz="1200" b="0" i="0" u="none" dirty="0"/>
            <a:t>personal beliefs about sex</a:t>
          </a:r>
          <a:endParaRPr lang="en-US" sz="1200" dirty="0"/>
        </a:p>
      </dgm:t>
    </dgm:pt>
    <dgm:pt modelId="{9B1C0294-8D84-E440-BC11-1AB3A330DF8E}" type="parTrans" cxnId="{EBCC6C96-25E4-1B4F-90D3-D282D1351C25}">
      <dgm:prSet/>
      <dgm:spPr/>
      <dgm:t>
        <a:bodyPr/>
        <a:lstStyle/>
        <a:p>
          <a:endParaRPr lang="en-US" sz="1200"/>
        </a:p>
      </dgm:t>
    </dgm:pt>
    <dgm:pt modelId="{77F2EEB9-6285-8A42-8147-C1408D85D860}" type="sibTrans" cxnId="{EBCC6C96-25E4-1B4F-90D3-D282D1351C25}">
      <dgm:prSet/>
      <dgm:spPr/>
      <dgm:t>
        <a:bodyPr/>
        <a:lstStyle/>
        <a:p>
          <a:endParaRPr lang="en-US" sz="1200"/>
        </a:p>
      </dgm:t>
    </dgm:pt>
    <dgm:pt modelId="{06F75B33-BFA2-9B4A-ADC8-DAFA7AE873D6}">
      <dgm:prSet phldrT="[Text]" custT="1"/>
      <dgm:spPr/>
      <dgm:t>
        <a:bodyPr/>
        <a:lstStyle/>
        <a:p>
          <a:pPr rtl="0"/>
          <a:r>
            <a:rPr lang="en-US" sz="1200" dirty="0"/>
            <a:t>Age</a:t>
          </a:r>
        </a:p>
      </dgm:t>
    </dgm:pt>
    <dgm:pt modelId="{C1763ABD-C4F9-3B46-87DC-FF85610DD01A}" type="parTrans" cxnId="{C9C194FC-F4FC-8947-8A7C-4DFA5B0770E4}">
      <dgm:prSet/>
      <dgm:spPr/>
      <dgm:t>
        <a:bodyPr/>
        <a:lstStyle/>
        <a:p>
          <a:endParaRPr lang="en-US" sz="1200"/>
        </a:p>
      </dgm:t>
    </dgm:pt>
    <dgm:pt modelId="{00223EC9-551C-7940-BC70-5674294F99BF}" type="sibTrans" cxnId="{C9C194FC-F4FC-8947-8A7C-4DFA5B0770E4}">
      <dgm:prSet/>
      <dgm:spPr/>
      <dgm:t>
        <a:bodyPr/>
        <a:lstStyle/>
        <a:p>
          <a:endParaRPr lang="en-US" sz="1200"/>
        </a:p>
      </dgm:t>
    </dgm:pt>
    <dgm:pt modelId="{4F22EC5A-AA57-9541-A5F7-CFE6F54ED8C3}">
      <dgm:prSet phldrT="[Text]" custT="1"/>
      <dgm:spPr/>
      <dgm:t>
        <a:bodyPr/>
        <a:lstStyle/>
        <a:p>
          <a:pPr rtl="0"/>
          <a:r>
            <a:rPr lang="en-US" sz="1200" dirty="0"/>
            <a:t>radiotherapy</a:t>
          </a:r>
        </a:p>
      </dgm:t>
    </dgm:pt>
    <dgm:pt modelId="{19E05CC5-6DB9-5943-8752-F5F46275A86D}" type="parTrans" cxnId="{C4571AA6-28F0-874D-9183-18DEFE118847}">
      <dgm:prSet/>
      <dgm:spPr/>
      <dgm:t>
        <a:bodyPr/>
        <a:lstStyle/>
        <a:p>
          <a:endParaRPr lang="en-US" sz="1200"/>
        </a:p>
      </dgm:t>
    </dgm:pt>
    <dgm:pt modelId="{5FE94C2B-6BB1-BC45-8FA7-A499DB483288}" type="sibTrans" cxnId="{C4571AA6-28F0-874D-9183-18DEFE118847}">
      <dgm:prSet/>
      <dgm:spPr/>
      <dgm:t>
        <a:bodyPr/>
        <a:lstStyle/>
        <a:p>
          <a:endParaRPr lang="en-US" sz="1200"/>
        </a:p>
      </dgm:t>
    </dgm:pt>
    <dgm:pt modelId="{95F44D2A-3E67-8C42-A106-E7B87D37E83B}" type="pres">
      <dgm:prSet presAssocID="{655EDD6C-07C5-8342-9653-F124F6E85C7A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955C8205-013D-964A-9497-EEC44D8B922F}" type="pres">
      <dgm:prSet presAssocID="{655EDD6C-07C5-8342-9653-F124F6E85C7A}" presName="children" presStyleCnt="0"/>
      <dgm:spPr/>
    </dgm:pt>
    <dgm:pt modelId="{96C197EE-225C-CF40-9F0E-24D5F0F6277D}" type="pres">
      <dgm:prSet presAssocID="{655EDD6C-07C5-8342-9653-F124F6E85C7A}" presName="child1group" presStyleCnt="0"/>
      <dgm:spPr/>
    </dgm:pt>
    <dgm:pt modelId="{3AADB1AF-4844-D04A-892D-012E58B7902E}" type="pres">
      <dgm:prSet presAssocID="{655EDD6C-07C5-8342-9653-F124F6E85C7A}" presName="child1" presStyleLbl="bgAcc1" presStyleIdx="0" presStyleCnt="4" custScaleX="112191" custScaleY="163482" custLinFactNeighborX="-52422" custLinFactNeighborY="-963"/>
      <dgm:spPr/>
    </dgm:pt>
    <dgm:pt modelId="{B8A7531C-92C3-0C47-9546-58A49CD77F9B}" type="pres">
      <dgm:prSet presAssocID="{655EDD6C-07C5-8342-9653-F124F6E85C7A}" presName="child1Text" presStyleLbl="bgAcc1" presStyleIdx="0" presStyleCnt="4">
        <dgm:presLayoutVars>
          <dgm:bulletEnabled val="1"/>
        </dgm:presLayoutVars>
      </dgm:prSet>
      <dgm:spPr/>
    </dgm:pt>
    <dgm:pt modelId="{B105084B-1814-1743-A53C-4333F6D72D1B}" type="pres">
      <dgm:prSet presAssocID="{655EDD6C-07C5-8342-9653-F124F6E85C7A}" presName="child2group" presStyleCnt="0"/>
      <dgm:spPr/>
    </dgm:pt>
    <dgm:pt modelId="{5E004A12-6F45-5848-97B7-41FA8D65FA7B}" type="pres">
      <dgm:prSet presAssocID="{655EDD6C-07C5-8342-9653-F124F6E85C7A}" presName="child2" presStyleLbl="bgAcc1" presStyleIdx="1" presStyleCnt="4" custLinFactNeighborX="37444" custLinFactNeighborY="-10597"/>
      <dgm:spPr/>
    </dgm:pt>
    <dgm:pt modelId="{0686B8AC-443F-1E46-86CA-2697C73603F8}" type="pres">
      <dgm:prSet presAssocID="{655EDD6C-07C5-8342-9653-F124F6E85C7A}" presName="child2Text" presStyleLbl="bgAcc1" presStyleIdx="1" presStyleCnt="4">
        <dgm:presLayoutVars>
          <dgm:bulletEnabled val="1"/>
        </dgm:presLayoutVars>
      </dgm:prSet>
      <dgm:spPr/>
    </dgm:pt>
    <dgm:pt modelId="{C57CDB0C-782A-F440-AAE5-0F18A988BC46}" type="pres">
      <dgm:prSet presAssocID="{655EDD6C-07C5-8342-9653-F124F6E85C7A}" presName="child3group" presStyleCnt="0"/>
      <dgm:spPr/>
    </dgm:pt>
    <dgm:pt modelId="{8E4E0A53-02D0-7742-AA57-51283D0C3A94}" type="pres">
      <dgm:prSet presAssocID="{655EDD6C-07C5-8342-9653-F124F6E85C7A}" presName="child3" presStyleLbl="bgAcc1" presStyleIdx="2" presStyleCnt="4"/>
      <dgm:spPr/>
    </dgm:pt>
    <dgm:pt modelId="{7DDCFED8-7CDF-064B-BAED-4F068EA0BA9E}" type="pres">
      <dgm:prSet presAssocID="{655EDD6C-07C5-8342-9653-F124F6E85C7A}" presName="child3Text" presStyleLbl="bgAcc1" presStyleIdx="2" presStyleCnt="4">
        <dgm:presLayoutVars>
          <dgm:bulletEnabled val="1"/>
        </dgm:presLayoutVars>
      </dgm:prSet>
      <dgm:spPr/>
    </dgm:pt>
    <dgm:pt modelId="{E18A8217-CA3F-D94C-AF0B-03F68C057292}" type="pres">
      <dgm:prSet presAssocID="{655EDD6C-07C5-8342-9653-F124F6E85C7A}" presName="child4group" presStyleCnt="0"/>
      <dgm:spPr/>
    </dgm:pt>
    <dgm:pt modelId="{CFCD2734-31BE-604B-8F89-0D975A45EAA8}" type="pres">
      <dgm:prSet presAssocID="{655EDD6C-07C5-8342-9653-F124F6E85C7A}" presName="child4" presStyleLbl="bgAcc1" presStyleIdx="3" presStyleCnt="4"/>
      <dgm:spPr/>
    </dgm:pt>
    <dgm:pt modelId="{2D69927C-91D5-AC4B-A96C-75BA7B793232}" type="pres">
      <dgm:prSet presAssocID="{655EDD6C-07C5-8342-9653-F124F6E85C7A}" presName="child4Text" presStyleLbl="bgAcc1" presStyleIdx="3" presStyleCnt="4">
        <dgm:presLayoutVars>
          <dgm:bulletEnabled val="1"/>
        </dgm:presLayoutVars>
      </dgm:prSet>
      <dgm:spPr/>
    </dgm:pt>
    <dgm:pt modelId="{DA8E133C-A0DD-B042-848A-CB2E64D18F95}" type="pres">
      <dgm:prSet presAssocID="{655EDD6C-07C5-8342-9653-F124F6E85C7A}" presName="childPlaceholder" presStyleCnt="0"/>
      <dgm:spPr/>
    </dgm:pt>
    <dgm:pt modelId="{FDCAEDCD-5815-FE48-B6CD-59543C5A0382}" type="pres">
      <dgm:prSet presAssocID="{655EDD6C-07C5-8342-9653-F124F6E85C7A}" presName="circle" presStyleCnt="0"/>
      <dgm:spPr/>
    </dgm:pt>
    <dgm:pt modelId="{CE683A2F-C04F-F646-B90D-CBECA6DCB90B}" type="pres">
      <dgm:prSet presAssocID="{655EDD6C-07C5-8342-9653-F124F6E85C7A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744FAE71-5EFB-F84D-BB9A-A74AFD512FCE}" type="pres">
      <dgm:prSet presAssocID="{655EDD6C-07C5-8342-9653-F124F6E85C7A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349A06AC-B7BA-C04A-B285-DC456A1CA4DD}" type="pres">
      <dgm:prSet presAssocID="{655EDD6C-07C5-8342-9653-F124F6E85C7A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B523A8FF-6CD7-D54D-8CE3-2EFEAEF2566D}" type="pres">
      <dgm:prSet presAssocID="{655EDD6C-07C5-8342-9653-F124F6E85C7A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EA1F7B41-9621-654C-980F-04C50B7ADB5F}" type="pres">
      <dgm:prSet presAssocID="{655EDD6C-07C5-8342-9653-F124F6E85C7A}" presName="quadrantPlaceholder" presStyleCnt="0"/>
      <dgm:spPr/>
    </dgm:pt>
    <dgm:pt modelId="{8A289E10-88CC-F54F-988E-726C3A452128}" type="pres">
      <dgm:prSet presAssocID="{655EDD6C-07C5-8342-9653-F124F6E85C7A}" presName="center1" presStyleLbl="fgShp" presStyleIdx="0" presStyleCnt="2"/>
      <dgm:spPr/>
    </dgm:pt>
    <dgm:pt modelId="{EA884E04-F3CA-8449-9F82-5B600C8FC105}" type="pres">
      <dgm:prSet presAssocID="{655EDD6C-07C5-8342-9653-F124F6E85C7A}" presName="center2" presStyleLbl="fgShp" presStyleIdx="1" presStyleCnt="2"/>
      <dgm:spPr/>
    </dgm:pt>
  </dgm:ptLst>
  <dgm:cxnLst>
    <dgm:cxn modelId="{2A566406-7E57-0D47-9E9C-53CE5D63EEC7}" srcId="{3412F4CA-4DEA-9D46-859B-C0B08B82373B}" destId="{9560A608-F165-2A4D-8C4F-64C48F675005}" srcOrd="1" destOrd="0" parTransId="{52EEB84F-657D-5B4B-8CEF-B2A0ECDB5755}" sibTransId="{8D60C667-3F62-8E41-91C3-51EB13E8654F}"/>
    <dgm:cxn modelId="{BF408712-B396-7740-8784-D7AF28CF377A}" type="presOf" srcId="{9560A608-F165-2A4D-8C4F-64C48F675005}" destId="{3AADB1AF-4844-D04A-892D-012E58B7902E}" srcOrd="0" destOrd="1" presId="urn:microsoft.com/office/officeart/2005/8/layout/cycle4"/>
    <dgm:cxn modelId="{4495961A-F255-2B43-BAB0-21C3EBEAEB52}" type="presOf" srcId="{D62D004D-2D55-B64D-BC29-2593B604BD56}" destId="{744FAE71-5EFB-F84D-BB9A-A74AFD512FCE}" srcOrd="0" destOrd="0" presId="urn:microsoft.com/office/officeart/2005/8/layout/cycle4"/>
    <dgm:cxn modelId="{D5FD1B21-6F67-4F42-A7B3-5059B73F3595}" srcId="{655EDD6C-07C5-8342-9653-F124F6E85C7A}" destId="{D62D004D-2D55-B64D-BC29-2593B604BD56}" srcOrd="1" destOrd="0" parTransId="{A6F36384-AF64-C74A-A886-ADFA2895CAA6}" sibTransId="{4A65C06A-0648-DE45-A64C-44F33C802AE6}"/>
    <dgm:cxn modelId="{0932DF21-7318-4341-AAEB-2F94850A1898}" type="presOf" srcId="{04A9C224-765F-5E47-901C-2141A8466F2D}" destId="{5E004A12-6F45-5848-97B7-41FA8D65FA7B}" srcOrd="0" destOrd="0" presId="urn:microsoft.com/office/officeart/2005/8/layout/cycle4"/>
    <dgm:cxn modelId="{8046F521-8AD5-314F-96C2-F874900B66EE}" srcId="{3412F4CA-4DEA-9D46-859B-C0B08B82373B}" destId="{08AED070-E96D-374C-A101-A39F201F48DE}" srcOrd="2" destOrd="0" parTransId="{B9984110-9548-7E47-B2E8-6274FB5BE838}" sibTransId="{1EC321C1-3886-7346-BC0D-4C05EC902E9D}"/>
    <dgm:cxn modelId="{94E09423-58AF-3542-8E7C-A08D32052C4B}" type="presOf" srcId="{04A9C224-765F-5E47-901C-2141A8466F2D}" destId="{0686B8AC-443F-1E46-86CA-2697C73603F8}" srcOrd="1" destOrd="0" presId="urn:microsoft.com/office/officeart/2005/8/layout/cycle4"/>
    <dgm:cxn modelId="{40059026-211E-E748-9E0B-AFBB0841AE9E}" type="presOf" srcId="{3412F4CA-4DEA-9D46-859B-C0B08B82373B}" destId="{CE683A2F-C04F-F646-B90D-CBECA6DCB90B}" srcOrd="0" destOrd="0" presId="urn:microsoft.com/office/officeart/2005/8/layout/cycle4"/>
    <dgm:cxn modelId="{CBCB0639-F3ED-A041-9172-7290D9419D28}" type="presOf" srcId="{7C4FB3B8-294F-D749-86FB-E19ECFE67B2D}" destId="{8E4E0A53-02D0-7742-AA57-51283D0C3A94}" srcOrd="0" destOrd="0" presId="urn:microsoft.com/office/officeart/2005/8/layout/cycle4"/>
    <dgm:cxn modelId="{CA330C3A-A2B6-FE42-9C11-7E5C146F3906}" type="presOf" srcId="{D2211FB2-8E5C-B44C-921D-5E10BD105B47}" destId="{3AADB1AF-4844-D04A-892D-012E58B7902E}" srcOrd="0" destOrd="4" presId="urn:microsoft.com/office/officeart/2005/8/layout/cycle4"/>
    <dgm:cxn modelId="{290B943F-2774-A04F-954B-43209DB2C88E}" srcId="{655EDD6C-07C5-8342-9653-F124F6E85C7A}" destId="{A46713C1-F27D-7F4A-BA1C-B79284D0E728}" srcOrd="3" destOrd="0" parTransId="{5151C915-2D3F-9049-B5EE-727D57BC2690}" sibTransId="{CA6944E1-4AE9-1A47-AEB5-32E0D7FE7EF4}"/>
    <dgm:cxn modelId="{B380B842-0BCE-5F4E-BCE3-57A2886D7512}" srcId="{A46713C1-F27D-7F4A-BA1C-B79284D0E728}" destId="{D17FC64E-CC2C-FA46-952F-ABAA826D86EA}" srcOrd="0" destOrd="0" parTransId="{9C1D4505-2E1E-E64F-A2DB-C087A4DDA88E}" sibTransId="{2E1AA2D3-6739-274B-946C-C5C894D9F4C5}"/>
    <dgm:cxn modelId="{19ECF750-0EAC-3245-BFAD-56DE36AAC3A2}" type="presOf" srcId="{D17FC64E-CC2C-FA46-952F-ABAA826D86EA}" destId="{CFCD2734-31BE-604B-8F89-0D975A45EAA8}" srcOrd="0" destOrd="0" presId="urn:microsoft.com/office/officeart/2005/8/layout/cycle4"/>
    <dgm:cxn modelId="{E1D7B354-8EAD-2F4D-B263-757CE35A883B}" type="presOf" srcId="{7C4FB3B8-294F-D749-86FB-E19ECFE67B2D}" destId="{7DDCFED8-7CDF-064B-BAED-4F068EA0BA9E}" srcOrd="1" destOrd="0" presId="urn:microsoft.com/office/officeart/2005/8/layout/cycle4"/>
    <dgm:cxn modelId="{84752755-1322-8244-B414-6DB6865CFC51}" srcId="{655EDD6C-07C5-8342-9653-F124F6E85C7A}" destId="{0034C776-7D98-6A4D-AB08-7FFA9F65717F}" srcOrd="2" destOrd="0" parTransId="{E8A11419-4932-644C-BC51-BE50927C53E2}" sibTransId="{0D179CF9-41BD-6C4A-8769-18ED4322A1F7}"/>
    <dgm:cxn modelId="{90448E55-DCC7-9F47-B5C9-F3D557543943}" srcId="{655EDD6C-07C5-8342-9653-F124F6E85C7A}" destId="{3412F4CA-4DEA-9D46-859B-C0B08B82373B}" srcOrd="0" destOrd="0" parTransId="{AC7A8150-910A-A54A-A9EB-3CF10EF29003}" sibTransId="{36E1C16B-36EE-8F40-8F5F-1BDD6BFBB9F1}"/>
    <dgm:cxn modelId="{E57C0C59-8C7B-FD48-8E54-33FD1A3BBA65}" type="presOf" srcId="{655EDD6C-07C5-8342-9653-F124F6E85C7A}" destId="{95F44D2A-3E67-8C42-A106-E7B87D37E83B}" srcOrd="0" destOrd="0" presId="urn:microsoft.com/office/officeart/2005/8/layout/cycle4"/>
    <dgm:cxn modelId="{C375D25D-EBCE-2443-AAD0-F1399008284B}" type="presOf" srcId="{0034C776-7D98-6A4D-AB08-7FFA9F65717F}" destId="{349A06AC-B7BA-C04A-B285-DC456A1CA4DD}" srcOrd="0" destOrd="0" presId="urn:microsoft.com/office/officeart/2005/8/layout/cycle4"/>
    <dgm:cxn modelId="{177B9563-EB2C-9C42-9951-2DD386F59D87}" type="presOf" srcId="{08AED070-E96D-374C-A101-A39F201F48DE}" destId="{3AADB1AF-4844-D04A-892D-012E58B7902E}" srcOrd="0" destOrd="2" presId="urn:microsoft.com/office/officeart/2005/8/layout/cycle4"/>
    <dgm:cxn modelId="{1ACEA664-A453-5C49-9529-6FC43B5068C3}" srcId="{D62D004D-2D55-B64D-BC29-2593B604BD56}" destId="{04A9C224-765F-5E47-901C-2141A8466F2D}" srcOrd="0" destOrd="0" parTransId="{07C37691-5E7D-454A-AEE9-5C939CE0792A}" sibTransId="{AF9DC7B1-C6B0-5040-BD6A-C9015E35121A}"/>
    <dgm:cxn modelId="{3F448267-9674-5F40-8421-797B61E3CA77}" type="presOf" srcId="{06F75B33-BFA2-9B4A-ADC8-DAFA7AE873D6}" destId="{8E4E0A53-02D0-7742-AA57-51283D0C3A94}" srcOrd="0" destOrd="1" presId="urn:microsoft.com/office/officeart/2005/8/layout/cycle4"/>
    <dgm:cxn modelId="{F07E8D6B-BBF6-D54E-B744-DC622841694B}" type="presOf" srcId="{5771832F-C731-D04B-A557-C5A2C02B8FD8}" destId="{B8A7531C-92C3-0C47-9546-58A49CD77F9B}" srcOrd="1" destOrd="3" presId="urn:microsoft.com/office/officeart/2005/8/layout/cycle4"/>
    <dgm:cxn modelId="{EAA3EF7B-60D5-E044-B617-E33C069CFA66}" type="presOf" srcId="{5771832F-C731-D04B-A557-C5A2C02B8FD8}" destId="{3AADB1AF-4844-D04A-892D-012E58B7902E}" srcOrd="0" destOrd="3" presId="urn:microsoft.com/office/officeart/2005/8/layout/cycle4"/>
    <dgm:cxn modelId="{6BE15F80-11AB-4E44-AAD1-359194E9D6C4}" type="presOf" srcId="{D2211FB2-8E5C-B44C-921D-5E10BD105B47}" destId="{B8A7531C-92C3-0C47-9546-58A49CD77F9B}" srcOrd="1" destOrd="4" presId="urn:microsoft.com/office/officeart/2005/8/layout/cycle4"/>
    <dgm:cxn modelId="{6DEBE983-022B-4243-80C4-DCD04865FDCD}" type="presOf" srcId="{AF786485-6131-E543-AAE7-E7F16460BC3C}" destId="{B8A7531C-92C3-0C47-9546-58A49CD77F9B}" srcOrd="1" destOrd="0" presId="urn:microsoft.com/office/officeart/2005/8/layout/cycle4"/>
    <dgm:cxn modelId="{7C4D9B8D-F46B-4448-B9DB-F04BA232DFE3}" type="presOf" srcId="{D17FC64E-CC2C-FA46-952F-ABAA826D86EA}" destId="{2D69927C-91D5-AC4B-A96C-75BA7B793232}" srcOrd="1" destOrd="0" presId="urn:microsoft.com/office/officeart/2005/8/layout/cycle4"/>
    <dgm:cxn modelId="{EBCC6C96-25E4-1B4F-90D3-D282D1351C25}" srcId="{3412F4CA-4DEA-9D46-859B-C0B08B82373B}" destId="{D2211FB2-8E5C-B44C-921D-5E10BD105B47}" srcOrd="4" destOrd="0" parTransId="{9B1C0294-8D84-E440-BC11-1AB3A330DF8E}" sibTransId="{77F2EEB9-6285-8A42-8147-C1408D85D860}"/>
    <dgm:cxn modelId="{6F75D99E-BC27-D740-8ECC-0203F8B7BD8C}" type="presOf" srcId="{4F22EC5A-AA57-9541-A5F7-CFE6F54ED8C3}" destId="{7DDCFED8-7CDF-064B-BAED-4F068EA0BA9E}" srcOrd="1" destOrd="2" presId="urn:microsoft.com/office/officeart/2005/8/layout/cycle4"/>
    <dgm:cxn modelId="{C4571AA6-28F0-874D-9183-18DEFE118847}" srcId="{0034C776-7D98-6A4D-AB08-7FFA9F65717F}" destId="{4F22EC5A-AA57-9541-A5F7-CFE6F54ED8C3}" srcOrd="2" destOrd="0" parTransId="{19E05CC5-6DB9-5943-8752-F5F46275A86D}" sibTransId="{5FE94C2B-6BB1-BC45-8FA7-A499DB483288}"/>
    <dgm:cxn modelId="{06AC88AB-98E7-044F-A971-CA257C56F9F3}" type="presOf" srcId="{9560A608-F165-2A4D-8C4F-64C48F675005}" destId="{B8A7531C-92C3-0C47-9546-58A49CD77F9B}" srcOrd="1" destOrd="1" presId="urn:microsoft.com/office/officeart/2005/8/layout/cycle4"/>
    <dgm:cxn modelId="{84BF16BA-A022-394F-AC76-D69448DC655C}" type="presOf" srcId="{AF786485-6131-E543-AAE7-E7F16460BC3C}" destId="{3AADB1AF-4844-D04A-892D-012E58B7902E}" srcOrd="0" destOrd="0" presId="urn:microsoft.com/office/officeart/2005/8/layout/cycle4"/>
    <dgm:cxn modelId="{118243BF-A4A9-0A4F-83D5-5AED97FA54EE}" type="presOf" srcId="{06F75B33-BFA2-9B4A-ADC8-DAFA7AE873D6}" destId="{7DDCFED8-7CDF-064B-BAED-4F068EA0BA9E}" srcOrd="1" destOrd="1" presId="urn:microsoft.com/office/officeart/2005/8/layout/cycle4"/>
    <dgm:cxn modelId="{675532C8-0E9C-2D48-848C-1326E4258986}" srcId="{0034C776-7D98-6A4D-AB08-7FFA9F65717F}" destId="{7C4FB3B8-294F-D749-86FB-E19ECFE67B2D}" srcOrd="0" destOrd="0" parTransId="{C73736AE-9A21-964E-AFF9-53A63BE46548}" sibTransId="{98BD4BDD-5138-6144-BC6C-5DEED6B20497}"/>
    <dgm:cxn modelId="{B4B18ACB-192C-0E45-B41B-41DF99222D74}" type="presOf" srcId="{A46713C1-F27D-7F4A-BA1C-B79284D0E728}" destId="{B523A8FF-6CD7-D54D-8CE3-2EFEAEF2566D}" srcOrd="0" destOrd="0" presId="urn:microsoft.com/office/officeart/2005/8/layout/cycle4"/>
    <dgm:cxn modelId="{BFE85ED3-F2B0-9C4F-BF28-2CE403558F17}" srcId="{3412F4CA-4DEA-9D46-859B-C0B08B82373B}" destId="{AF786485-6131-E543-AAE7-E7F16460BC3C}" srcOrd="0" destOrd="0" parTransId="{65AA20FF-0078-B443-97FE-BC9F8CE1B7E6}" sibTransId="{E34780A0-EEEF-844B-A88B-6C800B5C2CAD}"/>
    <dgm:cxn modelId="{83A3A9DC-2B79-7E44-881D-E3BEBB695744}" type="presOf" srcId="{08AED070-E96D-374C-A101-A39F201F48DE}" destId="{B8A7531C-92C3-0C47-9546-58A49CD77F9B}" srcOrd="1" destOrd="2" presId="urn:microsoft.com/office/officeart/2005/8/layout/cycle4"/>
    <dgm:cxn modelId="{7B3B7BDF-AF21-1B4F-B729-E18E9F4DB268}" srcId="{3412F4CA-4DEA-9D46-859B-C0B08B82373B}" destId="{5771832F-C731-D04B-A557-C5A2C02B8FD8}" srcOrd="3" destOrd="0" parTransId="{10AB5BCD-C086-6641-B5B0-B75C1741A60B}" sibTransId="{9492C8EE-5429-3349-A9DC-81F37AB234DF}"/>
    <dgm:cxn modelId="{DAA110E7-E1A9-974A-B663-E67D956D1D29}" type="presOf" srcId="{4F22EC5A-AA57-9541-A5F7-CFE6F54ED8C3}" destId="{8E4E0A53-02D0-7742-AA57-51283D0C3A94}" srcOrd="0" destOrd="2" presId="urn:microsoft.com/office/officeart/2005/8/layout/cycle4"/>
    <dgm:cxn modelId="{C9C194FC-F4FC-8947-8A7C-4DFA5B0770E4}" srcId="{0034C776-7D98-6A4D-AB08-7FFA9F65717F}" destId="{06F75B33-BFA2-9B4A-ADC8-DAFA7AE873D6}" srcOrd="1" destOrd="0" parTransId="{C1763ABD-C4F9-3B46-87DC-FF85610DD01A}" sibTransId="{00223EC9-551C-7940-BC70-5674294F99BF}"/>
    <dgm:cxn modelId="{12159A9C-1998-AD48-A69D-EAE2F6BF48CA}" type="presParOf" srcId="{95F44D2A-3E67-8C42-A106-E7B87D37E83B}" destId="{955C8205-013D-964A-9497-EEC44D8B922F}" srcOrd="0" destOrd="0" presId="urn:microsoft.com/office/officeart/2005/8/layout/cycle4"/>
    <dgm:cxn modelId="{4AB4DDCD-A368-9246-AD5E-8F0A20C737D5}" type="presParOf" srcId="{955C8205-013D-964A-9497-EEC44D8B922F}" destId="{96C197EE-225C-CF40-9F0E-24D5F0F6277D}" srcOrd="0" destOrd="0" presId="urn:microsoft.com/office/officeart/2005/8/layout/cycle4"/>
    <dgm:cxn modelId="{46A7A628-C686-9D42-9431-E0D5D6435C92}" type="presParOf" srcId="{96C197EE-225C-CF40-9F0E-24D5F0F6277D}" destId="{3AADB1AF-4844-D04A-892D-012E58B7902E}" srcOrd="0" destOrd="0" presId="urn:microsoft.com/office/officeart/2005/8/layout/cycle4"/>
    <dgm:cxn modelId="{8FA73062-D521-5942-BE7E-7E44FDC5ABC6}" type="presParOf" srcId="{96C197EE-225C-CF40-9F0E-24D5F0F6277D}" destId="{B8A7531C-92C3-0C47-9546-58A49CD77F9B}" srcOrd="1" destOrd="0" presId="urn:microsoft.com/office/officeart/2005/8/layout/cycle4"/>
    <dgm:cxn modelId="{6312C4D8-6F97-AF45-90B4-8039B895FB22}" type="presParOf" srcId="{955C8205-013D-964A-9497-EEC44D8B922F}" destId="{B105084B-1814-1743-A53C-4333F6D72D1B}" srcOrd="1" destOrd="0" presId="urn:microsoft.com/office/officeart/2005/8/layout/cycle4"/>
    <dgm:cxn modelId="{D15F8767-12D6-DA40-94AE-623BA92F10BF}" type="presParOf" srcId="{B105084B-1814-1743-A53C-4333F6D72D1B}" destId="{5E004A12-6F45-5848-97B7-41FA8D65FA7B}" srcOrd="0" destOrd="0" presId="urn:microsoft.com/office/officeart/2005/8/layout/cycle4"/>
    <dgm:cxn modelId="{E503A87C-A880-584D-8ABA-F14448A8F2BE}" type="presParOf" srcId="{B105084B-1814-1743-A53C-4333F6D72D1B}" destId="{0686B8AC-443F-1E46-86CA-2697C73603F8}" srcOrd="1" destOrd="0" presId="urn:microsoft.com/office/officeart/2005/8/layout/cycle4"/>
    <dgm:cxn modelId="{40D41DB8-C294-3D4E-BD5E-2E7A625470AB}" type="presParOf" srcId="{955C8205-013D-964A-9497-EEC44D8B922F}" destId="{C57CDB0C-782A-F440-AAE5-0F18A988BC46}" srcOrd="2" destOrd="0" presId="urn:microsoft.com/office/officeart/2005/8/layout/cycle4"/>
    <dgm:cxn modelId="{24FE097F-1471-7C4D-9835-F0302080C485}" type="presParOf" srcId="{C57CDB0C-782A-F440-AAE5-0F18A988BC46}" destId="{8E4E0A53-02D0-7742-AA57-51283D0C3A94}" srcOrd="0" destOrd="0" presId="urn:microsoft.com/office/officeart/2005/8/layout/cycle4"/>
    <dgm:cxn modelId="{4B8B3AF4-9434-D24A-9320-5C13741CF6E6}" type="presParOf" srcId="{C57CDB0C-782A-F440-AAE5-0F18A988BC46}" destId="{7DDCFED8-7CDF-064B-BAED-4F068EA0BA9E}" srcOrd="1" destOrd="0" presId="urn:microsoft.com/office/officeart/2005/8/layout/cycle4"/>
    <dgm:cxn modelId="{904865B4-1A39-5F4E-8A93-452EB25D15DE}" type="presParOf" srcId="{955C8205-013D-964A-9497-EEC44D8B922F}" destId="{E18A8217-CA3F-D94C-AF0B-03F68C057292}" srcOrd="3" destOrd="0" presId="urn:microsoft.com/office/officeart/2005/8/layout/cycle4"/>
    <dgm:cxn modelId="{6E886F4B-27CC-7F40-AE8F-9935CDBA4F2D}" type="presParOf" srcId="{E18A8217-CA3F-D94C-AF0B-03F68C057292}" destId="{CFCD2734-31BE-604B-8F89-0D975A45EAA8}" srcOrd="0" destOrd="0" presId="urn:microsoft.com/office/officeart/2005/8/layout/cycle4"/>
    <dgm:cxn modelId="{E9E9D063-C2DB-4E49-976F-8D4F137729B5}" type="presParOf" srcId="{E18A8217-CA3F-D94C-AF0B-03F68C057292}" destId="{2D69927C-91D5-AC4B-A96C-75BA7B793232}" srcOrd="1" destOrd="0" presId="urn:microsoft.com/office/officeart/2005/8/layout/cycle4"/>
    <dgm:cxn modelId="{5502E0D1-976A-5142-8EE0-D54C0F1857F1}" type="presParOf" srcId="{955C8205-013D-964A-9497-EEC44D8B922F}" destId="{DA8E133C-A0DD-B042-848A-CB2E64D18F95}" srcOrd="4" destOrd="0" presId="urn:microsoft.com/office/officeart/2005/8/layout/cycle4"/>
    <dgm:cxn modelId="{4E7058B4-4910-8A49-8C08-20BEF5A84945}" type="presParOf" srcId="{95F44D2A-3E67-8C42-A106-E7B87D37E83B}" destId="{FDCAEDCD-5815-FE48-B6CD-59543C5A0382}" srcOrd="1" destOrd="0" presId="urn:microsoft.com/office/officeart/2005/8/layout/cycle4"/>
    <dgm:cxn modelId="{7A8E291E-6BAB-CF42-B8FD-004C9E8109A2}" type="presParOf" srcId="{FDCAEDCD-5815-FE48-B6CD-59543C5A0382}" destId="{CE683A2F-C04F-F646-B90D-CBECA6DCB90B}" srcOrd="0" destOrd="0" presId="urn:microsoft.com/office/officeart/2005/8/layout/cycle4"/>
    <dgm:cxn modelId="{AD461021-D3C5-1B43-9949-3DDE8805B31B}" type="presParOf" srcId="{FDCAEDCD-5815-FE48-B6CD-59543C5A0382}" destId="{744FAE71-5EFB-F84D-BB9A-A74AFD512FCE}" srcOrd="1" destOrd="0" presId="urn:microsoft.com/office/officeart/2005/8/layout/cycle4"/>
    <dgm:cxn modelId="{9D520334-8FFC-FF41-AA6A-FFB733594032}" type="presParOf" srcId="{FDCAEDCD-5815-FE48-B6CD-59543C5A0382}" destId="{349A06AC-B7BA-C04A-B285-DC456A1CA4DD}" srcOrd="2" destOrd="0" presId="urn:microsoft.com/office/officeart/2005/8/layout/cycle4"/>
    <dgm:cxn modelId="{8F014AF1-25AD-524E-BE08-8438843CBE34}" type="presParOf" srcId="{FDCAEDCD-5815-FE48-B6CD-59543C5A0382}" destId="{B523A8FF-6CD7-D54D-8CE3-2EFEAEF2566D}" srcOrd="3" destOrd="0" presId="urn:microsoft.com/office/officeart/2005/8/layout/cycle4"/>
    <dgm:cxn modelId="{FF3CF1EF-6837-1B44-BAB1-7FE6B597EB8C}" type="presParOf" srcId="{FDCAEDCD-5815-FE48-B6CD-59543C5A0382}" destId="{EA1F7B41-9621-654C-980F-04C50B7ADB5F}" srcOrd="4" destOrd="0" presId="urn:microsoft.com/office/officeart/2005/8/layout/cycle4"/>
    <dgm:cxn modelId="{E7E41329-FBB3-7A43-9761-E314C6AFD225}" type="presParOf" srcId="{95F44D2A-3E67-8C42-A106-E7B87D37E83B}" destId="{8A289E10-88CC-F54F-988E-726C3A452128}" srcOrd="2" destOrd="0" presId="urn:microsoft.com/office/officeart/2005/8/layout/cycle4"/>
    <dgm:cxn modelId="{C6BC8788-D34D-7442-ACB6-B637BE9E686B}" type="presParOf" srcId="{95F44D2A-3E67-8C42-A106-E7B87D37E83B}" destId="{EA884E04-F3CA-8449-9F82-5B600C8FC105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574343-EB47-0D40-9F18-313113BF6ECD}" type="doc">
      <dgm:prSet loTypeId="urn:microsoft.com/office/officeart/2005/8/layout/venn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7CB825-132A-F642-A844-B232D45B1B1B}">
      <dgm:prSet phldrT="[Text]"/>
      <dgm:spPr/>
      <dgm:t>
        <a:bodyPr/>
        <a:lstStyle/>
        <a:p>
          <a:pPr rtl="0"/>
          <a:r>
            <a:rPr lang="en-US" dirty="0"/>
            <a:t>Affected body image: hair loss, weight loss, stoma</a:t>
          </a:r>
        </a:p>
      </dgm:t>
    </dgm:pt>
    <dgm:pt modelId="{3CBD82E4-FA5F-8742-9FD8-A6F50AF306C2}" type="parTrans" cxnId="{463CCAA5-187C-AB4D-99EE-9F712968BD98}">
      <dgm:prSet/>
      <dgm:spPr/>
      <dgm:t>
        <a:bodyPr/>
        <a:lstStyle/>
        <a:p>
          <a:endParaRPr lang="en-US"/>
        </a:p>
      </dgm:t>
    </dgm:pt>
    <dgm:pt modelId="{97159274-59B1-F249-99FE-15ECBE423843}" type="sibTrans" cxnId="{463CCAA5-187C-AB4D-99EE-9F712968BD98}">
      <dgm:prSet/>
      <dgm:spPr/>
      <dgm:t>
        <a:bodyPr/>
        <a:lstStyle/>
        <a:p>
          <a:endParaRPr lang="en-US"/>
        </a:p>
      </dgm:t>
    </dgm:pt>
    <dgm:pt modelId="{6CB14311-3B7C-394D-AE46-C84EA1394194}">
      <dgm:prSet phldrT="[Text]"/>
      <dgm:spPr/>
      <dgm:t>
        <a:bodyPr/>
        <a:lstStyle/>
        <a:p>
          <a:pPr rtl="0"/>
          <a:r>
            <a:rPr lang="en-US" dirty="0"/>
            <a:t>Sexual discomfort: pain due to vaginal dryness , CT</a:t>
          </a:r>
        </a:p>
      </dgm:t>
    </dgm:pt>
    <dgm:pt modelId="{7BE2A133-9411-6F46-937B-E0A7ABCA7E6B}" type="parTrans" cxnId="{F6DC707C-C606-4E48-AE60-5BAB31F60696}">
      <dgm:prSet/>
      <dgm:spPr/>
      <dgm:t>
        <a:bodyPr/>
        <a:lstStyle/>
        <a:p>
          <a:endParaRPr lang="en-US"/>
        </a:p>
      </dgm:t>
    </dgm:pt>
    <dgm:pt modelId="{07E50206-8EE9-D04E-B461-BC5075199E44}" type="sibTrans" cxnId="{F6DC707C-C606-4E48-AE60-5BAB31F60696}">
      <dgm:prSet/>
      <dgm:spPr/>
      <dgm:t>
        <a:bodyPr/>
        <a:lstStyle/>
        <a:p>
          <a:endParaRPr lang="en-US"/>
        </a:p>
      </dgm:t>
    </dgm:pt>
    <dgm:pt modelId="{DB7AD449-4D6C-504F-A053-6DFCF544D8EA}">
      <dgm:prSet phldrT="[Text]"/>
      <dgm:spPr/>
      <dgm:t>
        <a:bodyPr/>
        <a:lstStyle/>
        <a:p>
          <a:pPr rtl="0"/>
          <a:r>
            <a:rPr lang="en-US" dirty="0"/>
            <a:t>Low sexual satisfaction</a:t>
          </a:r>
        </a:p>
      </dgm:t>
    </dgm:pt>
    <dgm:pt modelId="{65BFE8D0-013B-8E4F-9CFA-00A19BD2D0E1}" type="sibTrans" cxnId="{B5D336A0-C0AD-A74A-90F5-09B0472DC85A}">
      <dgm:prSet/>
      <dgm:spPr/>
      <dgm:t>
        <a:bodyPr/>
        <a:lstStyle/>
        <a:p>
          <a:endParaRPr lang="en-US"/>
        </a:p>
      </dgm:t>
    </dgm:pt>
    <dgm:pt modelId="{1E314E98-20DA-BE44-A229-D4E5AB8A8CA8}" type="parTrans" cxnId="{B5D336A0-C0AD-A74A-90F5-09B0472DC85A}">
      <dgm:prSet/>
      <dgm:spPr/>
      <dgm:t>
        <a:bodyPr/>
        <a:lstStyle/>
        <a:p>
          <a:endParaRPr lang="en-US"/>
        </a:p>
      </dgm:t>
    </dgm:pt>
    <dgm:pt modelId="{B882FDCB-711D-3945-9006-8C783A9713C8}">
      <dgm:prSet phldrT="[Text]"/>
      <dgm:spPr/>
      <dgm:t>
        <a:bodyPr/>
        <a:lstStyle/>
        <a:p>
          <a:pPr rtl="0"/>
          <a:r>
            <a:rPr lang="en-US" dirty="0"/>
            <a:t>Decreased libido</a:t>
          </a:r>
        </a:p>
      </dgm:t>
    </dgm:pt>
    <dgm:pt modelId="{C48685B6-EF2F-A54A-8E6E-CF055F86A660}" type="sibTrans" cxnId="{F73451F3-C5AF-6742-91A3-FA8D466C584B}">
      <dgm:prSet/>
      <dgm:spPr/>
      <dgm:t>
        <a:bodyPr/>
        <a:lstStyle/>
        <a:p>
          <a:endParaRPr lang="en-US"/>
        </a:p>
      </dgm:t>
    </dgm:pt>
    <dgm:pt modelId="{A2C29B48-3947-9D41-B46E-A092849AECDB}" type="parTrans" cxnId="{F73451F3-C5AF-6742-91A3-FA8D466C584B}">
      <dgm:prSet/>
      <dgm:spPr/>
      <dgm:t>
        <a:bodyPr/>
        <a:lstStyle/>
        <a:p>
          <a:endParaRPr lang="en-US"/>
        </a:p>
      </dgm:t>
    </dgm:pt>
    <dgm:pt modelId="{F7F61529-F107-F64D-95C6-ABD652CFF20C}" type="pres">
      <dgm:prSet presAssocID="{0A574343-EB47-0D40-9F18-313113BF6ECD}" presName="Name0" presStyleCnt="0">
        <dgm:presLayoutVars>
          <dgm:dir/>
          <dgm:resizeHandles val="exact"/>
        </dgm:presLayoutVars>
      </dgm:prSet>
      <dgm:spPr/>
    </dgm:pt>
    <dgm:pt modelId="{CBE59C62-E677-E945-BB6A-D930A1AA7C2D}" type="pres">
      <dgm:prSet presAssocID="{0A7CB825-132A-F642-A844-B232D45B1B1B}" presName="Name5" presStyleLbl="vennNode1" presStyleIdx="0" presStyleCnt="4">
        <dgm:presLayoutVars>
          <dgm:bulletEnabled val="1"/>
        </dgm:presLayoutVars>
      </dgm:prSet>
      <dgm:spPr/>
    </dgm:pt>
    <dgm:pt modelId="{0810CBE9-5C94-C54F-8F5D-B4F64C793D48}" type="pres">
      <dgm:prSet presAssocID="{97159274-59B1-F249-99FE-15ECBE423843}" presName="space" presStyleCnt="0"/>
      <dgm:spPr/>
    </dgm:pt>
    <dgm:pt modelId="{8205B537-9405-8249-B748-ABEA0F371B7B}" type="pres">
      <dgm:prSet presAssocID="{B882FDCB-711D-3945-9006-8C783A9713C8}" presName="Name5" presStyleLbl="vennNode1" presStyleIdx="1" presStyleCnt="4">
        <dgm:presLayoutVars>
          <dgm:bulletEnabled val="1"/>
        </dgm:presLayoutVars>
      </dgm:prSet>
      <dgm:spPr/>
    </dgm:pt>
    <dgm:pt modelId="{D6401602-0AE0-2641-8986-34DB38EF451D}" type="pres">
      <dgm:prSet presAssocID="{C48685B6-EF2F-A54A-8E6E-CF055F86A660}" presName="space" presStyleCnt="0"/>
      <dgm:spPr/>
    </dgm:pt>
    <dgm:pt modelId="{7D3A83BE-45F7-1940-8F4C-F9D5DE26F19D}" type="pres">
      <dgm:prSet presAssocID="{DB7AD449-4D6C-504F-A053-6DFCF544D8EA}" presName="Name5" presStyleLbl="vennNode1" presStyleIdx="2" presStyleCnt="4">
        <dgm:presLayoutVars>
          <dgm:bulletEnabled val="1"/>
        </dgm:presLayoutVars>
      </dgm:prSet>
      <dgm:spPr/>
    </dgm:pt>
    <dgm:pt modelId="{256D99B2-215C-4641-9829-897830ADF09C}" type="pres">
      <dgm:prSet presAssocID="{65BFE8D0-013B-8E4F-9CFA-00A19BD2D0E1}" presName="space" presStyleCnt="0"/>
      <dgm:spPr/>
    </dgm:pt>
    <dgm:pt modelId="{1CE6657F-1812-C543-B3F7-DE50DF08B5B1}" type="pres">
      <dgm:prSet presAssocID="{6CB14311-3B7C-394D-AE46-C84EA1394194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3186E315-E5EF-AD49-A148-857EEDE26265}" type="presOf" srcId="{0A574343-EB47-0D40-9F18-313113BF6ECD}" destId="{F7F61529-F107-F64D-95C6-ABD652CFF20C}" srcOrd="0" destOrd="0" presId="urn:microsoft.com/office/officeart/2005/8/layout/venn3"/>
    <dgm:cxn modelId="{DFD5301C-8FD8-6743-88B9-1CE7BF36E386}" type="presOf" srcId="{0A7CB825-132A-F642-A844-B232D45B1B1B}" destId="{CBE59C62-E677-E945-BB6A-D930A1AA7C2D}" srcOrd="0" destOrd="0" presId="urn:microsoft.com/office/officeart/2005/8/layout/venn3"/>
    <dgm:cxn modelId="{1E7C2D2F-2745-174A-8435-0E176259422F}" type="presOf" srcId="{6CB14311-3B7C-394D-AE46-C84EA1394194}" destId="{1CE6657F-1812-C543-B3F7-DE50DF08B5B1}" srcOrd="0" destOrd="0" presId="urn:microsoft.com/office/officeart/2005/8/layout/venn3"/>
    <dgm:cxn modelId="{F6DC707C-C606-4E48-AE60-5BAB31F60696}" srcId="{0A574343-EB47-0D40-9F18-313113BF6ECD}" destId="{6CB14311-3B7C-394D-AE46-C84EA1394194}" srcOrd="3" destOrd="0" parTransId="{7BE2A133-9411-6F46-937B-E0A7ABCA7E6B}" sibTransId="{07E50206-8EE9-D04E-B461-BC5075199E44}"/>
    <dgm:cxn modelId="{B5D336A0-C0AD-A74A-90F5-09B0472DC85A}" srcId="{0A574343-EB47-0D40-9F18-313113BF6ECD}" destId="{DB7AD449-4D6C-504F-A053-6DFCF544D8EA}" srcOrd="2" destOrd="0" parTransId="{1E314E98-20DA-BE44-A229-D4E5AB8A8CA8}" sibTransId="{65BFE8D0-013B-8E4F-9CFA-00A19BD2D0E1}"/>
    <dgm:cxn modelId="{463CCAA5-187C-AB4D-99EE-9F712968BD98}" srcId="{0A574343-EB47-0D40-9F18-313113BF6ECD}" destId="{0A7CB825-132A-F642-A844-B232D45B1B1B}" srcOrd="0" destOrd="0" parTransId="{3CBD82E4-FA5F-8742-9FD8-A6F50AF306C2}" sibTransId="{97159274-59B1-F249-99FE-15ECBE423843}"/>
    <dgm:cxn modelId="{C1DCBCE3-453C-C040-8A3A-BF15333239EC}" type="presOf" srcId="{B882FDCB-711D-3945-9006-8C783A9713C8}" destId="{8205B537-9405-8249-B748-ABEA0F371B7B}" srcOrd="0" destOrd="0" presId="urn:microsoft.com/office/officeart/2005/8/layout/venn3"/>
    <dgm:cxn modelId="{0DADAFF1-D74B-1746-9DC9-BD64B6AD6E52}" type="presOf" srcId="{DB7AD449-4D6C-504F-A053-6DFCF544D8EA}" destId="{7D3A83BE-45F7-1940-8F4C-F9D5DE26F19D}" srcOrd="0" destOrd="0" presId="urn:microsoft.com/office/officeart/2005/8/layout/venn3"/>
    <dgm:cxn modelId="{F73451F3-C5AF-6742-91A3-FA8D466C584B}" srcId="{0A574343-EB47-0D40-9F18-313113BF6ECD}" destId="{B882FDCB-711D-3945-9006-8C783A9713C8}" srcOrd="1" destOrd="0" parTransId="{A2C29B48-3947-9D41-B46E-A092849AECDB}" sibTransId="{C48685B6-EF2F-A54A-8E6E-CF055F86A660}"/>
    <dgm:cxn modelId="{189AD1FF-E445-EF42-B24C-5F1B299E41E2}" type="presParOf" srcId="{F7F61529-F107-F64D-95C6-ABD652CFF20C}" destId="{CBE59C62-E677-E945-BB6A-D930A1AA7C2D}" srcOrd="0" destOrd="0" presId="urn:microsoft.com/office/officeart/2005/8/layout/venn3"/>
    <dgm:cxn modelId="{21F6B046-FCCC-6D43-801A-CEC9AD84A552}" type="presParOf" srcId="{F7F61529-F107-F64D-95C6-ABD652CFF20C}" destId="{0810CBE9-5C94-C54F-8F5D-B4F64C793D48}" srcOrd="1" destOrd="0" presId="urn:microsoft.com/office/officeart/2005/8/layout/venn3"/>
    <dgm:cxn modelId="{ED7736B2-B90F-0A42-95FC-39D4F63CE2FE}" type="presParOf" srcId="{F7F61529-F107-F64D-95C6-ABD652CFF20C}" destId="{8205B537-9405-8249-B748-ABEA0F371B7B}" srcOrd="2" destOrd="0" presId="urn:microsoft.com/office/officeart/2005/8/layout/venn3"/>
    <dgm:cxn modelId="{6B7ECE7A-A1F3-D245-9BDE-1291F303EFA5}" type="presParOf" srcId="{F7F61529-F107-F64D-95C6-ABD652CFF20C}" destId="{D6401602-0AE0-2641-8986-34DB38EF451D}" srcOrd="3" destOrd="0" presId="urn:microsoft.com/office/officeart/2005/8/layout/venn3"/>
    <dgm:cxn modelId="{9D2DF372-2D87-0247-BD6B-10A252AE2EDB}" type="presParOf" srcId="{F7F61529-F107-F64D-95C6-ABD652CFF20C}" destId="{7D3A83BE-45F7-1940-8F4C-F9D5DE26F19D}" srcOrd="4" destOrd="0" presId="urn:microsoft.com/office/officeart/2005/8/layout/venn3"/>
    <dgm:cxn modelId="{65382F25-C9E4-C840-BDB1-FB653A98682C}" type="presParOf" srcId="{F7F61529-F107-F64D-95C6-ABD652CFF20C}" destId="{256D99B2-215C-4641-9829-897830ADF09C}" srcOrd="5" destOrd="0" presId="urn:microsoft.com/office/officeart/2005/8/layout/venn3"/>
    <dgm:cxn modelId="{8ADFC24D-7D3A-4B45-812B-5F65F2F9FCEA}" type="presParOf" srcId="{F7F61529-F107-F64D-95C6-ABD652CFF20C}" destId="{1CE6657F-1812-C543-B3F7-DE50DF08B5B1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4AC7E7-8810-FD4C-876B-C3F684C1E6B8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512F676-2169-A346-B277-9E52517B375A}">
      <dgm:prSet/>
      <dgm:spPr/>
      <dgm:t>
        <a:bodyPr/>
        <a:lstStyle/>
        <a:p>
          <a:r>
            <a:rPr lang="en-US"/>
            <a:t>V</a:t>
          </a:r>
          <a:r>
            <a:rPr lang="fr-LB"/>
            <a:t>aginal dryness</a:t>
          </a:r>
        </a:p>
      </dgm:t>
    </dgm:pt>
    <dgm:pt modelId="{BDDCDAC9-D838-EB49-99EB-CFA133121480}" type="parTrans" cxnId="{82BDC661-8AB0-D941-A362-4FC07B37BEFB}">
      <dgm:prSet/>
      <dgm:spPr/>
      <dgm:t>
        <a:bodyPr/>
        <a:lstStyle/>
        <a:p>
          <a:endParaRPr lang="en-US"/>
        </a:p>
      </dgm:t>
    </dgm:pt>
    <dgm:pt modelId="{3C6A8BBB-B2E0-C247-9C32-DA7A32509336}" type="sibTrans" cxnId="{82BDC661-8AB0-D941-A362-4FC07B37BEFB}">
      <dgm:prSet/>
      <dgm:spPr/>
      <dgm:t>
        <a:bodyPr/>
        <a:lstStyle/>
        <a:p>
          <a:endParaRPr lang="en-US"/>
        </a:p>
      </dgm:t>
    </dgm:pt>
    <dgm:pt modelId="{64E122F3-DDD2-FF47-8BB3-AFE2C4B8D788}">
      <dgm:prSet/>
      <dgm:spPr/>
      <dgm:t>
        <a:bodyPr/>
        <a:lstStyle/>
        <a:p>
          <a:r>
            <a:rPr lang="en-US"/>
            <a:t>Painful sex</a:t>
          </a:r>
          <a:endParaRPr lang="fr-LB"/>
        </a:p>
      </dgm:t>
    </dgm:pt>
    <dgm:pt modelId="{0F967D3E-27F5-9448-93F6-E9068107D24C}" type="parTrans" cxnId="{76B4F1E2-CD65-714D-9343-43B67215D952}">
      <dgm:prSet/>
      <dgm:spPr/>
      <dgm:t>
        <a:bodyPr/>
        <a:lstStyle/>
        <a:p>
          <a:endParaRPr lang="en-US"/>
        </a:p>
      </dgm:t>
    </dgm:pt>
    <dgm:pt modelId="{C2AC4B2C-6B74-0449-9FE4-87A5FACA7946}" type="sibTrans" cxnId="{76B4F1E2-CD65-714D-9343-43B67215D952}">
      <dgm:prSet/>
      <dgm:spPr/>
      <dgm:t>
        <a:bodyPr/>
        <a:lstStyle/>
        <a:p>
          <a:endParaRPr lang="en-US"/>
        </a:p>
      </dgm:t>
    </dgm:pt>
    <dgm:pt modelId="{5B856963-AAF2-6C45-95D8-2E5292D20799}">
      <dgm:prSet/>
      <dgm:spPr/>
      <dgm:t>
        <a:bodyPr/>
        <a:lstStyle/>
        <a:p>
          <a:r>
            <a:rPr lang="en-US"/>
            <a:t>Impossible penetration</a:t>
          </a:r>
          <a:endParaRPr lang="fr-LB"/>
        </a:p>
      </dgm:t>
    </dgm:pt>
    <dgm:pt modelId="{5A68E7A9-1697-8244-AA6F-3AD176667F75}" type="parTrans" cxnId="{A1D4EACA-1056-A746-8665-729621312EB9}">
      <dgm:prSet/>
      <dgm:spPr/>
      <dgm:t>
        <a:bodyPr/>
        <a:lstStyle/>
        <a:p>
          <a:endParaRPr lang="en-US"/>
        </a:p>
      </dgm:t>
    </dgm:pt>
    <dgm:pt modelId="{C2E0A051-F8EB-9340-A0B6-27D46365D2B9}" type="sibTrans" cxnId="{A1D4EACA-1056-A746-8665-729621312EB9}">
      <dgm:prSet/>
      <dgm:spPr/>
      <dgm:t>
        <a:bodyPr/>
        <a:lstStyle/>
        <a:p>
          <a:endParaRPr lang="en-US"/>
        </a:p>
      </dgm:t>
    </dgm:pt>
    <dgm:pt modelId="{DE87934C-A1C9-C541-83E3-838AAE879501}">
      <dgm:prSet/>
      <dgm:spPr/>
      <dgm:t>
        <a:bodyPr/>
        <a:lstStyle/>
        <a:p>
          <a:r>
            <a:rPr lang="en-US"/>
            <a:t>Decreased sexual response</a:t>
          </a:r>
          <a:endParaRPr lang="fr-LB"/>
        </a:p>
      </dgm:t>
    </dgm:pt>
    <dgm:pt modelId="{DA91D517-24E9-0246-B7F8-233276200C81}" type="parTrans" cxnId="{D1184B55-131C-074F-A61C-33FF0DE23F22}">
      <dgm:prSet/>
      <dgm:spPr/>
      <dgm:t>
        <a:bodyPr/>
        <a:lstStyle/>
        <a:p>
          <a:endParaRPr lang="en-US"/>
        </a:p>
      </dgm:t>
    </dgm:pt>
    <dgm:pt modelId="{D75DBBAD-DA4F-EE48-9B2C-3D1F7341CEEA}" type="sibTrans" cxnId="{D1184B55-131C-074F-A61C-33FF0DE23F22}">
      <dgm:prSet/>
      <dgm:spPr/>
      <dgm:t>
        <a:bodyPr/>
        <a:lstStyle/>
        <a:p>
          <a:endParaRPr lang="en-US"/>
        </a:p>
      </dgm:t>
    </dgm:pt>
    <dgm:pt modelId="{0F24F2F6-8986-5940-806A-9C107183AC49}" type="pres">
      <dgm:prSet presAssocID="{514AC7E7-8810-FD4C-876B-C3F684C1E6B8}" presName="compositeShape" presStyleCnt="0">
        <dgm:presLayoutVars>
          <dgm:chMax val="7"/>
          <dgm:dir/>
          <dgm:resizeHandles val="exact"/>
        </dgm:presLayoutVars>
      </dgm:prSet>
      <dgm:spPr/>
    </dgm:pt>
    <dgm:pt modelId="{383EC08B-EE29-F34A-9B01-BDFB07FAE69F}" type="pres">
      <dgm:prSet presAssocID="{9512F676-2169-A346-B277-9E52517B375A}" presName="circ1" presStyleLbl="vennNode1" presStyleIdx="0" presStyleCnt="4"/>
      <dgm:spPr/>
    </dgm:pt>
    <dgm:pt modelId="{9588141D-23CB-654C-BCFC-614C6A3BF552}" type="pres">
      <dgm:prSet presAssocID="{9512F676-2169-A346-B277-9E52517B375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FB1DE71-162A-BC4A-A929-BCA2B00FEC53}" type="pres">
      <dgm:prSet presAssocID="{64E122F3-DDD2-FF47-8BB3-AFE2C4B8D788}" presName="circ2" presStyleLbl="vennNode1" presStyleIdx="1" presStyleCnt="4"/>
      <dgm:spPr/>
    </dgm:pt>
    <dgm:pt modelId="{BD9E9B25-5D15-084D-9524-C29EF42C07E4}" type="pres">
      <dgm:prSet presAssocID="{64E122F3-DDD2-FF47-8BB3-AFE2C4B8D78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1292557-2104-474C-81F4-F167F9645F21}" type="pres">
      <dgm:prSet presAssocID="{5B856963-AAF2-6C45-95D8-2E5292D20799}" presName="circ3" presStyleLbl="vennNode1" presStyleIdx="2" presStyleCnt="4"/>
      <dgm:spPr/>
    </dgm:pt>
    <dgm:pt modelId="{673F9F4B-B00A-B247-8EF2-B6DB0037C92D}" type="pres">
      <dgm:prSet presAssocID="{5B856963-AAF2-6C45-95D8-2E5292D2079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7BF8C65-F9B0-D34B-A666-BF8BB540B482}" type="pres">
      <dgm:prSet presAssocID="{DE87934C-A1C9-C541-83E3-838AAE879501}" presName="circ4" presStyleLbl="vennNode1" presStyleIdx="3" presStyleCnt="4"/>
      <dgm:spPr/>
    </dgm:pt>
    <dgm:pt modelId="{92786673-9514-7340-82E2-A3E10A378D33}" type="pres">
      <dgm:prSet presAssocID="{DE87934C-A1C9-C541-83E3-838AAE879501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A725802-0CC7-D948-AEA0-31C05FE1A4CC}" type="presOf" srcId="{64E122F3-DDD2-FF47-8BB3-AFE2C4B8D788}" destId="{6FB1DE71-162A-BC4A-A929-BCA2B00FEC53}" srcOrd="0" destOrd="0" presId="urn:microsoft.com/office/officeart/2005/8/layout/venn1"/>
    <dgm:cxn modelId="{6A7BA928-B6EF-E44A-ABCF-3B4C07D17282}" type="presOf" srcId="{9512F676-2169-A346-B277-9E52517B375A}" destId="{9588141D-23CB-654C-BCFC-614C6A3BF552}" srcOrd="1" destOrd="0" presId="urn:microsoft.com/office/officeart/2005/8/layout/venn1"/>
    <dgm:cxn modelId="{052CA42B-1292-5641-9C58-40CE31324D66}" type="presOf" srcId="{514AC7E7-8810-FD4C-876B-C3F684C1E6B8}" destId="{0F24F2F6-8986-5940-806A-9C107183AC49}" srcOrd="0" destOrd="0" presId="urn:microsoft.com/office/officeart/2005/8/layout/venn1"/>
    <dgm:cxn modelId="{D1184B55-131C-074F-A61C-33FF0DE23F22}" srcId="{514AC7E7-8810-FD4C-876B-C3F684C1E6B8}" destId="{DE87934C-A1C9-C541-83E3-838AAE879501}" srcOrd="3" destOrd="0" parTransId="{DA91D517-24E9-0246-B7F8-233276200C81}" sibTransId="{D75DBBAD-DA4F-EE48-9B2C-3D1F7341CEEA}"/>
    <dgm:cxn modelId="{1853B457-CEDF-1E48-8FB8-6B29A832AD97}" type="presOf" srcId="{DE87934C-A1C9-C541-83E3-838AAE879501}" destId="{92786673-9514-7340-82E2-A3E10A378D33}" srcOrd="1" destOrd="0" presId="urn:microsoft.com/office/officeart/2005/8/layout/venn1"/>
    <dgm:cxn modelId="{82BDC661-8AB0-D941-A362-4FC07B37BEFB}" srcId="{514AC7E7-8810-FD4C-876B-C3F684C1E6B8}" destId="{9512F676-2169-A346-B277-9E52517B375A}" srcOrd="0" destOrd="0" parTransId="{BDDCDAC9-D838-EB49-99EB-CFA133121480}" sibTransId="{3C6A8BBB-B2E0-C247-9C32-DA7A32509336}"/>
    <dgm:cxn modelId="{80E01E73-33C6-7141-AB79-834DB203691A}" type="presOf" srcId="{DE87934C-A1C9-C541-83E3-838AAE879501}" destId="{C7BF8C65-F9B0-D34B-A666-BF8BB540B482}" srcOrd="0" destOrd="0" presId="urn:microsoft.com/office/officeart/2005/8/layout/venn1"/>
    <dgm:cxn modelId="{C580B8BB-35F6-2C4E-89BF-E4A95909E606}" type="presOf" srcId="{5B856963-AAF2-6C45-95D8-2E5292D20799}" destId="{673F9F4B-B00A-B247-8EF2-B6DB0037C92D}" srcOrd="1" destOrd="0" presId="urn:microsoft.com/office/officeart/2005/8/layout/venn1"/>
    <dgm:cxn modelId="{D2C954BD-7213-5745-8081-D2E37107F3A0}" type="presOf" srcId="{5B856963-AAF2-6C45-95D8-2E5292D20799}" destId="{11292557-2104-474C-81F4-F167F9645F21}" srcOrd="0" destOrd="0" presId="urn:microsoft.com/office/officeart/2005/8/layout/venn1"/>
    <dgm:cxn modelId="{A1D4EACA-1056-A746-8665-729621312EB9}" srcId="{514AC7E7-8810-FD4C-876B-C3F684C1E6B8}" destId="{5B856963-AAF2-6C45-95D8-2E5292D20799}" srcOrd="2" destOrd="0" parTransId="{5A68E7A9-1697-8244-AA6F-3AD176667F75}" sibTransId="{C2E0A051-F8EB-9340-A0B6-27D46365D2B9}"/>
    <dgm:cxn modelId="{9EB6A6CD-7ECB-9A46-8A6C-0F8DDC84F415}" type="presOf" srcId="{64E122F3-DDD2-FF47-8BB3-AFE2C4B8D788}" destId="{BD9E9B25-5D15-084D-9524-C29EF42C07E4}" srcOrd="1" destOrd="0" presId="urn:microsoft.com/office/officeart/2005/8/layout/venn1"/>
    <dgm:cxn modelId="{76B4F1E2-CD65-714D-9343-43B67215D952}" srcId="{514AC7E7-8810-FD4C-876B-C3F684C1E6B8}" destId="{64E122F3-DDD2-FF47-8BB3-AFE2C4B8D788}" srcOrd="1" destOrd="0" parTransId="{0F967D3E-27F5-9448-93F6-E9068107D24C}" sibTransId="{C2AC4B2C-6B74-0449-9FE4-87A5FACA7946}"/>
    <dgm:cxn modelId="{89CFE8FD-9E16-6E48-BE66-3B8BB693EA9D}" type="presOf" srcId="{9512F676-2169-A346-B277-9E52517B375A}" destId="{383EC08B-EE29-F34A-9B01-BDFB07FAE69F}" srcOrd="0" destOrd="0" presId="urn:microsoft.com/office/officeart/2005/8/layout/venn1"/>
    <dgm:cxn modelId="{C07BB731-662F-694A-A2C3-EF3E33D04BD7}" type="presParOf" srcId="{0F24F2F6-8986-5940-806A-9C107183AC49}" destId="{383EC08B-EE29-F34A-9B01-BDFB07FAE69F}" srcOrd="0" destOrd="0" presId="urn:microsoft.com/office/officeart/2005/8/layout/venn1"/>
    <dgm:cxn modelId="{5F7A9CC1-41A2-B34E-B88C-AE173DEB9BD8}" type="presParOf" srcId="{0F24F2F6-8986-5940-806A-9C107183AC49}" destId="{9588141D-23CB-654C-BCFC-614C6A3BF552}" srcOrd="1" destOrd="0" presId="urn:microsoft.com/office/officeart/2005/8/layout/venn1"/>
    <dgm:cxn modelId="{1F8EFD09-82E9-2C4F-9A2B-02586A31F604}" type="presParOf" srcId="{0F24F2F6-8986-5940-806A-9C107183AC49}" destId="{6FB1DE71-162A-BC4A-A929-BCA2B00FEC53}" srcOrd="2" destOrd="0" presId="urn:microsoft.com/office/officeart/2005/8/layout/venn1"/>
    <dgm:cxn modelId="{E276148D-5199-4C4B-A517-3B691B1BC29F}" type="presParOf" srcId="{0F24F2F6-8986-5940-806A-9C107183AC49}" destId="{BD9E9B25-5D15-084D-9524-C29EF42C07E4}" srcOrd="3" destOrd="0" presId="urn:microsoft.com/office/officeart/2005/8/layout/venn1"/>
    <dgm:cxn modelId="{F251773B-DC75-CE44-A76F-5762E33ED0BB}" type="presParOf" srcId="{0F24F2F6-8986-5940-806A-9C107183AC49}" destId="{11292557-2104-474C-81F4-F167F9645F21}" srcOrd="4" destOrd="0" presId="urn:microsoft.com/office/officeart/2005/8/layout/venn1"/>
    <dgm:cxn modelId="{3960755F-4382-7840-9C4D-9E809CEEDF57}" type="presParOf" srcId="{0F24F2F6-8986-5940-806A-9C107183AC49}" destId="{673F9F4B-B00A-B247-8EF2-B6DB0037C92D}" srcOrd="5" destOrd="0" presId="urn:microsoft.com/office/officeart/2005/8/layout/venn1"/>
    <dgm:cxn modelId="{77E81F53-4B3E-E14F-BAF5-4B9770165FFC}" type="presParOf" srcId="{0F24F2F6-8986-5940-806A-9C107183AC49}" destId="{C7BF8C65-F9B0-D34B-A666-BF8BB540B482}" srcOrd="6" destOrd="0" presId="urn:microsoft.com/office/officeart/2005/8/layout/venn1"/>
    <dgm:cxn modelId="{EE8288BF-7B08-0348-B99F-393974A66215}" type="presParOf" srcId="{0F24F2F6-8986-5940-806A-9C107183AC49}" destId="{92786673-9514-7340-82E2-A3E10A378D33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F8CC8A7-4187-E04D-8087-7B66826EFA37}" type="doc">
      <dgm:prSet loTypeId="urn:microsoft.com/office/officeart/2005/8/layout/venn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BBBA25F-B842-AC46-92C8-0B2448B6FA39}">
      <dgm:prSet phldrT="[Text]"/>
      <dgm:spPr/>
      <dgm:t>
        <a:bodyPr/>
        <a:lstStyle/>
        <a:p>
          <a:pPr rtl="0"/>
          <a:r>
            <a:rPr lang="en-US" dirty="0"/>
            <a:t>Lack of knowledge of the HCP about their needs</a:t>
          </a:r>
        </a:p>
      </dgm:t>
    </dgm:pt>
    <dgm:pt modelId="{F3322E31-6CDD-0442-B6EA-8FF985B3A706}" type="parTrans" cxnId="{3A447ABA-8FC1-1F4E-A0DD-7E60C0C1A454}">
      <dgm:prSet/>
      <dgm:spPr/>
      <dgm:t>
        <a:bodyPr/>
        <a:lstStyle/>
        <a:p>
          <a:endParaRPr lang="en-US"/>
        </a:p>
      </dgm:t>
    </dgm:pt>
    <dgm:pt modelId="{C980F81F-9638-0E4D-A93F-640AABB0C7D8}" type="sibTrans" cxnId="{3A447ABA-8FC1-1F4E-A0DD-7E60C0C1A454}">
      <dgm:prSet/>
      <dgm:spPr/>
      <dgm:t>
        <a:bodyPr/>
        <a:lstStyle/>
        <a:p>
          <a:endParaRPr lang="en-US"/>
        </a:p>
      </dgm:t>
    </dgm:pt>
    <dgm:pt modelId="{A82FA603-0E53-8846-B2DD-80422D62B20D}">
      <dgm:prSet phldrT="[Text]"/>
      <dgm:spPr/>
      <dgm:t>
        <a:bodyPr/>
        <a:lstStyle/>
        <a:p>
          <a:pPr rtl="0"/>
          <a:r>
            <a:rPr lang="en-US" dirty="0"/>
            <a:t>Hostility/</a:t>
          </a:r>
        </a:p>
        <a:p>
          <a:pPr rtl="0"/>
          <a:r>
            <a:rPr lang="en-US" dirty="0"/>
            <a:t>discrimination</a:t>
          </a:r>
        </a:p>
      </dgm:t>
    </dgm:pt>
    <dgm:pt modelId="{BA440110-08BF-014B-9B96-2D044F373BAD}" type="parTrans" cxnId="{584D74CA-0511-4349-9C49-DD04CDF72E7A}">
      <dgm:prSet/>
      <dgm:spPr/>
      <dgm:t>
        <a:bodyPr/>
        <a:lstStyle/>
        <a:p>
          <a:endParaRPr lang="en-US"/>
        </a:p>
      </dgm:t>
    </dgm:pt>
    <dgm:pt modelId="{9DAD22D8-003D-8A46-90F9-BF7EE4EFD695}" type="sibTrans" cxnId="{584D74CA-0511-4349-9C49-DD04CDF72E7A}">
      <dgm:prSet/>
      <dgm:spPr/>
      <dgm:t>
        <a:bodyPr/>
        <a:lstStyle/>
        <a:p>
          <a:endParaRPr lang="en-US"/>
        </a:p>
      </dgm:t>
    </dgm:pt>
    <dgm:pt modelId="{DC8F2BAA-7AAF-C248-8BCB-9806F1F7CEEF}">
      <dgm:prSet phldrT="[Text]"/>
      <dgm:spPr/>
      <dgm:t>
        <a:bodyPr/>
        <a:lstStyle/>
        <a:p>
          <a:pPr rtl="0"/>
          <a:r>
            <a:rPr lang="en-US" dirty="0"/>
            <a:t>Lack of research</a:t>
          </a:r>
        </a:p>
      </dgm:t>
    </dgm:pt>
    <dgm:pt modelId="{6D479C35-8B10-7645-A46A-073E8EA6EDFD}" type="parTrans" cxnId="{2AB1A60E-0CAE-634A-80BC-2C15B64EE5C3}">
      <dgm:prSet/>
      <dgm:spPr/>
      <dgm:t>
        <a:bodyPr/>
        <a:lstStyle/>
        <a:p>
          <a:endParaRPr lang="en-US"/>
        </a:p>
      </dgm:t>
    </dgm:pt>
    <dgm:pt modelId="{9BB408D2-72D8-DA41-954B-443CCC2D25A3}" type="sibTrans" cxnId="{2AB1A60E-0CAE-634A-80BC-2C15B64EE5C3}">
      <dgm:prSet/>
      <dgm:spPr/>
      <dgm:t>
        <a:bodyPr/>
        <a:lstStyle/>
        <a:p>
          <a:endParaRPr lang="en-US"/>
        </a:p>
      </dgm:t>
    </dgm:pt>
    <dgm:pt modelId="{BBDDB9AE-F889-E647-BC5D-4AE5853382CB}">
      <dgm:prSet phldrT="[Text]"/>
      <dgm:spPr/>
      <dgm:t>
        <a:bodyPr/>
        <a:lstStyle/>
        <a:p>
          <a:pPr rtl="0"/>
          <a:r>
            <a:rPr lang="en-US" dirty="0"/>
            <a:t>Sexual identity must be known to HCP</a:t>
          </a:r>
        </a:p>
      </dgm:t>
    </dgm:pt>
    <dgm:pt modelId="{019F9C24-413D-FC4B-9071-BEB3970FC32C}" type="parTrans" cxnId="{32D4845C-B07A-3B44-891A-EB82E7F0834C}">
      <dgm:prSet/>
      <dgm:spPr/>
      <dgm:t>
        <a:bodyPr/>
        <a:lstStyle/>
        <a:p>
          <a:endParaRPr lang="en-US"/>
        </a:p>
      </dgm:t>
    </dgm:pt>
    <dgm:pt modelId="{D8257BD6-FE99-6041-9A31-2DA3D370DE3E}" type="sibTrans" cxnId="{32D4845C-B07A-3B44-891A-EB82E7F0834C}">
      <dgm:prSet/>
      <dgm:spPr/>
      <dgm:t>
        <a:bodyPr/>
        <a:lstStyle/>
        <a:p>
          <a:endParaRPr lang="en-US"/>
        </a:p>
      </dgm:t>
    </dgm:pt>
    <dgm:pt modelId="{A34AC61A-CB77-E345-8A67-433BD60E2BBE}">
      <dgm:prSet phldrT="[Text]"/>
      <dgm:spPr/>
      <dgm:t>
        <a:bodyPr/>
        <a:lstStyle/>
        <a:p>
          <a:pPr rtl="0"/>
          <a:r>
            <a:rPr lang="en-US" dirty="0"/>
            <a:t>Information material must include SGM </a:t>
          </a:r>
        </a:p>
      </dgm:t>
    </dgm:pt>
    <dgm:pt modelId="{D0713539-9AA4-B641-A637-FDB3E9E5080C}" type="parTrans" cxnId="{C92AADBE-87D6-ED4F-A0D1-2A543F4DA083}">
      <dgm:prSet/>
      <dgm:spPr/>
      <dgm:t>
        <a:bodyPr/>
        <a:lstStyle/>
        <a:p>
          <a:endParaRPr lang="en-US"/>
        </a:p>
      </dgm:t>
    </dgm:pt>
    <dgm:pt modelId="{AE32B3BD-3BC1-D84B-84F8-F15091E0204C}" type="sibTrans" cxnId="{C92AADBE-87D6-ED4F-A0D1-2A543F4DA083}">
      <dgm:prSet/>
      <dgm:spPr/>
      <dgm:t>
        <a:bodyPr/>
        <a:lstStyle/>
        <a:p>
          <a:endParaRPr lang="en-US"/>
        </a:p>
      </dgm:t>
    </dgm:pt>
    <dgm:pt modelId="{886B3C61-B792-474E-8F2A-46051384F9CB}" type="pres">
      <dgm:prSet presAssocID="{0F8CC8A7-4187-E04D-8087-7B66826EFA37}" presName="Name0" presStyleCnt="0">
        <dgm:presLayoutVars>
          <dgm:dir/>
          <dgm:resizeHandles val="exact"/>
        </dgm:presLayoutVars>
      </dgm:prSet>
      <dgm:spPr/>
    </dgm:pt>
    <dgm:pt modelId="{F675C98A-B963-7B44-9F61-F293BBA3954D}" type="pres">
      <dgm:prSet presAssocID="{DBBBA25F-B842-AC46-92C8-0B2448B6FA39}" presName="Name5" presStyleLbl="vennNode1" presStyleIdx="0" presStyleCnt="5">
        <dgm:presLayoutVars>
          <dgm:bulletEnabled val="1"/>
        </dgm:presLayoutVars>
      </dgm:prSet>
      <dgm:spPr/>
    </dgm:pt>
    <dgm:pt modelId="{985EAB7C-2E4B-5644-B827-B29B41F0DA1F}" type="pres">
      <dgm:prSet presAssocID="{C980F81F-9638-0E4D-A93F-640AABB0C7D8}" presName="space" presStyleCnt="0"/>
      <dgm:spPr/>
    </dgm:pt>
    <dgm:pt modelId="{98C16636-20C1-8043-AEAA-F091BEB698C8}" type="pres">
      <dgm:prSet presAssocID="{A82FA603-0E53-8846-B2DD-80422D62B20D}" presName="Name5" presStyleLbl="vennNode1" presStyleIdx="1" presStyleCnt="5">
        <dgm:presLayoutVars>
          <dgm:bulletEnabled val="1"/>
        </dgm:presLayoutVars>
      </dgm:prSet>
      <dgm:spPr/>
    </dgm:pt>
    <dgm:pt modelId="{39544490-AEE4-C94A-AA69-7229E0840769}" type="pres">
      <dgm:prSet presAssocID="{9DAD22D8-003D-8A46-90F9-BF7EE4EFD695}" presName="space" presStyleCnt="0"/>
      <dgm:spPr/>
    </dgm:pt>
    <dgm:pt modelId="{BB6CFD3D-0FD9-944C-BF2F-BF99E384AEE0}" type="pres">
      <dgm:prSet presAssocID="{DC8F2BAA-7AAF-C248-8BCB-9806F1F7CEEF}" presName="Name5" presStyleLbl="vennNode1" presStyleIdx="2" presStyleCnt="5">
        <dgm:presLayoutVars>
          <dgm:bulletEnabled val="1"/>
        </dgm:presLayoutVars>
      </dgm:prSet>
      <dgm:spPr/>
    </dgm:pt>
    <dgm:pt modelId="{7202A2A7-3F91-184E-9EC8-48E931640967}" type="pres">
      <dgm:prSet presAssocID="{9BB408D2-72D8-DA41-954B-443CCC2D25A3}" presName="space" presStyleCnt="0"/>
      <dgm:spPr/>
    </dgm:pt>
    <dgm:pt modelId="{A1997E08-BDBA-7047-B99A-CCE2768A4612}" type="pres">
      <dgm:prSet presAssocID="{BBDDB9AE-F889-E647-BC5D-4AE5853382CB}" presName="Name5" presStyleLbl="vennNode1" presStyleIdx="3" presStyleCnt="5">
        <dgm:presLayoutVars>
          <dgm:bulletEnabled val="1"/>
        </dgm:presLayoutVars>
      </dgm:prSet>
      <dgm:spPr/>
    </dgm:pt>
    <dgm:pt modelId="{9CF3F71A-FA10-024A-9B0C-8E2902776283}" type="pres">
      <dgm:prSet presAssocID="{D8257BD6-FE99-6041-9A31-2DA3D370DE3E}" presName="space" presStyleCnt="0"/>
      <dgm:spPr/>
    </dgm:pt>
    <dgm:pt modelId="{968D7AF3-BFD2-5743-98EF-DB64DCCCE376}" type="pres">
      <dgm:prSet presAssocID="{A34AC61A-CB77-E345-8A67-433BD60E2BBE}" presName="Name5" presStyleLbl="vennNode1" presStyleIdx="4" presStyleCnt="5">
        <dgm:presLayoutVars>
          <dgm:bulletEnabled val="1"/>
        </dgm:presLayoutVars>
      </dgm:prSet>
      <dgm:spPr/>
    </dgm:pt>
  </dgm:ptLst>
  <dgm:cxnLst>
    <dgm:cxn modelId="{2AB1A60E-0CAE-634A-80BC-2C15B64EE5C3}" srcId="{0F8CC8A7-4187-E04D-8087-7B66826EFA37}" destId="{DC8F2BAA-7AAF-C248-8BCB-9806F1F7CEEF}" srcOrd="2" destOrd="0" parTransId="{6D479C35-8B10-7645-A46A-073E8EA6EDFD}" sibTransId="{9BB408D2-72D8-DA41-954B-443CCC2D25A3}"/>
    <dgm:cxn modelId="{18AD0014-B302-8443-B9F1-ED1466E964B3}" type="presOf" srcId="{0F8CC8A7-4187-E04D-8087-7B66826EFA37}" destId="{886B3C61-B792-474E-8F2A-46051384F9CB}" srcOrd="0" destOrd="0" presId="urn:microsoft.com/office/officeart/2005/8/layout/venn3"/>
    <dgm:cxn modelId="{81ED5320-448D-0C46-B419-7351583B2B91}" type="presOf" srcId="{A34AC61A-CB77-E345-8A67-433BD60E2BBE}" destId="{968D7AF3-BFD2-5743-98EF-DB64DCCCE376}" srcOrd="0" destOrd="0" presId="urn:microsoft.com/office/officeart/2005/8/layout/venn3"/>
    <dgm:cxn modelId="{32D4845C-B07A-3B44-891A-EB82E7F0834C}" srcId="{0F8CC8A7-4187-E04D-8087-7B66826EFA37}" destId="{BBDDB9AE-F889-E647-BC5D-4AE5853382CB}" srcOrd="3" destOrd="0" parTransId="{019F9C24-413D-FC4B-9071-BEB3970FC32C}" sibTransId="{D8257BD6-FE99-6041-9A31-2DA3D370DE3E}"/>
    <dgm:cxn modelId="{691CEA8D-B064-C343-A9BE-15BEE0AD4288}" type="presOf" srcId="{A82FA603-0E53-8846-B2DD-80422D62B20D}" destId="{98C16636-20C1-8043-AEAA-F091BEB698C8}" srcOrd="0" destOrd="0" presId="urn:microsoft.com/office/officeart/2005/8/layout/venn3"/>
    <dgm:cxn modelId="{3A447ABA-8FC1-1F4E-A0DD-7E60C0C1A454}" srcId="{0F8CC8A7-4187-E04D-8087-7B66826EFA37}" destId="{DBBBA25F-B842-AC46-92C8-0B2448B6FA39}" srcOrd="0" destOrd="0" parTransId="{F3322E31-6CDD-0442-B6EA-8FF985B3A706}" sibTransId="{C980F81F-9638-0E4D-A93F-640AABB0C7D8}"/>
    <dgm:cxn modelId="{C92AADBE-87D6-ED4F-A0D1-2A543F4DA083}" srcId="{0F8CC8A7-4187-E04D-8087-7B66826EFA37}" destId="{A34AC61A-CB77-E345-8A67-433BD60E2BBE}" srcOrd="4" destOrd="0" parTransId="{D0713539-9AA4-B641-A637-FDB3E9E5080C}" sibTransId="{AE32B3BD-3BC1-D84B-84F8-F15091E0204C}"/>
    <dgm:cxn modelId="{584D74CA-0511-4349-9C49-DD04CDF72E7A}" srcId="{0F8CC8A7-4187-E04D-8087-7B66826EFA37}" destId="{A82FA603-0E53-8846-B2DD-80422D62B20D}" srcOrd="1" destOrd="0" parTransId="{BA440110-08BF-014B-9B96-2D044F373BAD}" sibTransId="{9DAD22D8-003D-8A46-90F9-BF7EE4EFD695}"/>
    <dgm:cxn modelId="{4EAA7DEC-CFC3-BE48-96FB-B7A57A157C83}" type="presOf" srcId="{DC8F2BAA-7AAF-C248-8BCB-9806F1F7CEEF}" destId="{BB6CFD3D-0FD9-944C-BF2F-BF99E384AEE0}" srcOrd="0" destOrd="0" presId="urn:microsoft.com/office/officeart/2005/8/layout/venn3"/>
    <dgm:cxn modelId="{6984FBEF-A9F8-E44E-9376-08320FD8C7C4}" type="presOf" srcId="{BBDDB9AE-F889-E647-BC5D-4AE5853382CB}" destId="{A1997E08-BDBA-7047-B99A-CCE2768A4612}" srcOrd="0" destOrd="0" presId="urn:microsoft.com/office/officeart/2005/8/layout/venn3"/>
    <dgm:cxn modelId="{086120FD-F38F-BA48-A8F4-974E62DE1FC5}" type="presOf" srcId="{DBBBA25F-B842-AC46-92C8-0B2448B6FA39}" destId="{F675C98A-B963-7B44-9F61-F293BBA3954D}" srcOrd="0" destOrd="0" presId="urn:microsoft.com/office/officeart/2005/8/layout/venn3"/>
    <dgm:cxn modelId="{973A1BB1-42CF-444F-8757-08CAA34D975B}" type="presParOf" srcId="{886B3C61-B792-474E-8F2A-46051384F9CB}" destId="{F675C98A-B963-7B44-9F61-F293BBA3954D}" srcOrd="0" destOrd="0" presId="urn:microsoft.com/office/officeart/2005/8/layout/venn3"/>
    <dgm:cxn modelId="{15F5D40E-B3B0-694D-985C-4C0CCAE32FC7}" type="presParOf" srcId="{886B3C61-B792-474E-8F2A-46051384F9CB}" destId="{985EAB7C-2E4B-5644-B827-B29B41F0DA1F}" srcOrd="1" destOrd="0" presId="urn:microsoft.com/office/officeart/2005/8/layout/venn3"/>
    <dgm:cxn modelId="{DFDC5034-096E-C645-AA65-7354977DA444}" type="presParOf" srcId="{886B3C61-B792-474E-8F2A-46051384F9CB}" destId="{98C16636-20C1-8043-AEAA-F091BEB698C8}" srcOrd="2" destOrd="0" presId="urn:microsoft.com/office/officeart/2005/8/layout/venn3"/>
    <dgm:cxn modelId="{FB09D06F-DDE1-B047-AD0B-7DDCBDF4446D}" type="presParOf" srcId="{886B3C61-B792-474E-8F2A-46051384F9CB}" destId="{39544490-AEE4-C94A-AA69-7229E0840769}" srcOrd="3" destOrd="0" presId="urn:microsoft.com/office/officeart/2005/8/layout/venn3"/>
    <dgm:cxn modelId="{C66320D9-11D4-9649-BDC5-D99990056FA8}" type="presParOf" srcId="{886B3C61-B792-474E-8F2A-46051384F9CB}" destId="{BB6CFD3D-0FD9-944C-BF2F-BF99E384AEE0}" srcOrd="4" destOrd="0" presId="urn:microsoft.com/office/officeart/2005/8/layout/venn3"/>
    <dgm:cxn modelId="{C668238D-4C6A-6D46-8228-7CAA9F8E1A10}" type="presParOf" srcId="{886B3C61-B792-474E-8F2A-46051384F9CB}" destId="{7202A2A7-3F91-184E-9EC8-48E931640967}" srcOrd="5" destOrd="0" presId="urn:microsoft.com/office/officeart/2005/8/layout/venn3"/>
    <dgm:cxn modelId="{F384DDC5-C1E3-524C-B799-A67F23433D13}" type="presParOf" srcId="{886B3C61-B792-474E-8F2A-46051384F9CB}" destId="{A1997E08-BDBA-7047-B99A-CCE2768A4612}" srcOrd="6" destOrd="0" presId="urn:microsoft.com/office/officeart/2005/8/layout/venn3"/>
    <dgm:cxn modelId="{7108A688-A40B-EE44-9780-ED483EB062F9}" type="presParOf" srcId="{886B3C61-B792-474E-8F2A-46051384F9CB}" destId="{9CF3F71A-FA10-024A-9B0C-8E2902776283}" srcOrd="7" destOrd="0" presId="urn:microsoft.com/office/officeart/2005/8/layout/venn3"/>
    <dgm:cxn modelId="{4E9DFA07-61CB-654B-A743-24E9E2B957CF}" type="presParOf" srcId="{886B3C61-B792-474E-8F2A-46051384F9CB}" destId="{968D7AF3-BFD2-5743-98EF-DB64DCCCE376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4E0A53-02D0-7742-AA57-51283D0C3A94}">
      <dsp:nvSpPr>
        <dsp:cNvPr id="0" name=""/>
        <dsp:cNvSpPr/>
      </dsp:nvSpPr>
      <dsp:spPr>
        <a:xfrm>
          <a:off x="6026526" y="3398269"/>
          <a:ext cx="2220038" cy="14380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kern="1200" dirty="0"/>
            <a:t>Hormonal status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Age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radiotherapy</a:t>
          </a:r>
        </a:p>
      </dsp:txBody>
      <dsp:txXfrm>
        <a:off x="6724127" y="3789380"/>
        <a:ext cx="1490847" cy="1015381"/>
      </dsp:txXfrm>
    </dsp:sp>
    <dsp:sp modelId="{CFCD2734-31BE-604B-8F89-0D975A45EAA8}">
      <dsp:nvSpPr>
        <dsp:cNvPr id="0" name=""/>
        <dsp:cNvSpPr/>
      </dsp:nvSpPr>
      <dsp:spPr>
        <a:xfrm>
          <a:off x="2404357" y="3398269"/>
          <a:ext cx="2220038" cy="14380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i="0" u="none" kern="1200" dirty="0"/>
            <a:t>marked feeling of sexual release followed by rhythmic contractions in the pelvic musculature</a:t>
          </a:r>
          <a:endParaRPr lang="en-US" sz="1200" kern="1200" dirty="0"/>
        </a:p>
      </dsp:txBody>
      <dsp:txXfrm>
        <a:off x="2435947" y="3789380"/>
        <a:ext cx="1490847" cy="1015381"/>
      </dsp:txXfrm>
    </dsp:sp>
    <dsp:sp modelId="{5E004A12-6F45-5848-97B7-41FA8D65FA7B}">
      <dsp:nvSpPr>
        <dsp:cNvPr id="0" name=""/>
        <dsp:cNvSpPr/>
      </dsp:nvSpPr>
      <dsp:spPr>
        <a:xfrm>
          <a:off x="6857797" y="189952"/>
          <a:ext cx="2220038" cy="14380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i="0" u="none" kern="1200" dirty="0"/>
            <a:t>neurovascular response to desire or sexual stimulation resulting in vascular congestion of the nipples/areolae and genitals</a:t>
          </a:r>
          <a:endParaRPr lang="en-US" sz="1200" kern="1200" dirty="0"/>
        </a:p>
      </dsp:txBody>
      <dsp:txXfrm>
        <a:off x="7555398" y="221542"/>
        <a:ext cx="1490847" cy="1015381"/>
      </dsp:txXfrm>
    </dsp:sp>
    <dsp:sp modelId="{3AADB1AF-4844-D04A-892D-012E58B7902E}">
      <dsp:nvSpPr>
        <dsp:cNvPr id="0" name=""/>
        <dsp:cNvSpPr/>
      </dsp:nvSpPr>
      <dsp:spPr>
        <a:xfrm>
          <a:off x="1105246" y="-114115"/>
          <a:ext cx="2490683" cy="23510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i="0" u="none" kern="1200" dirty="0"/>
            <a:t>physical and psychological health of the patient, 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i="0" u="none" kern="1200" dirty="0"/>
            <a:t>past sexual experiences, 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i="0" u="none" kern="1200" dirty="0"/>
            <a:t>sex education, 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i="0" u="none" kern="1200" dirty="0"/>
            <a:t>relationship concerns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i="0" u="none" kern="1200" dirty="0"/>
            <a:t>personal beliefs about sex</a:t>
          </a:r>
          <a:endParaRPr lang="en-US" sz="1200" kern="1200" dirty="0"/>
        </a:p>
      </dsp:txBody>
      <dsp:txXfrm>
        <a:off x="1156311" y="-63050"/>
        <a:ext cx="1641348" cy="1661123"/>
      </dsp:txXfrm>
    </dsp:sp>
    <dsp:sp modelId="{CE683A2F-C04F-F646-B90D-CBECA6DCB90B}">
      <dsp:nvSpPr>
        <dsp:cNvPr id="0" name=""/>
        <dsp:cNvSpPr/>
      </dsp:nvSpPr>
      <dsp:spPr>
        <a:xfrm>
          <a:off x="3266955" y="370273"/>
          <a:ext cx="1945904" cy="1945904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Sexual desire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(libido)</a:t>
          </a:r>
        </a:p>
      </dsp:txBody>
      <dsp:txXfrm>
        <a:off x="3836897" y="940215"/>
        <a:ext cx="1375962" cy="1375962"/>
      </dsp:txXfrm>
    </dsp:sp>
    <dsp:sp modelId="{744FAE71-5EFB-F84D-BB9A-A74AFD512FCE}">
      <dsp:nvSpPr>
        <dsp:cNvPr id="0" name=""/>
        <dsp:cNvSpPr/>
      </dsp:nvSpPr>
      <dsp:spPr>
        <a:xfrm rot="5400000">
          <a:off x="5302740" y="370273"/>
          <a:ext cx="1945904" cy="1945904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Arousal </a:t>
          </a:r>
        </a:p>
      </dsp:txBody>
      <dsp:txXfrm rot="-5400000">
        <a:off x="5302740" y="940215"/>
        <a:ext cx="1375962" cy="1375962"/>
      </dsp:txXfrm>
    </dsp:sp>
    <dsp:sp modelId="{349A06AC-B7BA-C04A-B285-DC456A1CA4DD}">
      <dsp:nvSpPr>
        <dsp:cNvPr id="0" name=""/>
        <dsp:cNvSpPr/>
      </dsp:nvSpPr>
      <dsp:spPr>
        <a:xfrm rot="10800000">
          <a:off x="5302740" y="2406058"/>
          <a:ext cx="1945904" cy="1945904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Lubrication</a:t>
          </a:r>
        </a:p>
      </dsp:txBody>
      <dsp:txXfrm rot="10800000">
        <a:off x="5302740" y="2406058"/>
        <a:ext cx="1375962" cy="1375962"/>
      </dsp:txXfrm>
    </dsp:sp>
    <dsp:sp modelId="{B523A8FF-6CD7-D54D-8CE3-2EFEAEF2566D}">
      <dsp:nvSpPr>
        <dsp:cNvPr id="0" name=""/>
        <dsp:cNvSpPr/>
      </dsp:nvSpPr>
      <dsp:spPr>
        <a:xfrm rot="16200000">
          <a:off x="3266955" y="2406058"/>
          <a:ext cx="1945904" cy="1945904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Orgasm </a:t>
          </a:r>
        </a:p>
      </dsp:txBody>
      <dsp:txXfrm rot="5400000">
        <a:off x="3836897" y="2406058"/>
        <a:ext cx="1375962" cy="1375962"/>
      </dsp:txXfrm>
    </dsp:sp>
    <dsp:sp modelId="{8A289E10-88CC-F54F-988E-726C3A452128}">
      <dsp:nvSpPr>
        <dsp:cNvPr id="0" name=""/>
        <dsp:cNvSpPr/>
      </dsp:nvSpPr>
      <dsp:spPr>
        <a:xfrm>
          <a:off x="4921873" y="1956657"/>
          <a:ext cx="671853" cy="584220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884E04-F3CA-8449-9F82-5B600C8FC105}">
      <dsp:nvSpPr>
        <dsp:cNvPr id="0" name=""/>
        <dsp:cNvSpPr/>
      </dsp:nvSpPr>
      <dsp:spPr>
        <a:xfrm rot="10800000">
          <a:off x="4921873" y="2181357"/>
          <a:ext cx="671853" cy="584220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E59C62-E677-E945-BB6A-D930A1AA7C2D}">
      <dsp:nvSpPr>
        <dsp:cNvPr id="0" name=""/>
        <dsp:cNvSpPr/>
      </dsp:nvSpPr>
      <dsp:spPr>
        <a:xfrm>
          <a:off x="3080" y="630163"/>
          <a:ext cx="3091011" cy="309101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109" tIns="36830" rIns="170109" bIns="36830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Affected body image: hair loss, weight loss, stoma</a:t>
          </a:r>
        </a:p>
      </dsp:txBody>
      <dsp:txXfrm>
        <a:off x="455748" y="1082831"/>
        <a:ext cx="2185675" cy="2185675"/>
      </dsp:txXfrm>
    </dsp:sp>
    <dsp:sp modelId="{8205B537-9405-8249-B748-ABEA0F371B7B}">
      <dsp:nvSpPr>
        <dsp:cNvPr id="0" name=""/>
        <dsp:cNvSpPr/>
      </dsp:nvSpPr>
      <dsp:spPr>
        <a:xfrm>
          <a:off x="2475889" y="630163"/>
          <a:ext cx="3091011" cy="309101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109" tIns="36830" rIns="170109" bIns="36830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Decreased libido</a:t>
          </a:r>
        </a:p>
      </dsp:txBody>
      <dsp:txXfrm>
        <a:off x="2928557" y="1082831"/>
        <a:ext cx="2185675" cy="2185675"/>
      </dsp:txXfrm>
    </dsp:sp>
    <dsp:sp modelId="{7D3A83BE-45F7-1940-8F4C-F9D5DE26F19D}">
      <dsp:nvSpPr>
        <dsp:cNvPr id="0" name=""/>
        <dsp:cNvSpPr/>
      </dsp:nvSpPr>
      <dsp:spPr>
        <a:xfrm>
          <a:off x="4948698" y="630163"/>
          <a:ext cx="3091011" cy="309101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109" tIns="36830" rIns="170109" bIns="36830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Low sexual satisfaction</a:t>
          </a:r>
        </a:p>
      </dsp:txBody>
      <dsp:txXfrm>
        <a:off x="5401366" y="1082831"/>
        <a:ext cx="2185675" cy="2185675"/>
      </dsp:txXfrm>
    </dsp:sp>
    <dsp:sp modelId="{1CE6657F-1812-C543-B3F7-DE50DF08B5B1}">
      <dsp:nvSpPr>
        <dsp:cNvPr id="0" name=""/>
        <dsp:cNvSpPr/>
      </dsp:nvSpPr>
      <dsp:spPr>
        <a:xfrm>
          <a:off x="7421507" y="630163"/>
          <a:ext cx="3091011" cy="309101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109" tIns="36830" rIns="170109" bIns="36830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Sexual discomfort: pain due to vaginal dryness , CT</a:t>
          </a:r>
        </a:p>
      </dsp:txBody>
      <dsp:txXfrm>
        <a:off x="7874175" y="1082831"/>
        <a:ext cx="2185675" cy="21856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3EC08B-EE29-F34A-9B01-BDFB07FAE69F}">
      <dsp:nvSpPr>
        <dsp:cNvPr id="0" name=""/>
        <dsp:cNvSpPr/>
      </dsp:nvSpPr>
      <dsp:spPr>
        <a:xfrm>
          <a:off x="4126452" y="43513"/>
          <a:ext cx="2262695" cy="226269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V</a:t>
          </a:r>
          <a:r>
            <a:rPr lang="fr-LB" sz="1600" kern="1200"/>
            <a:t>aginal dryness</a:t>
          </a:r>
        </a:p>
      </dsp:txBody>
      <dsp:txXfrm>
        <a:off x="4387532" y="348107"/>
        <a:ext cx="1740535" cy="717970"/>
      </dsp:txXfrm>
    </dsp:sp>
    <dsp:sp modelId="{6FB1DE71-162A-BC4A-A929-BCA2B00FEC53}">
      <dsp:nvSpPr>
        <dsp:cNvPr id="0" name=""/>
        <dsp:cNvSpPr/>
      </dsp:nvSpPr>
      <dsp:spPr>
        <a:xfrm>
          <a:off x="5127259" y="1044321"/>
          <a:ext cx="2262695" cy="226269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Painful sex</a:t>
          </a:r>
          <a:endParaRPr lang="fr-LB" sz="1600" kern="1200"/>
        </a:p>
      </dsp:txBody>
      <dsp:txXfrm>
        <a:off x="6345634" y="1305401"/>
        <a:ext cx="870267" cy="1740535"/>
      </dsp:txXfrm>
    </dsp:sp>
    <dsp:sp modelId="{11292557-2104-474C-81F4-F167F9645F21}">
      <dsp:nvSpPr>
        <dsp:cNvPr id="0" name=""/>
        <dsp:cNvSpPr/>
      </dsp:nvSpPr>
      <dsp:spPr>
        <a:xfrm>
          <a:off x="4126452" y="2045128"/>
          <a:ext cx="2262695" cy="226269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Impossible penetration</a:t>
          </a:r>
          <a:endParaRPr lang="fr-LB" sz="1600" kern="1200"/>
        </a:p>
      </dsp:txBody>
      <dsp:txXfrm>
        <a:off x="4387532" y="3285260"/>
        <a:ext cx="1740535" cy="717970"/>
      </dsp:txXfrm>
    </dsp:sp>
    <dsp:sp modelId="{C7BF8C65-F9B0-D34B-A666-BF8BB540B482}">
      <dsp:nvSpPr>
        <dsp:cNvPr id="0" name=""/>
        <dsp:cNvSpPr/>
      </dsp:nvSpPr>
      <dsp:spPr>
        <a:xfrm>
          <a:off x="3125644" y="1044321"/>
          <a:ext cx="2262695" cy="226269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Decreased sexual response</a:t>
          </a:r>
          <a:endParaRPr lang="fr-LB" sz="1600" kern="1200"/>
        </a:p>
      </dsp:txBody>
      <dsp:txXfrm>
        <a:off x="3299697" y="1305401"/>
        <a:ext cx="870267" cy="17405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75C98A-B963-7B44-9F61-F293BBA3954D}">
      <dsp:nvSpPr>
        <dsp:cNvPr id="0" name=""/>
        <dsp:cNvSpPr/>
      </dsp:nvSpPr>
      <dsp:spPr>
        <a:xfrm>
          <a:off x="1283" y="924117"/>
          <a:ext cx="2503103" cy="250310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7754" tIns="25400" rIns="137754" bIns="254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Lack of knowledge of the HCP about their needs</a:t>
          </a:r>
        </a:p>
      </dsp:txBody>
      <dsp:txXfrm>
        <a:off x="367854" y="1290688"/>
        <a:ext cx="1769961" cy="1769961"/>
      </dsp:txXfrm>
    </dsp:sp>
    <dsp:sp modelId="{98C16636-20C1-8043-AEAA-F091BEB698C8}">
      <dsp:nvSpPr>
        <dsp:cNvPr id="0" name=""/>
        <dsp:cNvSpPr/>
      </dsp:nvSpPr>
      <dsp:spPr>
        <a:xfrm>
          <a:off x="2003766" y="924117"/>
          <a:ext cx="2503103" cy="250310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7754" tIns="25400" rIns="137754" bIns="254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Hostility/</a:t>
          </a: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discrimination</a:t>
          </a:r>
        </a:p>
      </dsp:txBody>
      <dsp:txXfrm>
        <a:off x="2370337" y="1290688"/>
        <a:ext cx="1769961" cy="1769961"/>
      </dsp:txXfrm>
    </dsp:sp>
    <dsp:sp modelId="{BB6CFD3D-0FD9-944C-BF2F-BF99E384AEE0}">
      <dsp:nvSpPr>
        <dsp:cNvPr id="0" name=""/>
        <dsp:cNvSpPr/>
      </dsp:nvSpPr>
      <dsp:spPr>
        <a:xfrm>
          <a:off x="4006248" y="924117"/>
          <a:ext cx="2503103" cy="250310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7754" tIns="25400" rIns="137754" bIns="254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Lack of research</a:t>
          </a:r>
        </a:p>
      </dsp:txBody>
      <dsp:txXfrm>
        <a:off x="4372819" y="1290688"/>
        <a:ext cx="1769961" cy="1769961"/>
      </dsp:txXfrm>
    </dsp:sp>
    <dsp:sp modelId="{A1997E08-BDBA-7047-B99A-CCE2768A4612}">
      <dsp:nvSpPr>
        <dsp:cNvPr id="0" name=""/>
        <dsp:cNvSpPr/>
      </dsp:nvSpPr>
      <dsp:spPr>
        <a:xfrm>
          <a:off x="6008730" y="924117"/>
          <a:ext cx="2503103" cy="250310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7754" tIns="25400" rIns="137754" bIns="254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Sexual identity must be known to HCP</a:t>
          </a:r>
        </a:p>
      </dsp:txBody>
      <dsp:txXfrm>
        <a:off x="6375301" y="1290688"/>
        <a:ext cx="1769961" cy="1769961"/>
      </dsp:txXfrm>
    </dsp:sp>
    <dsp:sp modelId="{968D7AF3-BFD2-5743-98EF-DB64DCCCE376}">
      <dsp:nvSpPr>
        <dsp:cNvPr id="0" name=""/>
        <dsp:cNvSpPr/>
      </dsp:nvSpPr>
      <dsp:spPr>
        <a:xfrm>
          <a:off x="8011213" y="924117"/>
          <a:ext cx="2503103" cy="250310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7754" tIns="25400" rIns="137754" bIns="254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Information material must include SGM </a:t>
          </a:r>
        </a:p>
      </dsp:txBody>
      <dsp:txXfrm>
        <a:off x="8377784" y="1290688"/>
        <a:ext cx="1769961" cy="17699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L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F5C06C-BB2B-3940-8450-4BC28793027A}" type="datetimeFigureOut">
              <a:rPr lang="fr-LB" smtClean="0"/>
              <a:t>11/28/24</a:t>
            </a:fld>
            <a:endParaRPr lang="fr-L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L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L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L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03AF30-B7A5-F948-8963-0908EBD2387C}" type="slidenum">
              <a:rPr lang="fr-LB" smtClean="0"/>
              <a:t>‹#›</a:t>
            </a:fld>
            <a:endParaRPr lang="fr-LB"/>
          </a:p>
        </p:txBody>
      </p:sp>
    </p:spTree>
    <p:extLst>
      <p:ext uri="{BB962C8B-B14F-4D97-AF65-F5344CB8AC3E}">
        <p14:creationId xmlns:p14="http://schemas.microsoft.com/office/powerpoint/2010/main" val="2987249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3AF30-B7A5-F948-8963-0908EBD2387C}" type="slidenum">
              <a:rPr lang="fr-LB" smtClean="0"/>
              <a:t>12</a:t>
            </a:fld>
            <a:endParaRPr lang="fr-LB"/>
          </a:p>
        </p:txBody>
      </p:sp>
    </p:spTree>
    <p:extLst>
      <p:ext uri="{BB962C8B-B14F-4D97-AF65-F5344CB8AC3E}">
        <p14:creationId xmlns:p14="http://schemas.microsoft.com/office/powerpoint/2010/main" val="1957521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3AF30-B7A5-F948-8963-0908EBD2387C}" type="slidenum">
              <a:rPr lang="fr-LB" smtClean="0"/>
              <a:t>17</a:t>
            </a:fld>
            <a:endParaRPr lang="fr-LB"/>
          </a:p>
        </p:txBody>
      </p:sp>
    </p:spTree>
    <p:extLst>
      <p:ext uri="{BB962C8B-B14F-4D97-AF65-F5344CB8AC3E}">
        <p14:creationId xmlns:p14="http://schemas.microsoft.com/office/powerpoint/2010/main" val="773593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3AF30-B7A5-F948-8963-0908EBD2387C}" type="slidenum">
              <a:rPr lang="fr-LB" smtClean="0"/>
              <a:t>24</a:t>
            </a:fld>
            <a:endParaRPr lang="fr-LB"/>
          </a:p>
        </p:txBody>
      </p:sp>
    </p:spTree>
    <p:extLst>
      <p:ext uri="{BB962C8B-B14F-4D97-AF65-F5344CB8AC3E}">
        <p14:creationId xmlns:p14="http://schemas.microsoft.com/office/powerpoint/2010/main" val="242930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B1926-8FBD-D64B-8FF4-4A31CE7CB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L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ACACB9-7FF9-2B44-AC30-6D488FFFC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L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F5987-5DC4-0447-A8C1-5F96EB673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AB599-6383-FC4D-92D8-2F74C3930F64}" type="datetimeFigureOut">
              <a:rPr lang="fr-LB" smtClean="0"/>
              <a:t>11/28/24</a:t>
            </a:fld>
            <a:endParaRPr lang="fr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31958-301C-CC45-9658-F3515AEB8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0C36C-A1F3-C94D-A636-A5168718D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BB56-3C50-8247-A3A8-D5D159424FAA}" type="slidenum">
              <a:rPr lang="fr-LB" smtClean="0"/>
              <a:t>‹#›</a:t>
            </a:fld>
            <a:endParaRPr lang="fr-LB"/>
          </a:p>
        </p:txBody>
      </p:sp>
    </p:spTree>
    <p:extLst>
      <p:ext uri="{BB962C8B-B14F-4D97-AF65-F5344CB8AC3E}">
        <p14:creationId xmlns:p14="http://schemas.microsoft.com/office/powerpoint/2010/main" val="434819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FA48A-B711-CA4F-9016-EEFA1C718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L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CB5B24-B514-BF41-A13B-E034CDDF9E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L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036EC-8EE6-D94E-A1EC-4E6EC0BF8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AB599-6383-FC4D-92D8-2F74C3930F64}" type="datetimeFigureOut">
              <a:rPr lang="fr-LB" smtClean="0"/>
              <a:t>11/28/24</a:t>
            </a:fld>
            <a:endParaRPr lang="fr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A39F3-6C21-4D49-A405-4EDA8626C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F4963-36E4-F740-82C8-ABE505631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BB56-3C50-8247-A3A8-D5D159424FAA}" type="slidenum">
              <a:rPr lang="fr-LB" smtClean="0"/>
              <a:t>‹#›</a:t>
            </a:fld>
            <a:endParaRPr lang="fr-LB"/>
          </a:p>
        </p:txBody>
      </p:sp>
    </p:spTree>
    <p:extLst>
      <p:ext uri="{BB962C8B-B14F-4D97-AF65-F5344CB8AC3E}">
        <p14:creationId xmlns:p14="http://schemas.microsoft.com/office/powerpoint/2010/main" val="2332761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388B01-FCE2-494B-A14F-1B8C0D4240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L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5D0CAA-5B2A-F14B-AFE1-0F1531A087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L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1C806-9AB0-C84C-B6D5-C9C10FC3A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AB599-6383-FC4D-92D8-2F74C3930F64}" type="datetimeFigureOut">
              <a:rPr lang="fr-LB" smtClean="0"/>
              <a:t>11/28/24</a:t>
            </a:fld>
            <a:endParaRPr lang="fr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23697-B58F-6741-96AC-A77B9B753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735C0-4277-9C4E-BE30-1A5D7BE5A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BB56-3C50-8247-A3A8-D5D159424FAA}" type="slidenum">
              <a:rPr lang="fr-LB" smtClean="0"/>
              <a:t>‹#›</a:t>
            </a:fld>
            <a:endParaRPr lang="fr-LB"/>
          </a:p>
        </p:txBody>
      </p:sp>
    </p:spTree>
    <p:extLst>
      <p:ext uri="{BB962C8B-B14F-4D97-AF65-F5344CB8AC3E}">
        <p14:creationId xmlns:p14="http://schemas.microsoft.com/office/powerpoint/2010/main" val="3621103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57668-EA5E-1841-B49B-0909E2335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L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6DC8D-CD92-9343-B41A-27EF626A9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L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169F64-378D-5E4B-8DE0-B8DED1528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AB599-6383-FC4D-92D8-2F74C3930F64}" type="datetimeFigureOut">
              <a:rPr lang="fr-LB" smtClean="0"/>
              <a:t>11/28/24</a:t>
            </a:fld>
            <a:endParaRPr lang="fr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147CD-E8EB-6B43-9717-F6C9BD79D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6707A-0E35-AD47-A4D5-5E5E4BDA9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BB56-3C50-8247-A3A8-D5D159424FAA}" type="slidenum">
              <a:rPr lang="fr-LB" smtClean="0"/>
              <a:t>‹#›</a:t>
            </a:fld>
            <a:endParaRPr lang="fr-LB"/>
          </a:p>
        </p:txBody>
      </p:sp>
    </p:spTree>
    <p:extLst>
      <p:ext uri="{BB962C8B-B14F-4D97-AF65-F5344CB8AC3E}">
        <p14:creationId xmlns:p14="http://schemas.microsoft.com/office/powerpoint/2010/main" val="861266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3DE8B-E465-F848-9176-233A625DC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L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9A5C6D-9522-9245-9D89-EB5BD681AC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4B00A-F37B-B641-A07E-7FFA6E05C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AB599-6383-FC4D-92D8-2F74C3930F64}" type="datetimeFigureOut">
              <a:rPr lang="fr-LB" smtClean="0"/>
              <a:t>11/28/24</a:t>
            </a:fld>
            <a:endParaRPr lang="fr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26E26-17EF-CC49-9D4D-73B17349C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ECB94-CCC4-4441-A02B-7113E1CC2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BB56-3C50-8247-A3A8-D5D159424FAA}" type="slidenum">
              <a:rPr lang="fr-LB" smtClean="0"/>
              <a:t>‹#›</a:t>
            </a:fld>
            <a:endParaRPr lang="fr-LB"/>
          </a:p>
        </p:txBody>
      </p:sp>
    </p:spTree>
    <p:extLst>
      <p:ext uri="{BB962C8B-B14F-4D97-AF65-F5344CB8AC3E}">
        <p14:creationId xmlns:p14="http://schemas.microsoft.com/office/powerpoint/2010/main" val="2485448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8781D-7B91-6F43-81FF-7C7B81C60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L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2A7354-0BA8-2B44-B7DB-40376D3A4A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L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492E45-E4FF-D648-935A-8B40C81E98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L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AFB372-FFC3-0B43-9948-16DC1A129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AB599-6383-FC4D-92D8-2F74C3930F64}" type="datetimeFigureOut">
              <a:rPr lang="fr-LB" smtClean="0"/>
              <a:t>11/28/24</a:t>
            </a:fld>
            <a:endParaRPr lang="fr-L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D8588A-049E-384A-9235-35641DE1B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6B23D-C54F-494F-AB19-4DE0D7494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BB56-3C50-8247-A3A8-D5D159424FAA}" type="slidenum">
              <a:rPr lang="fr-LB" smtClean="0"/>
              <a:t>‹#›</a:t>
            </a:fld>
            <a:endParaRPr lang="fr-LB"/>
          </a:p>
        </p:txBody>
      </p:sp>
    </p:spTree>
    <p:extLst>
      <p:ext uri="{BB962C8B-B14F-4D97-AF65-F5344CB8AC3E}">
        <p14:creationId xmlns:p14="http://schemas.microsoft.com/office/powerpoint/2010/main" val="2357890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5DE13-786E-4C49-AC9A-2D2497863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L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5CF017-466A-164D-B232-5E9366058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782A2F-89F2-CE4C-B2B4-D72E785379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L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77F65C-3C4A-0E49-A029-BE4071117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0988D6-2F0E-B748-B5BC-F9F4D66A88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L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042CD3-E56B-9E44-8161-F0BF16B67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AB599-6383-FC4D-92D8-2F74C3930F64}" type="datetimeFigureOut">
              <a:rPr lang="fr-LB" smtClean="0"/>
              <a:t>11/28/24</a:t>
            </a:fld>
            <a:endParaRPr lang="fr-L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C641A7-76C0-0541-8F01-1D1551FED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13C0C4-6A59-DA45-9641-431AF8E60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BB56-3C50-8247-A3A8-D5D159424FAA}" type="slidenum">
              <a:rPr lang="fr-LB" smtClean="0"/>
              <a:t>‹#›</a:t>
            </a:fld>
            <a:endParaRPr lang="fr-LB"/>
          </a:p>
        </p:txBody>
      </p:sp>
    </p:spTree>
    <p:extLst>
      <p:ext uri="{BB962C8B-B14F-4D97-AF65-F5344CB8AC3E}">
        <p14:creationId xmlns:p14="http://schemas.microsoft.com/office/powerpoint/2010/main" val="502414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31C19-2ACB-1C49-83FB-63B584698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L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611062-3BA2-1D4F-9A41-974666AB7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AB599-6383-FC4D-92D8-2F74C3930F64}" type="datetimeFigureOut">
              <a:rPr lang="fr-LB" smtClean="0"/>
              <a:t>11/28/24</a:t>
            </a:fld>
            <a:endParaRPr lang="fr-L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A97D9A-B72E-8149-BDC0-8922114BC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36EBA-45BD-D34E-8263-68BA1B280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BB56-3C50-8247-A3A8-D5D159424FAA}" type="slidenum">
              <a:rPr lang="fr-LB" smtClean="0"/>
              <a:t>‹#›</a:t>
            </a:fld>
            <a:endParaRPr lang="fr-LB"/>
          </a:p>
        </p:txBody>
      </p:sp>
    </p:spTree>
    <p:extLst>
      <p:ext uri="{BB962C8B-B14F-4D97-AF65-F5344CB8AC3E}">
        <p14:creationId xmlns:p14="http://schemas.microsoft.com/office/powerpoint/2010/main" val="4187389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86134A-A2B1-EF48-98FE-A8AB6AF85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AB599-6383-FC4D-92D8-2F74C3930F64}" type="datetimeFigureOut">
              <a:rPr lang="fr-LB" smtClean="0"/>
              <a:t>11/28/24</a:t>
            </a:fld>
            <a:endParaRPr lang="fr-L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E67FB9-253E-AD47-99AA-3F24EB9C9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A269B6-F54A-034E-9864-3893FEA2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BB56-3C50-8247-A3A8-D5D159424FAA}" type="slidenum">
              <a:rPr lang="fr-LB" smtClean="0"/>
              <a:t>‹#›</a:t>
            </a:fld>
            <a:endParaRPr lang="fr-LB"/>
          </a:p>
        </p:txBody>
      </p:sp>
    </p:spTree>
    <p:extLst>
      <p:ext uri="{BB962C8B-B14F-4D97-AF65-F5344CB8AC3E}">
        <p14:creationId xmlns:p14="http://schemas.microsoft.com/office/powerpoint/2010/main" val="2905580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58182-0D26-FF48-A8CA-39F4DE051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L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FB6B0-F3EE-7944-A8B3-EE04BD11C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L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1D2B51-B1B5-C345-9BD5-CE97463E2E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1486CC-2806-F34A-A196-E16494376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AB599-6383-FC4D-92D8-2F74C3930F64}" type="datetimeFigureOut">
              <a:rPr lang="fr-LB" smtClean="0"/>
              <a:t>11/28/24</a:t>
            </a:fld>
            <a:endParaRPr lang="fr-L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281A61-B493-9A4A-9DB2-A892701CE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A5188B-C164-394D-BEDB-AE5DDA476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BB56-3C50-8247-A3A8-D5D159424FAA}" type="slidenum">
              <a:rPr lang="fr-LB" smtClean="0"/>
              <a:t>‹#›</a:t>
            </a:fld>
            <a:endParaRPr lang="fr-LB"/>
          </a:p>
        </p:txBody>
      </p:sp>
    </p:spTree>
    <p:extLst>
      <p:ext uri="{BB962C8B-B14F-4D97-AF65-F5344CB8AC3E}">
        <p14:creationId xmlns:p14="http://schemas.microsoft.com/office/powerpoint/2010/main" val="2289527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DA893-F760-3B44-83F0-A80D921D7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L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44EE7C-6E27-7640-8E1C-44BED164D9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L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D958DC-A57D-B344-A00F-A08332C7E3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6CAD-2C3E-304C-9D14-79DC7BDBE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AB599-6383-FC4D-92D8-2F74C3930F64}" type="datetimeFigureOut">
              <a:rPr lang="fr-LB" smtClean="0"/>
              <a:t>11/28/24</a:t>
            </a:fld>
            <a:endParaRPr lang="fr-L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628A8E-0C82-614D-A50B-1BCC94B8D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8CF2B2-0034-2141-96C2-6DA163209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BB56-3C50-8247-A3A8-D5D159424FAA}" type="slidenum">
              <a:rPr lang="fr-LB" smtClean="0"/>
              <a:t>‹#›</a:t>
            </a:fld>
            <a:endParaRPr lang="fr-LB"/>
          </a:p>
        </p:txBody>
      </p:sp>
    </p:spTree>
    <p:extLst>
      <p:ext uri="{BB962C8B-B14F-4D97-AF65-F5344CB8AC3E}">
        <p14:creationId xmlns:p14="http://schemas.microsoft.com/office/powerpoint/2010/main" val="84389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6BD406-AE13-034E-91E4-99AD8E6D7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L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189934-533D-E643-ADA2-89DA184F4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L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A5287-7E4B-4E46-81DF-F275262C67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AB599-6383-FC4D-92D8-2F74C3930F64}" type="datetimeFigureOut">
              <a:rPr lang="fr-LB" smtClean="0"/>
              <a:t>11/28/24</a:t>
            </a:fld>
            <a:endParaRPr lang="fr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BBCBB-063B-3B4D-84AB-E3C2093CCF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7BBAC-577C-204D-9BA9-3042361C13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2BB56-3C50-8247-A3A8-D5D159424FAA}" type="slidenum">
              <a:rPr lang="fr-LB" smtClean="0"/>
              <a:t>‹#›</a:t>
            </a:fld>
            <a:endParaRPr lang="fr-LB"/>
          </a:p>
        </p:txBody>
      </p:sp>
    </p:spTree>
    <p:extLst>
      <p:ext uri="{BB962C8B-B14F-4D97-AF65-F5344CB8AC3E}">
        <p14:creationId xmlns:p14="http://schemas.microsoft.com/office/powerpoint/2010/main" val="1457932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L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22933-02E5-DF4D-9FBD-B6DF04BE97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Sexuality after gynecologic  cancer treatment in women</a:t>
            </a:r>
            <a:endParaRPr lang="fr-L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3D766A-3FD5-1D42-AFA1-B0903FA1A6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fr-LB" dirty="0"/>
              <a:t>Nadine EL KASSIS, MD, MSc</a:t>
            </a:r>
          </a:p>
          <a:p>
            <a:r>
              <a:rPr lang="en-US" dirty="0" err="1"/>
              <a:t>Gy</a:t>
            </a:r>
            <a:r>
              <a:rPr lang="fr-LB"/>
              <a:t>necologic </a:t>
            </a:r>
            <a:r>
              <a:rPr lang="fr-LB" dirty="0"/>
              <a:t>oncology</a:t>
            </a:r>
          </a:p>
          <a:p>
            <a:r>
              <a:rPr lang="fr-LB" dirty="0"/>
              <a:t>Saint Joseph University, Beirut</a:t>
            </a:r>
          </a:p>
          <a:p>
            <a:r>
              <a:rPr lang="fr-LB" dirty="0"/>
              <a:t>Hotel Dieu de France </a:t>
            </a:r>
          </a:p>
        </p:txBody>
      </p:sp>
      <p:pic>
        <p:nvPicPr>
          <p:cNvPr id="1026" name="Picture 2" descr="Sexuality Painting by Tami Epstein - Pixels">
            <a:extLst>
              <a:ext uri="{FF2B5EF4-FFF2-40B4-BE49-F238E27FC236}">
                <a16:creationId xmlns:a16="http://schemas.microsoft.com/office/drawing/2014/main" id="{7FD4D0A9-B20C-5E4E-8D50-A72FAB5D1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877" y="3429000"/>
            <a:ext cx="236616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825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AAD7A-F097-514A-A734-F1B6F6F9F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  <a:latin typeface="+mn-lt"/>
              </a:rPr>
              <a:t>How can gynecological cancers affect sexual function?</a:t>
            </a:r>
            <a:br>
              <a:rPr lang="en-US" dirty="0">
                <a:effectLst/>
                <a:latin typeface="+mn-lt"/>
              </a:rPr>
            </a:br>
            <a:endParaRPr lang="fr-LB" dirty="0"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69B1F8-9B59-5846-86CD-675BEF7104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LB" dirty="0"/>
          </a:p>
        </p:txBody>
      </p:sp>
    </p:spTree>
    <p:extLst>
      <p:ext uri="{BB962C8B-B14F-4D97-AF65-F5344CB8AC3E}">
        <p14:creationId xmlns:p14="http://schemas.microsoft.com/office/powerpoint/2010/main" val="3096429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3E5042-F6E1-7443-9D3F-A10853CDC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fr-LB" dirty="0"/>
              <a:t>ancer effect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65D1AC-6521-5342-9EF0-EB9EC9516C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fr-LB" dirty="0"/>
              <a:t>nxiety</a:t>
            </a:r>
          </a:p>
          <a:p>
            <a:r>
              <a:rPr lang="en-US" dirty="0"/>
              <a:t>B</a:t>
            </a:r>
            <a:r>
              <a:rPr lang="fr-LB" dirty="0"/>
              <a:t>ody image </a:t>
            </a:r>
          </a:p>
          <a:p>
            <a:r>
              <a:rPr lang="en-US" dirty="0"/>
              <a:t>L</a:t>
            </a:r>
            <a:r>
              <a:rPr lang="fr-LB" dirty="0"/>
              <a:t>ow self esteem</a:t>
            </a:r>
          </a:p>
          <a:p>
            <a:r>
              <a:rPr lang="en-US" dirty="0"/>
              <a:t>D</a:t>
            </a:r>
            <a:r>
              <a:rPr lang="fr-LB" dirty="0"/>
              <a:t>epression</a:t>
            </a:r>
          </a:p>
          <a:p>
            <a:r>
              <a:rPr lang="en-US" dirty="0"/>
              <a:t>F</a:t>
            </a:r>
            <a:r>
              <a:rPr lang="fr-LB" dirty="0"/>
              <a:t>ear of recurrence</a:t>
            </a:r>
          </a:p>
          <a:p>
            <a:r>
              <a:rPr lang="en-US" dirty="0"/>
              <a:t>F</a:t>
            </a:r>
            <a:r>
              <a:rPr lang="fr-LB" dirty="0"/>
              <a:t>ear of death</a:t>
            </a:r>
          </a:p>
          <a:p>
            <a:r>
              <a:rPr lang="en-US" dirty="0"/>
              <a:t>R</a:t>
            </a:r>
            <a:r>
              <a:rPr lang="fr-LB"/>
              <a:t>elationship issues</a:t>
            </a:r>
            <a:endParaRPr lang="en-US" dirty="0"/>
          </a:p>
          <a:p>
            <a:r>
              <a:rPr lang="en-US" dirty="0"/>
              <a:t>Location of the cancer</a:t>
            </a:r>
            <a:endParaRPr lang="fr-L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BFF27-D51B-A644-85DF-D106F0B4FAEB}"/>
              </a:ext>
            </a:extLst>
          </p:cNvPr>
          <p:cNvSpPr txBox="1"/>
          <p:nvPr/>
        </p:nvSpPr>
        <p:spPr>
          <a:xfrm>
            <a:off x="8432800" y="635437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</a:rPr>
              <a:t>Katz et al. 2022 ASCO EDUCATIONAL BOOK</a:t>
            </a:r>
          </a:p>
        </p:txBody>
      </p:sp>
    </p:spTree>
    <p:extLst>
      <p:ext uri="{BB962C8B-B14F-4D97-AF65-F5344CB8AC3E}">
        <p14:creationId xmlns:p14="http://schemas.microsoft.com/office/powerpoint/2010/main" val="756578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AA7EFE-8241-EA4A-AC2E-167D87284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fr-LB" dirty="0"/>
              <a:t>reatment effect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41CCB77-82E2-5B4F-8DCA-C5C221E890B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S</a:t>
            </a:r>
            <a:r>
              <a:rPr lang="fr-LB" b="1" dirty="0"/>
              <a:t>urgery effect:</a:t>
            </a:r>
          </a:p>
          <a:p>
            <a:pPr>
              <a:buFontTx/>
              <a:buChar char="-"/>
            </a:pPr>
            <a:r>
              <a:rPr lang="en-US" dirty="0"/>
              <a:t>Body image</a:t>
            </a:r>
          </a:p>
          <a:p>
            <a:pPr>
              <a:buFontTx/>
              <a:buChar char="-"/>
            </a:pPr>
            <a:r>
              <a:rPr lang="en-US" dirty="0"/>
              <a:t>Clitoris excision, wide surgical excision in vulvar cancer</a:t>
            </a:r>
          </a:p>
          <a:p>
            <a:pPr>
              <a:buFontTx/>
              <a:buChar char="-"/>
            </a:pPr>
            <a:r>
              <a:rPr lang="en-US" dirty="0"/>
              <a:t>Vaginal shortening in cervical cancer surgery</a:t>
            </a:r>
          </a:p>
          <a:p>
            <a:pPr>
              <a:buFontTx/>
              <a:buChar char="-"/>
            </a:pPr>
            <a:r>
              <a:rPr lang="en-US" dirty="0"/>
              <a:t>Loss of libido </a:t>
            </a:r>
          </a:p>
          <a:p>
            <a:pPr>
              <a:buFontTx/>
              <a:buChar char="-"/>
            </a:pPr>
            <a:r>
              <a:rPr lang="en-US" dirty="0"/>
              <a:t>Fatigue </a:t>
            </a:r>
          </a:p>
          <a:p>
            <a:pPr>
              <a:buFontTx/>
              <a:buChar char="-"/>
            </a:pPr>
            <a:r>
              <a:rPr lang="en-US" dirty="0"/>
              <a:t>Stoma presence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fr-L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0DCC32-52D2-A54A-B308-829C9636DDB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Adjuvant treatment </a:t>
            </a:r>
            <a:r>
              <a:rPr lang="fr-LB" b="1" dirty="0"/>
              <a:t>effect:</a:t>
            </a:r>
          </a:p>
          <a:p>
            <a:pPr>
              <a:buFontTx/>
              <a:buChar char="-"/>
            </a:pPr>
            <a:r>
              <a:rPr lang="en-US" dirty="0"/>
              <a:t>E</a:t>
            </a:r>
            <a:r>
              <a:rPr lang="fr-LB" dirty="0"/>
              <a:t>arly menopause caused by chemotherapy or pelvic radiation</a:t>
            </a:r>
          </a:p>
          <a:p>
            <a:pPr>
              <a:buFontTx/>
              <a:buChar char="-"/>
            </a:pPr>
            <a:r>
              <a:rPr lang="en-US" dirty="0"/>
              <a:t>V</a:t>
            </a:r>
            <a:r>
              <a:rPr lang="fr-LB" dirty="0"/>
              <a:t>aginal dryness</a:t>
            </a:r>
          </a:p>
          <a:p>
            <a:pPr>
              <a:buFontTx/>
              <a:buChar char="-"/>
            </a:pPr>
            <a:r>
              <a:rPr lang="en-US" dirty="0"/>
              <a:t>P</a:t>
            </a:r>
            <a:r>
              <a:rPr lang="fr-LB" dirty="0"/>
              <a:t>ain during intercourse</a:t>
            </a:r>
          </a:p>
          <a:p>
            <a:pPr>
              <a:buFontTx/>
              <a:buChar char="-"/>
            </a:pPr>
            <a:r>
              <a:rPr lang="en-US" dirty="0"/>
              <a:t>G</a:t>
            </a:r>
            <a:r>
              <a:rPr lang="fr-LB" dirty="0"/>
              <a:t>enito urinary symptoms of menopause</a:t>
            </a:r>
          </a:p>
          <a:p>
            <a:pPr>
              <a:buFontTx/>
              <a:buChar char="-"/>
            </a:pPr>
            <a:r>
              <a:rPr lang="en-US" dirty="0"/>
              <a:t>D</a:t>
            </a:r>
            <a:r>
              <a:rPr lang="fr-LB" dirty="0"/>
              <a:t>yspareunia due to radiotherapy sequella</a:t>
            </a:r>
          </a:p>
        </p:txBody>
      </p:sp>
    </p:spTree>
    <p:extLst>
      <p:ext uri="{BB962C8B-B14F-4D97-AF65-F5344CB8AC3E}">
        <p14:creationId xmlns:p14="http://schemas.microsoft.com/office/powerpoint/2010/main" val="1269060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B7D01B-799B-7343-9BEC-66D3C3940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7772"/>
            <a:ext cx="11956473" cy="908302"/>
          </a:xfrm>
        </p:spPr>
        <p:txBody>
          <a:bodyPr>
            <a:normAutofit fontScale="90000"/>
          </a:bodyPr>
          <a:lstStyle/>
          <a:p>
            <a:r>
              <a:rPr lang="en-US" dirty="0"/>
              <a:t>S</a:t>
            </a:r>
            <a:r>
              <a:rPr lang="fr-LB" dirty="0"/>
              <a:t>ociety and the importance of the breasts through history </a:t>
            </a:r>
          </a:p>
        </p:txBody>
      </p:sp>
      <p:pic>
        <p:nvPicPr>
          <p:cNvPr id="5" name="Picture 2" descr="https://upload.wikimedia.org/wikipedia/commons/f/f1/Maler_der_Grabkammer_des_Nacht_004.jpg">
            <a:extLst>
              <a:ext uri="{FF2B5EF4-FFF2-40B4-BE49-F238E27FC236}">
                <a16:creationId xmlns:a16="http://schemas.microsoft.com/office/drawing/2014/main" id="{B7191C1A-E291-D140-8840-944FC9C7E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408" y="1850459"/>
            <a:ext cx="2123064" cy="2298317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34C7FE-9F0D-534C-9F4B-760B6F80E561}"/>
              </a:ext>
            </a:extLst>
          </p:cNvPr>
          <p:cNvSpPr txBox="1"/>
          <p:nvPr/>
        </p:nvSpPr>
        <p:spPr>
          <a:xfrm>
            <a:off x="145473" y="1506022"/>
            <a:ext cx="2022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  <a:r>
              <a:rPr lang="fr-LB" dirty="0"/>
              <a:t>ncient egyptians</a:t>
            </a:r>
          </a:p>
        </p:txBody>
      </p:sp>
      <p:pic>
        <p:nvPicPr>
          <p:cNvPr id="7" name="Picture 6" descr="https://typeset-beta.imgix.net/rehost%2F2016%2F11%2F10%2F74091004-9204-4c4e-b6e9-390a0def7268.jpg?w=740&amp;h=740&amp;fit=crop&amp;crop=faces&amp;auto=format&amp;q=70">
            <a:extLst>
              <a:ext uri="{FF2B5EF4-FFF2-40B4-BE49-F238E27FC236}">
                <a16:creationId xmlns:a16="http://schemas.microsoft.com/office/drawing/2014/main" id="{5A3D6975-0A41-3841-935B-536851CBD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814152" y="1892698"/>
            <a:ext cx="2570163" cy="2570163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4D88AD-2267-9D44-98A4-333748E80AF8}"/>
              </a:ext>
            </a:extLst>
          </p:cNvPr>
          <p:cNvSpPr txBox="1"/>
          <p:nvPr/>
        </p:nvSpPr>
        <p:spPr>
          <a:xfrm>
            <a:off x="3086099" y="1289756"/>
            <a:ext cx="1607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  <a:r>
              <a:rPr lang="fr-LB" dirty="0"/>
              <a:t>ellenistic greece</a:t>
            </a:r>
          </a:p>
        </p:txBody>
      </p:sp>
      <p:pic>
        <p:nvPicPr>
          <p:cNvPr id="9" name="Picture 8" descr="https://typeset-beta.imgix.net/rehost%2F2016%2F9%2F29%2Feeb0fc2a-b90d-4b5d-8fde-23dc861fc6f3.jpg?w=740&amp;h=988&amp;fit=crop&amp;crop=faces&amp;auto=format&amp;q=70">
            <a:extLst>
              <a:ext uri="{FF2B5EF4-FFF2-40B4-BE49-F238E27FC236}">
                <a16:creationId xmlns:a16="http://schemas.microsoft.com/office/drawing/2014/main" id="{8CC62840-62E7-C043-90F5-7852038AB702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3154" y="1875354"/>
            <a:ext cx="2209800" cy="2514600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0F5A44-815C-1E42-8A8D-714D1A54FC37}"/>
              </a:ext>
            </a:extLst>
          </p:cNvPr>
          <p:cNvSpPr txBox="1"/>
          <p:nvPr/>
        </p:nvSpPr>
        <p:spPr>
          <a:xfrm>
            <a:off x="6096000" y="1553334"/>
            <a:ext cx="1842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  <a:r>
              <a:rPr lang="fr-LB" dirty="0"/>
              <a:t>ncient Romans</a:t>
            </a:r>
          </a:p>
        </p:txBody>
      </p:sp>
      <p:pic>
        <p:nvPicPr>
          <p:cNvPr id="11" name="Picture 2" descr="http://www.lotussculpture.com/mm5/graphics/00000001/1brass-hindu-goddess-parvati-statue.jpg">
            <a:extLst>
              <a:ext uri="{FF2B5EF4-FFF2-40B4-BE49-F238E27FC236}">
                <a16:creationId xmlns:a16="http://schemas.microsoft.com/office/drawing/2014/main" id="{5AC7E19B-4980-1945-BAA2-198302FDC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92886" y="1688334"/>
            <a:ext cx="1842655" cy="2622569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79E4816-FD96-854B-945C-A5B462BB2833}"/>
              </a:ext>
            </a:extLst>
          </p:cNvPr>
          <p:cNvSpPr txBox="1"/>
          <p:nvPr/>
        </p:nvSpPr>
        <p:spPr>
          <a:xfrm>
            <a:off x="8572933" y="1030322"/>
            <a:ext cx="47698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Chola Dynasty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(9-13</a:t>
            </a:r>
            <a:r>
              <a:rPr lang="en-US" sz="1800" baseline="30000" dirty="0"/>
              <a:t>th</a:t>
            </a:r>
            <a:r>
              <a:rPr lang="en-US" sz="1800" dirty="0"/>
              <a:t> century India) </a:t>
            </a:r>
          </a:p>
        </p:txBody>
      </p:sp>
      <p:pic>
        <p:nvPicPr>
          <p:cNvPr id="14" name="Picture 2" descr="https://typeset-beta.imgix.net/rehost%2F2016%2F9%2F29%2F3ba1b36c-fa6d-4064-bc23-b17c6fc1870a.jpg?w=740&amp;h=670&amp;fit=crop&amp;crop=faces&amp;auto=format&amp;q=70">
            <a:extLst>
              <a:ext uri="{FF2B5EF4-FFF2-40B4-BE49-F238E27FC236}">
                <a16:creationId xmlns:a16="http://schemas.microsoft.com/office/drawing/2014/main" id="{5FE0981C-6D0D-3D43-8EC0-14F0EBED3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05" y="4575824"/>
            <a:ext cx="2409265" cy="2181362"/>
          </a:xfrm>
          <a:prstGeom prst="rect">
            <a:avLst/>
          </a:prstGeom>
          <a:noFill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55DF750-C4CA-CF41-A32E-C4B2D091EEAE}"/>
              </a:ext>
            </a:extLst>
          </p:cNvPr>
          <p:cNvSpPr txBox="1"/>
          <p:nvPr/>
        </p:nvSpPr>
        <p:spPr>
          <a:xfrm>
            <a:off x="869038" y="4226145"/>
            <a:ext cx="17537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800" b="1" dirty="0"/>
              <a:t>1600s Europe </a:t>
            </a:r>
          </a:p>
        </p:txBody>
      </p:sp>
      <p:pic>
        <p:nvPicPr>
          <p:cNvPr id="17" name="Picture 2" descr="https://typeset-beta.imgix.net/rehost%2F2016%2F9%2F29%2F3a33d6b4-b4a3-4b29-ba5f-b4fc9a3dcf47.jpg?w=740&amp;h=896&amp;fit=crop&amp;crop=faces&amp;auto=format&amp;q=70">
            <a:extLst>
              <a:ext uri="{FF2B5EF4-FFF2-40B4-BE49-F238E27FC236}">
                <a16:creationId xmlns:a16="http://schemas.microsoft.com/office/drawing/2014/main" id="{DDB6E345-4A2D-AA4E-8902-E90F92BA2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48866" y="4706799"/>
            <a:ext cx="1753774" cy="2123488"/>
          </a:xfrm>
          <a:prstGeom prst="rect">
            <a:avLst/>
          </a:prstGeom>
          <a:noFill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C8939F8-0F3F-A84A-9515-1799809B3085}"/>
              </a:ext>
            </a:extLst>
          </p:cNvPr>
          <p:cNvSpPr txBox="1"/>
          <p:nvPr/>
        </p:nvSpPr>
        <p:spPr>
          <a:xfrm>
            <a:off x="3651488" y="4410811"/>
            <a:ext cx="23267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800" b="1" dirty="0"/>
              <a:t>19th Century France</a:t>
            </a:r>
          </a:p>
        </p:txBody>
      </p:sp>
      <p:pic>
        <p:nvPicPr>
          <p:cNvPr id="20" name="Picture 2" descr="https://typeset-beta.imgix.net/rehost%2F2016%2F9%2F29%2Fc17af637-770a-4b8a-86bd-e6429f1a523d.jpg?w=740&amp;h=953&amp;fit=crop&amp;crop=faces&amp;auto=format&amp;q=70">
            <a:extLst>
              <a:ext uri="{FF2B5EF4-FFF2-40B4-BE49-F238E27FC236}">
                <a16:creationId xmlns:a16="http://schemas.microsoft.com/office/drawing/2014/main" id="{364CF39A-34CB-1848-84C8-55DB333A8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521" y="4596847"/>
            <a:ext cx="1648879" cy="2123488"/>
          </a:xfrm>
          <a:prstGeom prst="rect">
            <a:avLst/>
          </a:prstGeom>
          <a:noFill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F303A86-B948-DD4D-88F0-D938868A46E8}"/>
              </a:ext>
            </a:extLst>
          </p:cNvPr>
          <p:cNvSpPr txBox="1"/>
          <p:nvPr/>
        </p:nvSpPr>
        <p:spPr>
          <a:xfrm>
            <a:off x="6096000" y="4279056"/>
            <a:ext cx="678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800" b="1" dirty="0"/>
              <a:t>The 1950s</a:t>
            </a:r>
          </a:p>
        </p:txBody>
      </p:sp>
      <p:pic>
        <p:nvPicPr>
          <p:cNvPr id="23" name="Picture 2" descr="https://upload.wikimedia.org/wikipedia/en/0/07/CJParker.jpg">
            <a:extLst>
              <a:ext uri="{FF2B5EF4-FFF2-40B4-BE49-F238E27FC236}">
                <a16:creationId xmlns:a16="http://schemas.microsoft.com/office/drawing/2014/main" id="{F7844407-8678-844A-A56E-9221C4E61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59281" y="4714033"/>
            <a:ext cx="1541321" cy="1904943"/>
          </a:xfrm>
          <a:prstGeom prst="rect">
            <a:avLst/>
          </a:prstGeom>
          <a:noFill/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8119AEA-8EB8-2C47-AA3B-9A6E1952A686}"/>
              </a:ext>
            </a:extLst>
          </p:cNvPr>
          <p:cNvSpPr txBox="1"/>
          <p:nvPr/>
        </p:nvSpPr>
        <p:spPr>
          <a:xfrm>
            <a:off x="8480878" y="4311205"/>
            <a:ext cx="18322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800" b="1" dirty="0"/>
              <a:t>The 1980s</a:t>
            </a:r>
          </a:p>
        </p:txBody>
      </p:sp>
      <p:pic>
        <p:nvPicPr>
          <p:cNvPr id="26" name="Picture 2" descr="http://livingloving.com/wp-content/uploads/2016/02/Kim-Kardashian.png">
            <a:extLst>
              <a:ext uri="{FF2B5EF4-FFF2-40B4-BE49-F238E27FC236}">
                <a16:creationId xmlns:a16="http://schemas.microsoft.com/office/drawing/2014/main" id="{AF041BEF-786F-AF4A-80DB-981C9E746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590428" y="4611409"/>
            <a:ext cx="1366045" cy="1904943"/>
          </a:xfrm>
          <a:prstGeom prst="rect">
            <a:avLst/>
          </a:prstGeom>
          <a:noFill/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B3FAC72-EC8E-EC49-B54F-280CA2B6FC45}"/>
              </a:ext>
            </a:extLst>
          </p:cNvPr>
          <p:cNvSpPr txBox="1"/>
          <p:nvPr/>
        </p:nvSpPr>
        <p:spPr>
          <a:xfrm>
            <a:off x="10590428" y="4126690"/>
            <a:ext cx="1943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800" b="1" dirty="0"/>
              <a:t>The 2000’s</a:t>
            </a:r>
          </a:p>
        </p:txBody>
      </p:sp>
    </p:spTree>
    <p:extLst>
      <p:ext uri="{BB962C8B-B14F-4D97-AF65-F5344CB8AC3E}">
        <p14:creationId xmlns:p14="http://schemas.microsoft.com/office/powerpoint/2010/main" val="763635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52C95-AAA6-B944-B25D-F308EBAF8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7325"/>
            <a:ext cx="3932237" cy="1600200"/>
          </a:xfrm>
        </p:spPr>
        <p:txBody>
          <a:bodyPr/>
          <a:lstStyle/>
          <a:p>
            <a:r>
              <a:rPr lang="en-US" dirty="0"/>
              <a:t>Body Image after Mastectomy</a:t>
            </a:r>
            <a:endParaRPr lang="fr-L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A7538D-0ACE-2F49-B172-CAE8CAF376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87525"/>
            <a:ext cx="3932237" cy="3811588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Breasts are identified as sign of femininity, beauty, motherhood and attraction.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After surgery many women described the site as </a:t>
            </a:r>
            <a:r>
              <a:rPr lang="en-US" sz="1800" b="1" dirty="0">
                <a:solidFill>
                  <a:srgbClr val="0070C0"/>
                </a:solidFill>
              </a:rPr>
              <a:t>“wretched, horrible, scary, ugly, crooked, and collapsed shape.”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Social identity affected after a mastectomy. Women felt </a:t>
            </a:r>
            <a:r>
              <a:rPr lang="en-US" sz="1800" b="1" dirty="0">
                <a:solidFill>
                  <a:srgbClr val="0070C0"/>
                </a:solidFill>
              </a:rPr>
              <a:t>“diminished as a women”, “half”, “abnormal” and “depressed.” </a:t>
            </a:r>
          </a:p>
          <a:p>
            <a:endParaRPr lang="fr-LB" sz="1800" dirty="0"/>
          </a:p>
        </p:txBody>
      </p:sp>
      <p:pic>
        <p:nvPicPr>
          <p:cNvPr id="2050" name="Picture 2" descr="What are mastectomy tattoos? - Yorkshire Mastectomy Clinic">
            <a:extLst>
              <a:ext uri="{FF2B5EF4-FFF2-40B4-BE49-F238E27FC236}">
                <a16:creationId xmlns:a16="http://schemas.microsoft.com/office/drawing/2014/main" id="{1BF6553E-5957-DA49-BF06-20E594E454F4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0" b="1052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094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C62F2-07CF-224A-9D0A-0DC9E41F0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fr-LB" dirty="0"/>
              <a:t>reast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C11CF-CF78-5D43-9166-100104782C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</a:t>
            </a:r>
            <a:r>
              <a:rPr lang="fr-LB" dirty="0"/>
              <a:t>ow self esteem</a:t>
            </a:r>
          </a:p>
          <a:p>
            <a:r>
              <a:rPr lang="en-US" dirty="0"/>
              <a:t>Altered body image, specially after mastectomy and axillary LND</a:t>
            </a:r>
          </a:p>
          <a:p>
            <a:r>
              <a:rPr lang="en-US" dirty="0">
                <a:effectLst/>
              </a:rPr>
              <a:t>Breast conserving surgery had better sexual adjustment ,  less impairment of sexual desire, arousal, and orgasm than women who underwent mastectomy. </a:t>
            </a:r>
          </a:p>
          <a:p>
            <a:r>
              <a:rPr lang="en-US" dirty="0">
                <a:effectLst/>
              </a:rPr>
              <a:t>Nipple-sparing mastectomy has been associated with better psychosocial and sexual well-being than skin-sparing mastectomy followed by nipple reconstruction</a:t>
            </a:r>
          </a:p>
          <a:p>
            <a:r>
              <a:rPr lang="en-US" dirty="0"/>
              <a:t>Fear of recurrence</a:t>
            </a:r>
          </a:p>
          <a:p>
            <a:endParaRPr lang="fr-L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71E346-7E16-2B48-B047-6A7C05DB2776}"/>
              </a:ext>
            </a:extLst>
          </p:cNvPr>
          <p:cNvSpPr txBox="1"/>
          <p:nvPr/>
        </p:nvSpPr>
        <p:spPr>
          <a:xfrm>
            <a:off x="7883236" y="5874327"/>
            <a:ext cx="3470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B" sz="1200" dirty="0"/>
              <a:t>-Aerts L, </a:t>
            </a:r>
            <a:r>
              <a:rPr lang="en-US" sz="1200" dirty="0">
                <a:effectLst/>
              </a:rPr>
              <a:t>Breast 2014</a:t>
            </a:r>
          </a:p>
          <a:p>
            <a:r>
              <a:rPr lang="fr-LB" sz="1200" dirty="0"/>
              <a:t>-Dossett L.A, </a:t>
            </a:r>
            <a:r>
              <a:rPr lang="en-US" sz="1200" dirty="0">
                <a:effectLst/>
              </a:rPr>
              <a:t>J. Surg. Oncol. 2016</a:t>
            </a:r>
          </a:p>
          <a:p>
            <a:r>
              <a:rPr lang="en-US" sz="1200" dirty="0"/>
              <a:t>-Wei C.H., </a:t>
            </a:r>
            <a:r>
              <a:rPr lang="en-US" sz="1200" dirty="0">
                <a:effectLst/>
                <a:latin typeface="Helvetica" pitchFamily="2" charset="0"/>
              </a:rPr>
              <a:t>Breast J. 2016</a:t>
            </a:r>
          </a:p>
          <a:p>
            <a:r>
              <a:rPr lang="en-US" sz="1200" dirty="0"/>
              <a:t>-</a:t>
            </a:r>
            <a:r>
              <a:rPr lang="en-US" sz="1200" dirty="0">
                <a:effectLst/>
                <a:latin typeface="Helvetica" pitchFamily="2" charset="0"/>
              </a:rPr>
              <a:t>Yoon-Flannery, K, J. Surg. Oncol. 2018</a:t>
            </a:r>
          </a:p>
          <a:p>
            <a:endParaRPr lang="en-US" sz="1200" dirty="0">
              <a:effectLst/>
            </a:endParaRPr>
          </a:p>
          <a:p>
            <a:endParaRPr lang="fr-LB" sz="1200" dirty="0"/>
          </a:p>
        </p:txBody>
      </p:sp>
    </p:spTree>
    <p:extLst>
      <p:ext uri="{BB962C8B-B14F-4D97-AF65-F5344CB8AC3E}">
        <p14:creationId xmlns:p14="http://schemas.microsoft.com/office/powerpoint/2010/main" val="1016295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AFC37-8EC7-F443-8B30-00F5C2D81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fr-LB" dirty="0"/>
              <a:t>reast cancer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BCF6CC6-D5E4-0F4B-8A86-A0CDD4F13FB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493116"/>
            <a:ext cx="10515600" cy="435133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E8637"/>
              </a:buClr>
              <a:defRPr/>
            </a:pPr>
            <a:r>
              <a:rPr lang="en-US" sz="2800" dirty="0">
                <a:cs typeface="Arial" panose="020B0604020202020204" pitchFamily="34" charset="0"/>
              </a:rPr>
              <a:t>Boswell &amp; </a:t>
            </a:r>
            <a:r>
              <a:rPr lang="en-US" sz="2800" dirty="0" err="1">
                <a:cs typeface="Arial" panose="020B0604020202020204" pitchFamily="34" charset="0"/>
              </a:rPr>
              <a:t>Dizon</a:t>
            </a:r>
            <a:r>
              <a:rPr lang="en-US" sz="2800" dirty="0">
                <a:cs typeface="Arial" panose="020B0604020202020204" pitchFamily="34" charset="0"/>
              </a:rPr>
              <a:t>, 2015</a:t>
            </a:r>
          </a:p>
          <a:p>
            <a:pPr lvl="1">
              <a:buClr>
                <a:srgbClr val="FE8637"/>
              </a:buClr>
              <a:defRPr/>
            </a:pPr>
            <a:r>
              <a:rPr lang="en-US" sz="2800" dirty="0">
                <a:cs typeface="Arial" panose="020B0604020202020204" pitchFamily="34" charset="0"/>
              </a:rPr>
              <a:t>83 breast cancer survivors, all 3 or more years post diagnosis </a:t>
            </a:r>
          </a:p>
          <a:p>
            <a:pPr lvl="1">
              <a:buClr>
                <a:srgbClr val="FE8637"/>
              </a:buClr>
              <a:defRPr/>
            </a:pPr>
            <a:r>
              <a:rPr lang="en-US" sz="2800" dirty="0">
                <a:cs typeface="Arial" panose="020B0604020202020204" pitchFamily="34" charset="0"/>
              </a:rPr>
              <a:t>Surveyed using the female sexual function index (FSFI) and the female sexual distress scale-revised (FSDS-R)</a:t>
            </a:r>
          </a:p>
          <a:p>
            <a:pPr lvl="1">
              <a:buClr>
                <a:srgbClr val="FE8637"/>
              </a:buClr>
              <a:defRPr/>
            </a:pPr>
            <a:r>
              <a:rPr lang="en-US" sz="2800" dirty="0">
                <a:cs typeface="Arial" panose="020B0604020202020204" pitchFamily="34" charset="0"/>
              </a:rPr>
              <a:t>Found that 77% qualified for the diagnosis of sexual dysfunction on the FSFI alone</a:t>
            </a:r>
          </a:p>
          <a:p>
            <a:pPr>
              <a:buClr>
                <a:srgbClr val="FE8637"/>
              </a:buClr>
              <a:defRPr/>
            </a:pPr>
            <a:endParaRPr lang="en-US" sz="1900" dirty="0">
              <a:solidFill>
                <a:sysClr val="windowText" lastClr="000000"/>
              </a:solidFill>
              <a:latin typeface="Century Schoolbook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7C898CA-AAE8-074D-A702-EE5C252D1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511" y="3806682"/>
            <a:ext cx="6022975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3944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7BE141-945E-9148-B615-A9E040401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fr-LB" dirty="0"/>
              <a:t>reast cancer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05823A-0BD1-9E4C-AD1A-5FBE80F0D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61415"/>
            <a:ext cx="7703127" cy="49556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E546AA-11C4-5044-9A25-4478A270D818}"/>
              </a:ext>
            </a:extLst>
          </p:cNvPr>
          <p:cNvSpPr txBox="1"/>
          <p:nvPr/>
        </p:nvSpPr>
        <p:spPr>
          <a:xfrm>
            <a:off x="8998527" y="649287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effectLst/>
              </a:rPr>
              <a:t>Vegunta</a:t>
            </a:r>
            <a:r>
              <a:rPr lang="en-US" sz="1200" dirty="0">
                <a:effectLst/>
              </a:rPr>
              <a:t>, S. et </a:t>
            </a:r>
            <a:r>
              <a:rPr lang="en-US" sz="1200" dirty="0" err="1">
                <a:effectLst/>
              </a:rPr>
              <a:t>al.J</a:t>
            </a:r>
            <a:r>
              <a:rPr lang="en-US" sz="1200" dirty="0">
                <a:effectLst/>
              </a:rPr>
              <a:t>. Clin. Med. 2022</a:t>
            </a:r>
          </a:p>
        </p:txBody>
      </p:sp>
    </p:spTree>
    <p:extLst>
      <p:ext uri="{BB962C8B-B14F-4D97-AF65-F5344CB8AC3E}">
        <p14:creationId xmlns:p14="http://schemas.microsoft.com/office/powerpoint/2010/main" val="2830645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DC9A7-AE2C-F647-AA48-4DF523534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Vulvar cancer</a:t>
            </a:r>
            <a:endParaRPr lang="fr-L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AE2C6-9FE2-4C4F-A1A6-1E8622CD0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</a:t>
            </a:r>
            <a:r>
              <a:rPr lang="en-US" sz="2400" dirty="0">
                <a:effectLst/>
              </a:rPr>
              <a:t>exual health  affected by physical changes. </a:t>
            </a:r>
          </a:p>
          <a:p>
            <a:r>
              <a:rPr lang="en-US" sz="2400" dirty="0">
                <a:effectLst/>
              </a:rPr>
              <a:t>For example, their internal and external genitalia are directly affected before, during and for a long time after VC treatment</a:t>
            </a:r>
          </a:p>
          <a:p>
            <a:r>
              <a:rPr lang="en-US" sz="2400" dirty="0"/>
              <a:t>70 % experience W</a:t>
            </a:r>
            <a:r>
              <a:rPr lang="en-US" sz="2400" dirty="0">
                <a:effectLst/>
              </a:rPr>
              <a:t>ound breakdown, </a:t>
            </a:r>
            <a:r>
              <a:rPr lang="en-US" sz="2400" dirty="0"/>
              <a:t>O</a:t>
            </a:r>
            <a:r>
              <a:rPr lang="en-US" sz="2400" dirty="0">
                <a:effectLst/>
              </a:rPr>
              <a:t>pen exfoliating and smelling wounds in the vulvar area. </a:t>
            </a:r>
          </a:p>
          <a:p>
            <a:r>
              <a:rPr lang="en-US" sz="2400" dirty="0"/>
              <a:t>S</a:t>
            </a:r>
            <a:r>
              <a:rPr lang="en-US" sz="2400" dirty="0">
                <a:effectLst/>
              </a:rPr>
              <a:t>ignificant late side effects after surgery and after radiotherapy:  pain, tearing, splitting, soreness, narrowness or tightness, heaviness, scarring, numbness and swelling in the vulvar region and the groin area</a:t>
            </a:r>
            <a:r>
              <a:rPr lang="en-US" sz="2400" b="1" dirty="0">
                <a:effectLst/>
              </a:rPr>
              <a:t>, </a:t>
            </a:r>
            <a:r>
              <a:rPr lang="en-US" sz="2400" b="1" dirty="0">
                <a:solidFill>
                  <a:srgbClr val="C00000"/>
                </a:solidFill>
                <a:effectLst/>
              </a:rPr>
              <a:t>lymphedema</a:t>
            </a:r>
          </a:p>
          <a:p>
            <a:r>
              <a:rPr lang="en-US" sz="2400" b="1" dirty="0"/>
              <a:t>N</a:t>
            </a:r>
            <a:r>
              <a:rPr lang="en-US" sz="2400" b="1" dirty="0">
                <a:effectLst/>
              </a:rPr>
              <a:t>egative impact on women's QOL, including body image and sexual functioning</a:t>
            </a:r>
          </a:p>
          <a:p>
            <a:endParaRPr lang="en-US" sz="2400" b="1" dirty="0">
              <a:effectLst/>
            </a:endParaRPr>
          </a:p>
          <a:p>
            <a:endParaRPr lang="en-US" sz="2400" dirty="0">
              <a:effectLst/>
            </a:endParaRPr>
          </a:p>
          <a:p>
            <a:endParaRPr lang="fr-LB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3CBD45-EE7D-3C41-A653-16D173E8360A}"/>
              </a:ext>
            </a:extLst>
          </p:cNvPr>
          <p:cNvSpPr txBox="1"/>
          <p:nvPr/>
        </p:nvSpPr>
        <p:spPr>
          <a:xfrm>
            <a:off x="6844145" y="584654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effectLst/>
              </a:rPr>
              <a:t>Kobleder</a:t>
            </a:r>
            <a:r>
              <a:rPr lang="en-US" sz="1200" dirty="0">
                <a:effectLst/>
              </a:rPr>
              <a:t>, Nikolic et al., </a:t>
            </a:r>
            <a:r>
              <a:rPr lang="en-US" sz="1200" dirty="0">
                <a:solidFill>
                  <a:srgbClr val="0433FF"/>
                </a:solidFill>
                <a:effectLst/>
              </a:rPr>
              <a:t>2016</a:t>
            </a:r>
            <a:r>
              <a:rPr lang="en-US" sz="1200" dirty="0">
                <a:effectLst/>
              </a:rPr>
              <a:t>, </a:t>
            </a:r>
          </a:p>
          <a:p>
            <a:r>
              <a:rPr lang="en-US" sz="1200" dirty="0" err="1">
                <a:effectLst/>
              </a:rPr>
              <a:t>Kobleder</a:t>
            </a:r>
            <a:r>
              <a:rPr lang="en-US" sz="1200" dirty="0">
                <a:effectLst/>
              </a:rPr>
              <a:t>, </a:t>
            </a:r>
            <a:r>
              <a:rPr lang="en-US" sz="1200" dirty="0" err="1">
                <a:effectLst/>
              </a:rPr>
              <a:t>Raphaelis</a:t>
            </a:r>
            <a:r>
              <a:rPr lang="en-US" sz="1200" dirty="0">
                <a:effectLst/>
              </a:rPr>
              <a:t> et al., </a:t>
            </a:r>
            <a:r>
              <a:rPr lang="en-US" sz="1200" dirty="0">
                <a:solidFill>
                  <a:srgbClr val="0433FF"/>
                </a:solidFill>
                <a:effectLst/>
              </a:rPr>
              <a:t>2016</a:t>
            </a:r>
            <a:r>
              <a:rPr lang="en-US" sz="1200" dirty="0">
                <a:effectLst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44961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E39656-3605-4C48-8DFC-BF13D0BFF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722" y="845873"/>
            <a:ext cx="6775278" cy="40855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D3B5EC-D563-2D40-B01F-FFE4C0B39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18" y="540326"/>
            <a:ext cx="4964010" cy="46966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A463E3-153A-8A4D-A2BC-777DE8A2A074}"/>
              </a:ext>
            </a:extLst>
          </p:cNvPr>
          <p:cNvSpPr txBox="1"/>
          <p:nvPr/>
        </p:nvSpPr>
        <p:spPr>
          <a:xfrm>
            <a:off x="360218" y="5666508"/>
            <a:ext cx="118317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A</a:t>
            </a:r>
            <a:r>
              <a:rPr lang="en-US" dirty="0">
                <a:effectLst/>
                <a:latin typeface="Helvetica" pitchFamily="2" charset="0"/>
              </a:rPr>
              <a:t>ll stages of the sexual response cycle, including interest and desire (libido), arousal and orgasm are affected by VC diagnosis and treatment.</a:t>
            </a:r>
          </a:p>
          <a:p>
            <a:r>
              <a:rPr lang="en-US" dirty="0">
                <a:effectLst/>
                <a:latin typeface="Helvetica" pitchFamily="2" charset="0"/>
              </a:rPr>
              <a:t>(</a:t>
            </a:r>
            <a:r>
              <a:rPr lang="en-US" dirty="0" err="1">
                <a:effectLst/>
                <a:latin typeface="Helvetica" pitchFamily="2" charset="0"/>
              </a:rPr>
              <a:t>Aerts</a:t>
            </a:r>
            <a:r>
              <a:rPr lang="en-US" dirty="0">
                <a:effectLst/>
                <a:latin typeface="Helvetica" pitchFamily="2" charset="0"/>
              </a:rPr>
              <a:t> et al., </a:t>
            </a:r>
            <a:r>
              <a:rPr lang="en-US" dirty="0">
                <a:solidFill>
                  <a:srgbClr val="0433FF"/>
                </a:solidFill>
                <a:effectLst/>
                <a:latin typeface="Helvetica" pitchFamily="2" charset="0"/>
              </a:rPr>
              <a:t>2012</a:t>
            </a:r>
            <a:r>
              <a:rPr lang="en-US" dirty="0">
                <a:effectLst/>
                <a:latin typeface="Helvetica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70924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F8DD0F-37FD-E542-A2A8-BD207FB86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fr-LB" dirty="0"/>
              <a:t>o you ask your patients about their sexual health?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9FC8C4-BE3F-1542-B734-7469ACF0E1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LB"/>
          </a:p>
        </p:txBody>
      </p:sp>
    </p:spTree>
    <p:extLst>
      <p:ext uri="{BB962C8B-B14F-4D97-AF65-F5344CB8AC3E}">
        <p14:creationId xmlns:p14="http://schemas.microsoft.com/office/powerpoint/2010/main" val="2166678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AD50D-FE87-BA49-A892-C412B2D43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</a:t>
            </a:r>
            <a:r>
              <a:rPr lang="fr-LB" dirty="0"/>
              <a:t>ulvar cancer and sexuality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FF1B2-98A4-7142-9D5F-535A26745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effectLst/>
              </a:rPr>
              <a:t>89% of women who underwent radical vulvectomy had sexual complications</a:t>
            </a:r>
          </a:p>
          <a:p>
            <a:r>
              <a:rPr lang="en-US" sz="2400" dirty="0"/>
              <a:t>S</a:t>
            </a:r>
            <a:r>
              <a:rPr lang="fr-LB" sz="2400" dirty="0"/>
              <a:t>ensitivity changes in the genitals</a:t>
            </a:r>
          </a:p>
          <a:p>
            <a:r>
              <a:rPr lang="en-US" sz="2400" dirty="0"/>
              <a:t>N</a:t>
            </a:r>
            <a:r>
              <a:rPr lang="fr-LB" sz="2400" dirty="0"/>
              <a:t>o orgasms</a:t>
            </a:r>
          </a:p>
          <a:p>
            <a:r>
              <a:rPr lang="en-US" sz="2400" dirty="0"/>
              <a:t>U</a:t>
            </a:r>
            <a:r>
              <a:rPr lang="fr-LB" sz="2400" dirty="0"/>
              <a:t>rinary and digestive problems</a:t>
            </a:r>
          </a:p>
          <a:p>
            <a:r>
              <a:rPr lang="en-US" sz="2400" dirty="0"/>
              <a:t>I</a:t>
            </a:r>
            <a:r>
              <a:rPr lang="fr-LB" sz="2400" dirty="0"/>
              <a:t>mpossible penetration sometimes, dyspareunia</a:t>
            </a:r>
          </a:p>
          <a:p>
            <a:r>
              <a:rPr lang="en-US" sz="2400" dirty="0"/>
              <a:t>L</a:t>
            </a:r>
            <a:r>
              <a:rPr lang="en-US" sz="2400" dirty="0">
                <a:effectLst/>
              </a:rPr>
              <a:t>ess invasive local surgery with preservation of the clitoris led to increased sexual activity and better sexual function after treatment.</a:t>
            </a:r>
          </a:p>
          <a:p>
            <a:r>
              <a:rPr lang="en-US" sz="2400" b="1" dirty="0"/>
              <a:t>T</a:t>
            </a:r>
            <a:r>
              <a:rPr lang="en-US" sz="2400" b="1" dirty="0">
                <a:effectLst/>
              </a:rPr>
              <a:t>he lowest sexual activity rates compared to other gynecological cancers</a:t>
            </a:r>
          </a:p>
          <a:p>
            <a:endParaRPr lang="fr-LB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BE4C3E-ACEE-DF4E-BADE-6244AAA6FB5E}"/>
              </a:ext>
            </a:extLst>
          </p:cNvPr>
          <p:cNvSpPr txBox="1"/>
          <p:nvPr/>
        </p:nvSpPr>
        <p:spPr>
          <a:xfrm>
            <a:off x="7370619" y="5988734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effectLst/>
              </a:rPr>
              <a:t>Froeding</a:t>
            </a:r>
            <a:r>
              <a:rPr lang="en-US" sz="1200" dirty="0">
                <a:effectLst/>
              </a:rPr>
              <a:t> et al. (</a:t>
            </a:r>
            <a:r>
              <a:rPr lang="en-US" sz="1200" dirty="0">
                <a:solidFill>
                  <a:srgbClr val="0433FF"/>
                </a:solidFill>
                <a:effectLst/>
              </a:rPr>
              <a:t>2018</a:t>
            </a:r>
            <a:r>
              <a:rPr lang="en-US" sz="1200" dirty="0">
                <a:effectLst/>
              </a:rPr>
              <a:t>) </a:t>
            </a:r>
            <a:endParaRPr lang="en-US" sz="1200" dirty="0"/>
          </a:p>
          <a:p>
            <a:r>
              <a:rPr lang="en-US" sz="1200" dirty="0">
                <a:effectLst/>
              </a:rPr>
              <a:t>Jefferies and Clifford (</a:t>
            </a:r>
            <a:r>
              <a:rPr lang="en-US" sz="1200" dirty="0">
                <a:solidFill>
                  <a:srgbClr val="0433FF"/>
                </a:solidFill>
                <a:effectLst/>
              </a:rPr>
              <a:t>2011a</a:t>
            </a:r>
            <a:r>
              <a:rPr lang="en-US" sz="1200" dirty="0">
                <a:effectLst/>
              </a:rPr>
              <a:t>)</a:t>
            </a:r>
          </a:p>
          <a:p>
            <a:r>
              <a:rPr lang="en-US" sz="1200" dirty="0">
                <a:effectLst/>
                <a:latin typeface="Helvetica" pitchFamily="2" charset="0"/>
              </a:rPr>
              <a:t>Carter et al. (</a:t>
            </a:r>
            <a:r>
              <a:rPr lang="en-US" sz="1200" dirty="0">
                <a:solidFill>
                  <a:srgbClr val="0433FF"/>
                </a:solidFill>
                <a:effectLst/>
                <a:latin typeface="Helvetica" pitchFamily="2" charset="0"/>
              </a:rPr>
              <a:t>2021</a:t>
            </a:r>
            <a:endParaRPr lang="en-US" sz="1200" dirty="0">
              <a:effectLst/>
              <a:latin typeface="Helvetica" pitchFamily="2" charset="0"/>
            </a:endParaRPr>
          </a:p>
          <a:p>
            <a:endParaRPr lang="en-US" sz="1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268411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F475D-0A94-F94E-884D-17B6DFC53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>
                <a:effectLst/>
              </a:rPr>
            </a:br>
            <a:r>
              <a:rPr lang="en-US" dirty="0">
                <a:effectLst/>
              </a:rPr>
              <a:t>Unmet needs and loneliness caused by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taboos about sexual health</a:t>
            </a:r>
            <a:br>
              <a:rPr lang="en-US" dirty="0">
                <a:effectLst/>
              </a:rPr>
            </a:br>
            <a:endParaRPr lang="fr-L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BB62E-094D-5A42-8030-5294A2B72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</a:t>
            </a:r>
            <a:r>
              <a:rPr lang="en-US" dirty="0">
                <a:effectLst/>
              </a:rPr>
              <a:t>ear of other peoples’ views and prejudices about VC being a sexually transmitted disease.</a:t>
            </a:r>
          </a:p>
          <a:p>
            <a:r>
              <a:rPr lang="en-US" dirty="0">
                <a:effectLst/>
              </a:rPr>
              <a:t>Many women delayed diagnostic examinations</a:t>
            </a:r>
          </a:p>
          <a:p>
            <a:r>
              <a:rPr lang="en-US" dirty="0" err="1">
                <a:effectLst/>
              </a:rPr>
              <a:t>iInsufficient</a:t>
            </a:r>
            <a:r>
              <a:rPr lang="en-US" dirty="0">
                <a:effectLst/>
              </a:rPr>
              <a:t> information about their health and follow-up after treatment</a:t>
            </a:r>
          </a:p>
          <a:p>
            <a:r>
              <a:rPr lang="en-US" dirty="0"/>
              <a:t>L</a:t>
            </a:r>
            <a:r>
              <a:rPr lang="en-US" dirty="0">
                <a:effectLst/>
              </a:rPr>
              <a:t>ack of information regarding the wound healing process intimate hygiene after treatment and how to adapt to a changed sexual life</a:t>
            </a:r>
          </a:p>
          <a:p>
            <a:endParaRPr lang="en-US" b="1" dirty="0">
              <a:effectLst/>
            </a:endParaRPr>
          </a:p>
          <a:p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endParaRPr lang="fr-L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47E65C-A9DC-D24A-AC41-B018433F23E5}"/>
              </a:ext>
            </a:extLst>
          </p:cNvPr>
          <p:cNvSpPr txBox="1"/>
          <p:nvPr/>
        </p:nvSpPr>
        <p:spPr>
          <a:xfrm>
            <a:off x="9490363" y="598873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effectLst/>
              </a:rPr>
              <a:t>Aerts</a:t>
            </a:r>
            <a:r>
              <a:rPr lang="en-US" sz="1200" dirty="0">
                <a:effectLst/>
              </a:rPr>
              <a:t> et al., </a:t>
            </a:r>
            <a:r>
              <a:rPr lang="en-US" sz="1200" dirty="0">
                <a:solidFill>
                  <a:srgbClr val="0433FF"/>
                </a:solidFill>
                <a:effectLst/>
              </a:rPr>
              <a:t>2012</a:t>
            </a:r>
            <a:r>
              <a:rPr lang="en-US" sz="1200" dirty="0">
                <a:effectLst/>
              </a:rPr>
              <a:t>, </a:t>
            </a:r>
            <a:r>
              <a:rPr lang="en-US" sz="1200" dirty="0">
                <a:solidFill>
                  <a:srgbClr val="0433FF"/>
                </a:solidFill>
                <a:effectLst/>
              </a:rPr>
              <a:t>2014</a:t>
            </a:r>
            <a:r>
              <a:rPr lang="en-US" sz="1200" dirty="0">
                <a:effectLst/>
              </a:rPr>
              <a:t>; </a:t>
            </a:r>
          </a:p>
          <a:p>
            <a:r>
              <a:rPr lang="en-US" sz="1200" dirty="0" err="1">
                <a:effectLst/>
              </a:rPr>
              <a:t>Senn</a:t>
            </a:r>
            <a:r>
              <a:rPr lang="en-US" sz="1200" dirty="0">
                <a:effectLst/>
              </a:rPr>
              <a:t> et al., </a:t>
            </a:r>
            <a:r>
              <a:rPr lang="en-US" sz="1200" dirty="0">
                <a:solidFill>
                  <a:srgbClr val="0433FF"/>
                </a:solidFill>
                <a:effectLst/>
              </a:rPr>
              <a:t>2011</a:t>
            </a:r>
            <a:r>
              <a:rPr lang="en-US" sz="1200" dirty="0">
                <a:effectLst/>
              </a:rPr>
              <a:t> </a:t>
            </a:r>
          </a:p>
          <a:p>
            <a:r>
              <a:rPr lang="en-US" sz="1200" dirty="0">
                <a:effectLst/>
              </a:rPr>
              <a:t>Boden &amp; Willis, </a:t>
            </a:r>
            <a:r>
              <a:rPr lang="en-US" sz="1200" dirty="0">
                <a:solidFill>
                  <a:srgbClr val="0433FF"/>
                </a:solidFill>
                <a:effectLst/>
              </a:rPr>
              <a:t>2019</a:t>
            </a:r>
            <a:endParaRPr lang="fr-LB" sz="1200" dirty="0"/>
          </a:p>
        </p:txBody>
      </p:sp>
    </p:spTree>
    <p:extLst>
      <p:ext uri="{BB962C8B-B14F-4D97-AF65-F5344CB8AC3E}">
        <p14:creationId xmlns:p14="http://schemas.microsoft.com/office/powerpoint/2010/main" val="11847325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F1CB7-F7AB-4248-BF51-20661965D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fr-LB" dirty="0"/>
              <a:t>ervical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B6633-AC2E-1F41-B26E-EC9635EAD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</a:t>
            </a:r>
            <a:r>
              <a:rPr lang="fr-LB" dirty="0"/>
              <a:t>creening led to early stage </a:t>
            </a:r>
            <a:r>
              <a:rPr lang="fr-LB"/>
              <a:t>CC diagnosis</a:t>
            </a:r>
            <a:endParaRPr lang="fr-LB" dirty="0"/>
          </a:p>
          <a:p>
            <a:r>
              <a:rPr lang="en-US" dirty="0"/>
              <a:t>S</a:t>
            </a:r>
            <a:r>
              <a:rPr lang="fr-LB" dirty="0"/>
              <a:t>exual dysfunction due to: vaginal symptoms and psychological and relationship issues</a:t>
            </a:r>
          </a:p>
          <a:p>
            <a:r>
              <a:rPr lang="en-US" b="1" dirty="0">
                <a:solidFill>
                  <a:srgbClr val="C00000"/>
                </a:solidFill>
              </a:rPr>
              <a:t>V</a:t>
            </a:r>
            <a:r>
              <a:rPr lang="en-US" b="1" dirty="0">
                <a:solidFill>
                  <a:srgbClr val="C00000"/>
                </a:solidFill>
                <a:effectLst/>
              </a:rPr>
              <a:t>aginal sexual symptoms: </a:t>
            </a:r>
            <a:r>
              <a:rPr lang="en-US" dirty="0">
                <a:effectLst/>
              </a:rPr>
              <a:t>shortened and tightened vagina, vaginal dryness (early menopause), and dyspareunia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</a:rPr>
              <a:t>Cervical cancer survivors treated with </a:t>
            </a:r>
            <a:r>
              <a:rPr lang="en-US" b="1" i="0" dirty="0">
                <a:solidFill>
                  <a:srgbClr val="000000"/>
                </a:solidFill>
                <a:effectLst/>
              </a:rPr>
              <a:t>adjuvant radiotherapy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are more likely at risk for impaired QoL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="0" i="1" dirty="0">
                <a:solidFill>
                  <a:srgbClr val="000000"/>
                </a:solidFill>
                <a:effectLst/>
              </a:rPr>
              <a:t>(EORTC     QLQ-CCM))</a:t>
            </a:r>
            <a:endParaRPr lang="en-US" i="1" dirty="0">
              <a:effectLst/>
            </a:endParaRPr>
          </a:p>
          <a:p>
            <a:endParaRPr lang="fr-L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4B3C81-7017-494B-BE5A-3652BDA2B304}"/>
              </a:ext>
            </a:extLst>
          </p:cNvPr>
          <p:cNvSpPr txBox="1"/>
          <p:nvPr/>
        </p:nvSpPr>
        <p:spPr>
          <a:xfrm>
            <a:off x="9961033" y="6308209"/>
            <a:ext cx="278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</a:t>
            </a:r>
            <a:r>
              <a:rPr lang="fr-LB" dirty="0"/>
              <a:t>reimel 2008</a:t>
            </a:r>
          </a:p>
        </p:txBody>
      </p:sp>
    </p:spTree>
    <p:extLst>
      <p:ext uri="{BB962C8B-B14F-4D97-AF65-F5344CB8AC3E}">
        <p14:creationId xmlns:p14="http://schemas.microsoft.com/office/powerpoint/2010/main" val="15569617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66AEA8-FA01-2649-AE5A-9632FEF22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415" y="258233"/>
            <a:ext cx="6001181" cy="1739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08B5C8-0FFE-7E46-AFDC-16C0C2288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15" y="4097867"/>
            <a:ext cx="6729250" cy="27601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619FB5-8658-C445-A7C7-7191CF9B341E}"/>
              </a:ext>
            </a:extLst>
          </p:cNvPr>
          <p:cNvSpPr txBox="1"/>
          <p:nvPr/>
        </p:nvSpPr>
        <p:spPr>
          <a:xfrm>
            <a:off x="497415" y="3768132"/>
            <a:ext cx="148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B" dirty="0"/>
              <a:t>FSFI scores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F16CF6-04AA-CA43-8BD9-BD9A81111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771573"/>
            <a:ext cx="6001180" cy="24044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95DE09-2A7B-7840-A9CD-E1F48073C311}"/>
              </a:ext>
            </a:extLst>
          </p:cNvPr>
          <p:cNvSpPr txBox="1"/>
          <p:nvPr/>
        </p:nvSpPr>
        <p:spPr>
          <a:xfrm>
            <a:off x="6261530" y="1385541"/>
            <a:ext cx="2222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B" dirty="0"/>
              <a:t>GRISS scores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4E45E7-A24B-F745-9C55-3E3136E4DC18}"/>
              </a:ext>
            </a:extLst>
          </p:cNvPr>
          <p:cNvSpPr txBox="1"/>
          <p:nvPr/>
        </p:nvSpPr>
        <p:spPr>
          <a:xfrm>
            <a:off x="497415" y="2443538"/>
            <a:ext cx="64283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D</a:t>
            </a:r>
            <a:r>
              <a:rPr lang="en-US" dirty="0">
                <a:effectLst/>
                <a:latin typeface="Helvetica" pitchFamily="2" charset="0"/>
              </a:rPr>
              <a:t>ysfunction, sexual dissatisfaction and a lower</a:t>
            </a:r>
          </a:p>
          <a:p>
            <a:r>
              <a:rPr lang="en-US" dirty="0">
                <a:effectLst/>
                <a:latin typeface="Helvetica" pitchFamily="2" charset="0"/>
              </a:rPr>
              <a:t>level of quality of life in cervical cancer survivors</a:t>
            </a:r>
          </a:p>
        </p:txBody>
      </p:sp>
    </p:spTree>
    <p:extLst>
      <p:ext uri="{BB962C8B-B14F-4D97-AF65-F5344CB8AC3E}">
        <p14:creationId xmlns:p14="http://schemas.microsoft.com/office/powerpoint/2010/main" val="2673643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F45D-1990-5446-825C-C46E3F998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0"/>
            <a:ext cx="3932237" cy="1600200"/>
          </a:xfrm>
        </p:spPr>
        <p:txBody>
          <a:bodyPr/>
          <a:lstStyle/>
          <a:p>
            <a:r>
              <a:rPr lang="en-US" dirty="0"/>
              <a:t>C</a:t>
            </a:r>
            <a:r>
              <a:rPr lang="fr-LB" dirty="0"/>
              <a:t>ervical cancer and sexuality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1A8E9A4-B00E-574A-B07D-C180C6468D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15696" y="1174372"/>
            <a:ext cx="6172200" cy="225462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731434-A3B5-314A-80B1-2C39D589A09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Times" pitchFamily="2" charset="0"/>
              </a:rPr>
              <a:t>The Sexual Quality of Life Questionnaire score (SQOL) of cases was 60.12 ± 9.01 and controls was 78.92 ± 7.08.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ffectLst/>
              <a:latin typeface="Times" pitchFamily="2" charset="0"/>
            </a:endParaRPr>
          </a:p>
          <a:p>
            <a:endParaRPr lang="fr-L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E25409-66F4-8945-83A5-76F197AB3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13" y="3365500"/>
            <a:ext cx="994410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48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77825717-2B5A-F44F-9FCE-3F848EC2B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L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B01D51-66D1-5449-B140-C76263FF0121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38200" y="3046412"/>
            <a:ext cx="6553200" cy="3811588"/>
          </a:xfrm>
        </p:spPr>
        <p:txBody>
          <a:bodyPr>
            <a:normAutofit/>
          </a:bodyPr>
          <a:lstStyle/>
          <a:p>
            <a:endParaRPr lang="en-US" sz="2000" dirty="0">
              <a:effectLst/>
            </a:endParaRPr>
          </a:p>
          <a:p>
            <a:r>
              <a:rPr lang="en-US" sz="2000" dirty="0">
                <a:effectLst/>
              </a:rPr>
              <a:t>Among sexually active participants, sexual distress correlated significantly with levels of 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effectLst/>
              </a:rPr>
              <a:t>vaginal sexual symptoms,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effectLst/>
              </a:rPr>
              <a:t>sexual pain worry,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effectLst/>
              </a:rPr>
              <a:t>anxiety, 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effectLst/>
              </a:rPr>
              <a:t>depression, 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effectLst/>
              </a:rPr>
              <a:t>body image concerns, 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effectLst/>
              </a:rPr>
              <a:t>relationship dissatisfaction</a:t>
            </a:r>
          </a:p>
          <a:p>
            <a:endParaRPr lang="fr-LB" sz="2000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0E0EE7B-B4A5-BD4D-B3E7-6594CAE389C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838200" y="167216"/>
            <a:ext cx="8229600" cy="287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85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F6319-B01D-2B4B-A1C1-C7245364A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fr-LB" dirty="0"/>
              <a:t>ndometrial cancer and sexuality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54CFE6-DC97-2046-A4C1-5B173FA67D8B}"/>
              </a:ext>
            </a:extLst>
          </p:cNvPr>
          <p:cNvSpPr txBox="1"/>
          <p:nvPr/>
        </p:nvSpPr>
        <p:spPr>
          <a:xfrm>
            <a:off x="711201" y="1536173"/>
            <a:ext cx="1064259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/>
              <a:t>A</a:t>
            </a:r>
            <a:r>
              <a:rPr lang="en-US" sz="2000" dirty="0">
                <a:effectLst/>
              </a:rPr>
              <a:t>ccording to de </a:t>
            </a:r>
            <a:r>
              <a:rPr lang="en-US" sz="2000" dirty="0" err="1">
                <a:effectLst/>
              </a:rPr>
              <a:t>Morais</a:t>
            </a:r>
            <a:r>
              <a:rPr lang="en-US" sz="2000" dirty="0">
                <a:effectLst/>
              </a:rPr>
              <a:t> Siqueira et al. sexual dysfunction was present in 91%, after chemotherapy (EORTC-QLQ-</a:t>
            </a:r>
            <a:r>
              <a:rPr lang="en-US" sz="2000" b="0" dirty="0">
                <a:solidFill>
                  <a:srgbClr val="000000"/>
                </a:solidFill>
                <a:effectLst/>
              </a:rPr>
              <a:t> EN24</a:t>
            </a:r>
            <a:r>
              <a:rPr lang="en-US" sz="2000" dirty="0">
                <a:effectLst/>
              </a:rPr>
              <a:t>)</a:t>
            </a:r>
          </a:p>
          <a:p>
            <a:pPr marL="285750" indent="-285750">
              <a:buFontTx/>
              <a:buChar char="-"/>
            </a:pPr>
            <a:endParaRPr lang="en-US" sz="2000" b="0" i="0" dirty="0">
              <a:solidFill>
                <a:srgbClr val="000000"/>
              </a:solidFill>
              <a:effectLst/>
            </a:endParaRPr>
          </a:p>
          <a:p>
            <a:pPr marL="285750" indent="-285750">
              <a:buFontTx/>
              <a:buChar char="-"/>
            </a:pPr>
            <a:r>
              <a:rPr lang="en-US" sz="2000" b="0" i="0" dirty="0">
                <a:solidFill>
                  <a:srgbClr val="000000"/>
                </a:solidFill>
                <a:effectLst/>
              </a:rPr>
              <a:t>EC patients reported more sexual dysfunctions, including sexual desire dysfunction, arousal dysfunction, entry dyspareunia, and a reduced intensity of orgasm, compared to healthy individuals.</a:t>
            </a:r>
          </a:p>
          <a:p>
            <a:pPr marL="285750" indent="-285750">
              <a:buFontTx/>
              <a:buChar char="-"/>
            </a:pPr>
            <a:endParaRPr lang="en-US" sz="2000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rgbClr val="000000"/>
                </a:solidFill>
              </a:rPr>
              <a:t>L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ower overall well-being 1 year after surgical treatmen</a:t>
            </a:r>
            <a:r>
              <a:rPr lang="en-US" sz="2000" dirty="0">
                <a:solidFill>
                  <a:srgbClr val="000000"/>
                </a:solidFill>
              </a:rPr>
              <a:t>t.</a:t>
            </a:r>
          </a:p>
          <a:p>
            <a:pPr marL="285750" indent="-285750">
              <a:buFontTx/>
              <a:buChar char="-"/>
            </a:pPr>
            <a:endParaRPr lang="en-US" sz="2000" b="0" i="0" dirty="0">
              <a:solidFill>
                <a:srgbClr val="000000"/>
              </a:solidFill>
              <a:effectLst/>
            </a:endParaRPr>
          </a:p>
          <a:p>
            <a:pPr marL="285750" indent="-285750">
              <a:buFontTx/>
              <a:buChar char="-"/>
            </a:pPr>
            <a:r>
              <a:rPr lang="en-US" sz="2000" b="0" i="0" dirty="0">
                <a:solidFill>
                  <a:srgbClr val="000000"/>
                </a:solidFill>
                <a:effectLst/>
              </a:rPr>
              <a:t>Moreover, before treatment, quality of partner relationship was negatively associated with sexual arousal dysfunction and orgasm dysfunction.</a:t>
            </a:r>
            <a:endParaRPr lang="en-US" sz="2000" dirty="0">
              <a:effectLst/>
            </a:endParaRPr>
          </a:p>
          <a:p>
            <a:pPr marL="285750" indent="-285750">
              <a:buFontTx/>
              <a:buChar char="-"/>
            </a:pPr>
            <a:endParaRPr lang="en-US" sz="2000" dirty="0">
              <a:effectLst/>
            </a:endParaRPr>
          </a:p>
          <a:p>
            <a:endParaRPr lang="fr-LB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538FB6-0736-1A45-A5B8-FD250476161F}"/>
              </a:ext>
            </a:extLst>
          </p:cNvPr>
          <p:cNvSpPr txBox="1"/>
          <p:nvPr/>
        </p:nvSpPr>
        <p:spPr>
          <a:xfrm>
            <a:off x="9228667" y="6031210"/>
            <a:ext cx="2709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B" sz="1200" dirty="0"/>
              <a:t>-  Morais Siquiera. </a:t>
            </a:r>
            <a:r>
              <a:rPr lang="en-US" sz="1200" dirty="0">
                <a:effectLst/>
              </a:rPr>
              <a:t>Int </a:t>
            </a:r>
            <a:r>
              <a:rPr lang="en-US" sz="1200" dirty="0" err="1">
                <a:effectLst/>
              </a:rPr>
              <a:t>Urogynecol</a:t>
            </a:r>
            <a:r>
              <a:rPr lang="en-US" sz="1200" dirty="0">
                <a:effectLst/>
              </a:rPr>
              <a:t> J. 2022</a:t>
            </a:r>
            <a:endParaRPr lang="fr-LB" sz="1200" dirty="0"/>
          </a:p>
          <a:p>
            <a:r>
              <a:rPr lang="fr-LB" sz="1200" dirty="0"/>
              <a:t>- Aerts, J of sexual medicine. 2014</a:t>
            </a:r>
          </a:p>
        </p:txBody>
      </p:sp>
    </p:spTree>
    <p:extLst>
      <p:ext uri="{BB962C8B-B14F-4D97-AF65-F5344CB8AC3E}">
        <p14:creationId xmlns:p14="http://schemas.microsoft.com/office/powerpoint/2010/main" val="31519059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C8045-7B3E-B54F-8302-2624E2CEC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fr-LB" dirty="0"/>
              <a:t>ndometrial cancer and Sexuality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3E5DA-3D7F-7D48-8EA8-5FD2056D1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0" i="0" dirty="0" err="1">
                <a:solidFill>
                  <a:srgbClr val="000000"/>
                </a:solidFill>
                <a:effectLst/>
              </a:rPr>
              <a:t>Lavazzo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 2015: sexuality issues may not be that important in the EC population: old patients, with comorbidities.  </a:t>
            </a:r>
            <a:endParaRPr lang="fr-LB" sz="2400" dirty="0"/>
          </a:p>
        </p:txBody>
      </p:sp>
    </p:spTree>
    <p:extLst>
      <p:ext uri="{BB962C8B-B14F-4D97-AF65-F5344CB8AC3E}">
        <p14:creationId xmlns:p14="http://schemas.microsoft.com/office/powerpoint/2010/main" val="35894956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81B7D-50B4-474D-9AD1-CED1F7D1D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B" dirty="0"/>
              <a:t>Ovarian Cancer and sexuality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67615-8CD7-564A-9F52-4EE24EF3B4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75% diagnosed at an advanced stage</a:t>
            </a:r>
          </a:p>
          <a:p>
            <a:r>
              <a:rPr lang="en-US" dirty="0"/>
              <a:t>Extensive surgery then chemotherapy</a:t>
            </a:r>
          </a:p>
          <a:p>
            <a:r>
              <a:rPr lang="en-US" dirty="0"/>
              <a:t>Bad prognosis</a:t>
            </a:r>
          </a:p>
          <a:p>
            <a:r>
              <a:rPr lang="en-US" i="1" dirty="0"/>
              <a:t>“</a:t>
            </a:r>
            <a:r>
              <a:rPr lang="en-US" i="1" dirty="0">
                <a:effectLst/>
              </a:rPr>
              <a:t> Failure and loss of femininity and womanhood”, “Loss of the sexual self”</a:t>
            </a:r>
          </a:p>
          <a:p>
            <a:r>
              <a:rPr lang="en-US" dirty="0">
                <a:effectLst/>
              </a:rPr>
              <a:t> </a:t>
            </a:r>
            <a:r>
              <a:rPr lang="en-US" b="1" dirty="0">
                <a:effectLst/>
              </a:rPr>
              <a:t>Relationship problems</a:t>
            </a:r>
            <a:r>
              <a:rPr lang="en-US" dirty="0">
                <a:effectLst/>
              </a:rPr>
              <a:t>: “</a:t>
            </a:r>
            <a:r>
              <a:rPr lang="en-US" i="1" dirty="0">
                <a:effectLst/>
              </a:rPr>
              <a:t>It feels strained. I feel like a burden [when] in treatment. And a ticking time bomb in between recurrences”, “I feel guilty”</a:t>
            </a:r>
          </a:p>
          <a:p>
            <a:r>
              <a:rPr lang="en-US" dirty="0">
                <a:effectLst/>
                <a:latin typeface="Helvetica" pitchFamily="2" charset="0"/>
              </a:rPr>
              <a:t>‘</a:t>
            </a:r>
            <a:r>
              <a:rPr lang="en-US" i="1" dirty="0">
                <a:effectLst/>
              </a:rPr>
              <a:t>My partner and I broke up after my hysterectomy and debulking surgery. The stress of my illness on him was too much for him to cope with’</a:t>
            </a:r>
          </a:p>
          <a:p>
            <a:endParaRPr lang="en-US" i="1" dirty="0">
              <a:effectLst/>
            </a:endParaRPr>
          </a:p>
          <a:p>
            <a:endParaRPr lang="en-US" i="1" dirty="0">
              <a:effectLst/>
            </a:endParaRPr>
          </a:p>
          <a:p>
            <a:endParaRPr lang="en-US" dirty="0">
              <a:effectLst/>
            </a:endParaRPr>
          </a:p>
          <a:p>
            <a:endParaRPr lang="en-US" b="1" i="1" dirty="0">
              <a:effectLst/>
            </a:endParaRPr>
          </a:p>
          <a:p>
            <a:endParaRPr lang="fr-L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E2B335-B2AC-314F-8D70-B05EF72A13D7}"/>
              </a:ext>
            </a:extLst>
          </p:cNvPr>
          <p:cNvSpPr txBox="1"/>
          <p:nvPr/>
        </p:nvSpPr>
        <p:spPr>
          <a:xfrm>
            <a:off x="7281334" y="6488668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</a:rPr>
              <a:t>Boding, Eur J Cancer Care. 2022</a:t>
            </a:r>
          </a:p>
        </p:txBody>
      </p:sp>
    </p:spTree>
    <p:extLst>
      <p:ext uri="{BB962C8B-B14F-4D97-AF65-F5344CB8AC3E}">
        <p14:creationId xmlns:p14="http://schemas.microsoft.com/office/powerpoint/2010/main" val="32981881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A2A57-1280-B64B-9227-41EE73148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</a:t>
            </a:r>
            <a:r>
              <a:rPr lang="fr-LB" dirty="0"/>
              <a:t>varian cancer and sexuality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7B100-895C-CE47-B1B6-FC90C606E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L</a:t>
            </a:r>
            <a:r>
              <a:rPr lang="en-US" sz="2400" dirty="0">
                <a:effectLst/>
              </a:rPr>
              <a:t>oss of physical response, libido and arousal, due to hormonal changes after treatment and psychological factors.</a:t>
            </a:r>
          </a:p>
          <a:p>
            <a:endParaRPr lang="en-US" sz="2400" dirty="0">
              <a:effectLst/>
            </a:endParaRPr>
          </a:p>
          <a:p>
            <a:r>
              <a:rPr lang="en-US" sz="2400" dirty="0"/>
              <a:t>P</a:t>
            </a:r>
            <a:r>
              <a:rPr lang="en-US" sz="2400" dirty="0">
                <a:effectLst/>
              </a:rPr>
              <a:t>ain or fear of pain because of structural changes cause of loss of hormones</a:t>
            </a:r>
          </a:p>
          <a:p>
            <a:endParaRPr lang="en-US" sz="2400" dirty="0">
              <a:effectLst/>
            </a:endParaRPr>
          </a:p>
          <a:p>
            <a:r>
              <a:rPr lang="en-US" sz="2400" dirty="0">
                <a:effectLst/>
              </a:rPr>
              <a:t>Less acts of intimacy</a:t>
            </a:r>
          </a:p>
          <a:p>
            <a:endParaRPr lang="en-US" sz="2400" dirty="0"/>
          </a:p>
          <a:p>
            <a:r>
              <a:rPr lang="en-US" sz="2400" dirty="0">
                <a:effectLst/>
              </a:rPr>
              <a:t>Most of Early ovarian cancer survivors experience sexual dysfunction</a:t>
            </a:r>
          </a:p>
          <a:p>
            <a:endParaRPr lang="en-US" sz="2400" dirty="0"/>
          </a:p>
          <a:p>
            <a:r>
              <a:rPr lang="en-US" sz="2400" dirty="0"/>
              <a:t>Less than 10 % 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reported either an interest in sex or were sexually active.</a:t>
            </a:r>
            <a:endParaRPr lang="en-US" sz="2400" dirty="0">
              <a:effectLst/>
            </a:endParaRPr>
          </a:p>
          <a:p>
            <a:endParaRPr lang="en-US" sz="2400" dirty="0">
              <a:effectLst/>
            </a:endParaRPr>
          </a:p>
          <a:p>
            <a:endParaRPr lang="fr-LB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4C6E4E-968C-E845-A831-20F50EF8FB24}"/>
              </a:ext>
            </a:extLst>
          </p:cNvPr>
          <p:cNvSpPr txBox="1"/>
          <p:nvPr/>
        </p:nvSpPr>
        <p:spPr>
          <a:xfrm>
            <a:off x="7264401" y="613861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</a:rPr>
              <a:t>- Boding, Eur J Cancer Care. 2022</a:t>
            </a:r>
          </a:p>
          <a:p>
            <a:r>
              <a:rPr lang="en-US" sz="1200" dirty="0"/>
              <a:t>- </a:t>
            </a:r>
            <a:r>
              <a:rPr lang="en-US" sz="1200" dirty="0" err="1"/>
              <a:t>Matulonis</a:t>
            </a:r>
            <a:r>
              <a:rPr lang="en-US" sz="1200" dirty="0"/>
              <a:t>, Int J Gyn Cancer 2008</a:t>
            </a:r>
            <a:endParaRPr lang="en-US" sz="1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05769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EAB8F-335F-C64D-916A-F0AAA166B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fr-LB" dirty="0"/>
              <a:t>o you tell your patients about cancer treatment effect on their sex life?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2554A-6C81-D34B-A8A8-40CFA2C5E2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LB"/>
          </a:p>
        </p:txBody>
      </p:sp>
    </p:spTree>
    <p:extLst>
      <p:ext uri="{BB962C8B-B14F-4D97-AF65-F5344CB8AC3E}">
        <p14:creationId xmlns:p14="http://schemas.microsoft.com/office/powerpoint/2010/main" val="19293910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FC1D6-F58C-D143-811C-D7FDD9561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</a:t>
            </a:r>
            <a:r>
              <a:rPr lang="fr-LB" dirty="0"/>
              <a:t>oung ovarian cancer survivors and Sexuality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626BA6C-BD58-3F44-9E44-E6691F7D18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77575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5377E2A-2D02-BC44-A979-C1F6A3624307}"/>
              </a:ext>
            </a:extLst>
          </p:cNvPr>
          <p:cNvSpPr txBox="1"/>
          <p:nvPr/>
        </p:nvSpPr>
        <p:spPr>
          <a:xfrm>
            <a:off x="8455080" y="6311900"/>
            <a:ext cx="24100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effectLst/>
              </a:rPr>
              <a:t>Roland et al. Psycho-Oncology 2022</a:t>
            </a:r>
          </a:p>
        </p:txBody>
      </p:sp>
    </p:spTree>
    <p:extLst>
      <p:ext uri="{BB962C8B-B14F-4D97-AF65-F5344CB8AC3E}">
        <p14:creationId xmlns:p14="http://schemas.microsoft.com/office/powerpoint/2010/main" val="16653643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4B7D2F-2856-E445-B671-5D38E1EB4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fr-LB" dirty="0"/>
              <a:t>mportance of sexual health discussion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E6D2D6-E774-8548-9C30-A8A778C2E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</a:t>
            </a:r>
            <a:r>
              <a:rPr lang="en-US" dirty="0">
                <a:effectLst/>
              </a:rPr>
              <a:t>eft untreated, sexual problems are associated </a:t>
            </a:r>
            <a:r>
              <a:rPr lang="en-US" b="1" dirty="0">
                <a:effectLst/>
              </a:rPr>
              <a:t>with reduced quality of life</a:t>
            </a:r>
            <a:r>
              <a:rPr lang="en-US" dirty="0">
                <a:effectLst/>
              </a:rPr>
              <a:t>, depression, interpersonal conflicts, and often </a:t>
            </a:r>
            <a:r>
              <a:rPr lang="en-US" b="1" dirty="0">
                <a:effectLst/>
              </a:rPr>
              <a:t>medication noncompliance </a:t>
            </a:r>
          </a:p>
          <a:p>
            <a:endParaRPr lang="en-US" dirty="0">
              <a:effectLst/>
            </a:endParaRPr>
          </a:p>
          <a:p>
            <a:r>
              <a:rPr lang="en-US" dirty="0">
                <a:effectLst/>
              </a:rPr>
              <a:t>Early diagnosis of sexual difficulties followed by intervention leads to better sexual health outcomes and </a:t>
            </a:r>
            <a:r>
              <a:rPr lang="en-US" b="1" dirty="0">
                <a:effectLst/>
              </a:rPr>
              <a:t>improved quality of life</a:t>
            </a:r>
          </a:p>
          <a:p>
            <a:endParaRPr lang="fr-LB" dirty="0"/>
          </a:p>
        </p:txBody>
      </p:sp>
    </p:spTree>
    <p:extLst>
      <p:ext uri="{BB962C8B-B14F-4D97-AF65-F5344CB8AC3E}">
        <p14:creationId xmlns:p14="http://schemas.microsoft.com/office/powerpoint/2010/main" val="16856150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C8521-634A-5847-8545-ADF317AE9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fr-LB" dirty="0"/>
              <a:t>ommunication is key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ECC79-B45C-BD40-82AC-4D84BBB92B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With health care professionals: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Studies show that women are less likely to bring up the concern about gynecological cancers and sexuality with their health care professionals due to:</a:t>
            </a:r>
          </a:p>
          <a:p>
            <a:pPr lvl="2">
              <a:buFont typeface="Wingdings" pitchFamily="2" charset="2"/>
              <a:buChar char="§"/>
            </a:pPr>
            <a:r>
              <a:rPr lang="en-US" sz="2800" dirty="0"/>
              <a:t>Lack of time and privacy during office visits</a:t>
            </a:r>
          </a:p>
          <a:p>
            <a:pPr lvl="2">
              <a:buFont typeface="Wingdings" pitchFamily="2" charset="2"/>
              <a:buChar char="§"/>
            </a:pPr>
            <a:endParaRPr lang="en-US" sz="2800" dirty="0"/>
          </a:p>
          <a:p>
            <a:pPr lvl="2">
              <a:buFont typeface="Wingdings" pitchFamily="2" charset="2"/>
              <a:buChar char="§"/>
            </a:pPr>
            <a:r>
              <a:rPr lang="en-US" sz="2800" dirty="0"/>
              <a:t>Perceived perception of the health care provider’s interest and/or knowledge in the topic. </a:t>
            </a:r>
          </a:p>
        </p:txBody>
      </p:sp>
    </p:spTree>
    <p:extLst>
      <p:ext uri="{BB962C8B-B14F-4D97-AF65-F5344CB8AC3E}">
        <p14:creationId xmlns:p14="http://schemas.microsoft.com/office/powerpoint/2010/main" val="31796458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865A3-D4D6-934B-9C8F-E76498DC2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fr-LB" dirty="0"/>
              <a:t>ow to address sexual health issues?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32A90-2291-264C-BC09-E9F5E1F76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</a:rPr>
              <a:t>“Are you currently sexually active?” If not, “Does this concern you?”</a:t>
            </a:r>
          </a:p>
          <a:p>
            <a:r>
              <a:rPr lang="en-US" dirty="0">
                <a:effectLst/>
              </a:rPr>
              <a:t>“Many women have sexual concerns during cancer treatment. Do you have any concerns you would like to discuss today?”</a:t>
            </a:r>
          </a:p>
          <a:p>
            <a:r>
              <a:rPr lang="en-US" dirty="0">
                <a:effectLst/>
              </a:rPr>
              <a:t>“Have you noticed any change in your sexual interest?” If so, “Does this concern you?”</a:t>
            </a:r>
          </a:p>
          <a:p>
            <a:r>
              <a:rPr lang="en-US" dirty="0">
                <a:effectLst/>
              </a:rPr>
              <a:t>“Are you having any difficulty with vaginal lubrication or pain with sexual intercourse?”</a:t>
            </a:r>
          </a:p>
          <a:p>
            <a:r>
              <a:rPr lang="en-US" dirty="0">
                <a:effectLst/>
              </a:rPr>
              <a:t>“Do you have concerns about your sexual well-being?”</a:t>
            </a:r>
          </a:p>
          <a:p>
            <a:endParaRPr lang="fr-LB" dirty="0"/>
          </a:p>
        </p:txBody>
      </p:sp>
    </p:spTree>
    <p:extLst>
      <p:ext uri="{BB962C8B-B14F-4D97-AF65-F5344CB8AC3E}">
        <p14:creationId xmlns:p14="http://schemas.microsoft.com/office/powerpoint/2010/main" val="7097422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4DA53B-B587-C94A-B770-2A278FFEF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fr-LB" dirty="0"/>
              <a:t>rief sexual symptoms checklist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6B8067-4873-0E4F-B4BF-27BFD4666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73" y="2073677"/>
            <a:ext cx="9933547" cy="414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72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8BBEC7-E1A3-EE4D-B722-3147E7375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B" dirty="0"/>
              <a:t>Health Care providers role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6851A8-E432-3545-8690-6DAEAE738C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effectLst/>
              </a:rPr>
              <a:t>Health care professionals should be well </a:t>
            </a:r>
            <a:r>
              <a:rPr lang="en-US" sz="2400" b="1" dirty="0">
                <a:effectLst/>
              </a:rPr>
              <a:t>mindful of sexual distress </a:t>
            </a:r>
            <a:r>
              <a:rPr lang="en-US" sz="2400" dirty="0">
                <a:effectLst/>
              </a:rPr>
              <a:t>among Gyn cancers survivors, starting from the diagnosis, through the treatment and beyond</a:t>
            </a:r>
          </a:p>
          <a:p>
            <a:endParaRPr lang="en-US" sz="2400" dirty="0"/>
          </a:p>
          <a:p>
            <a:r>
              <a:rPr lang="en-US" sz="2400" b="1" dirty="0"/>
              <a:t>T</a:t>
            </a:r>
            <a:r>
              <a:rPr lang="en-US" sz="2400" b="1" dirty="0">
                <a:effectLst/>
              </a:rPr>
              <a:t>ime and the privacy needed</a:t>
            </a:r>
            <a:r>
              <a:rPr lang="en-US" sz="2400" dirty="0">
                <a:effectLst/>
              </a:rPr>
              <a:t> to address sexual distress, irrespective of type of treatment and sexual activity.</a:t>
            </a:r>
          </a:p>
          <a:p>
            <a:endParaRPr lang="en-US" sz="2400" dirty="0">
              <a:effectLst/>
            </a:endParaRPr>
          </a:p>
          <a:p>
            <a:r>
              <a:rPr lang="en-US" sz="2400" b="1" dirty="0">
                <a:effectLst/>
              </a:rPr>
              <a:t>Address vaginal sexual symptoms</a:t>
            </a:r>
            <a:r>
              <a:rPr lang="en-US" sz="2400" dirty="0">
                <a:effectLst/>
              </a:rPr>
              <a:t>,</a:t>
            </a:r>
            <a:r>
              <a:rPr lang="en-US" sz="2400" dirty="0"/>
              <a:t> </a:t>
            </a:r>
            <a:r>
              <a:rPr lang="en-US" sz="2400" dirty="0">
                <a:effectLst/>
              </a:rPr>
              <a:t>by providing psychoeducation and practical advice. </a:t>
            </a:r>
          </a:p>
          <a:p>
            <a:endParaRPr lang="en-US" sz="2400" dirty="0"/>
          </a:p>
          <a:p>
            <a:r>
              <a:rPr lang="en-US" sz="2400" dirty="0"/>
              <a:t>R</a:t>
            </a:r>
            <a:r>
              <a:rPr lang="en-US" sz="2400" dirty="0">
                <a:effectLst/>
              </a:rPr>
              <a:t>educe worry about painful intercourse, decrease sexual avoidance, prevent relationship dysfunction, and address concerns about body image.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28E06D-B9B8-E14E-9314-C0CAEAB60063}"/>
              </a:ext>
            </a:extLst>
          </p:cNvPr>
          <p:cNvSpPr txBox="1"/>
          <p:nvPr/>
        </p:nvSpPr>
        <p:spPr>
          <a:xfrm>
            <a:off x="8839200" y="64008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  <a:r>
              <a:rPr lang="fr-LB" dirty="0"/>
              <a:t>akker 2016</a:t>
            </a:r>
          </a:p>
        </p:txBody>
      </p:sp>
    </p:spTree>
    <p:extLst>
      <p:ext uri="{BB962C8B-B14F-4D97-AF65-F5344CB8AC3E}">
        <p14:creationId xmlns:p14="http://schemas.microsoft.com/office/powerpoint/2010/main" val="35192378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0A520-A215-9D48-B5DB-EF7F8CEE2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fr-LB" dirty="0"/>
              <a:t>ossible interventions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8DADB-6F30-1D41-90F2-C8A797E1E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sz="2800" dirty="0">
                <a:effectLst/>
              </a:rPr>
              <a:t>sychological interventions, such as online psychoeducational support</a:t>
            </a:r>
          </a:p>
          <a:p>
            <a:r>
              <a:rPr lang="en-US" sz="2800" dirty="0">
                <a:effectLst/>
              </a:rPr>
              <a:t>Mindfulness‐based cognitive behavioral</a:t>
            </a:r>
          </a:p>
          <a:p>
            <a:r>
              <a:rPr lang="en-US" dirty="0"/>
              <a:t>Involving the partner</a:t>
            </a:r>
            <a:r>
              <a:rPr lang="en-US" sz="2800" dirty="0">
                <a:effectLst/>
              </a:rPr>
              <a:t> </a:t>
            </a:r>
          </a:p>
          <a:p>
            <a:r>
              <a:rPr lang="en-US" dirty="0"/>
              <a:t>Involving other professionals: </a:t>
            </a:r>
            <a:r>
              <a:rPr lang="en-US" dirty="0" err="1"/>
              <a:t>psycologists</a:t>
            </a:r>
            <a:r>
              <a:rPr lang="en-US" dirty="0"/>
              <a:t>, psychiatrists, sexologists,…</a:t>
            </a:r>
            <a:endParaRPr lang="en-US" sz="2800" dirty="0">
              <a:effectLst/>
            </a:endParaRPr>
          </a:p>
          <a:p>
            <a:r>
              <a:rPr lang="en-US" dirty="0"/>
              <a:t>Exercise can help :</a:t>
            </a:r>
          </a:p>
          <a:p>
            <a:pPr lvl="1"/>
            <a:r>
              <a:rPr lang="en-US" sz="2800" dirty="0"/>
              <a:t>Improve sexuality </a:t>
            </a:r>
          </a:p>
          <a:p>
            <a:pPr lvl="1"/>
            <a:r>
              <a:rPr lang="en-US" sz="2800" dirty="0"/>
              <a:t>Improve body image </a:t>
            </a:r>
          </a:p>
          <a:p>
            <a:pPr lvl="1"/>
            <a:r>
              <a:rPr lang="en-US" sz="2800" dirty="0"/>
              <a:t>Reduce anxiety </a:t>
            </a:r>
          </a:p>
          <a:p>
            <a:pPr lvl="1"/>
            <a:r>
              <a:rPr lang="en-US" sz="2800" dirty="0"/>
              <a:t>Reduce depression </a:t>
            </a:r>
          </a:p>
          <a:p>
            <a:pPr marL="0" indent="0">
              <a:buNone/>
            </a:pPr>
            <a:endParaRPr lang="fr-LB" sz="2800" dirty="0"/>
          </a:p>
          <a:p>
            <a:endParaRPr lang="fr-LB" dirty="0"/>
          </a:p>
        </p:txBody>
      </p:sp>
    </p:spTree>
    <p:extLst>
      <p:ext uri="{BB962C8B-B14F-4D97-AF65-F5344CB8AC3E}">
        <p14:creationId xmlns:p14="http://schemas.microsoft.com/office/powerpoint/2010/main" val="559847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7F1253-8D26-B746-A45A-26ADE087D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</a:t>
            </a:r>
            <a:r>
              <a:rPr lang="fr-LB" dirty="0"/>
              <a:t>enitourinary symptoms of the menopause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8CC0A2-0BB8-274C-947E-3AD09A1350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LB"/>
          </a:p>
        </p:txBody>
      </p:sp>
    </p:spTree>
    <p:extLst>
      <p:ext uri="{BB962C8B-B14F-4D97-AF65-F5344CB8AC3E}">
        <p14:creationId xmlns:p14="http://schemas.microsoft.com/office/powerpoint/2010/main" val="15191541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1405F9-78D7-9C44-8BF1-B9437610F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GSM</a:t>
            </a:r>
            <a:endParaRPr lang="fr-LB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FDFA732-8F3B-B84C-8157-9902AF7747F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176136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4B532-6767-744F-99E6-F770E7E3E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GSM T</a:t>
            </a:r>
            <a:r>
              <a:rPr lang="fr-LB" dirty="0"/>
              <a:t>reatment:</a:t>
            </a:r>
            <a:br>
              <a:rPr lang="fr-LB" dirty="0"/>
            </a:br>
            <a:r>
              <a:rPr lang="fr-LB" dirty="0"/>
              <a:t> </a:t>
            </a:r>
            <a:r>
              <a:rPr lang="en-US" dirty="0"/>
              <a:t>M</a:t>
            </a:r>
            <a:r>
              <a:rPr lang="fr-LB" dirty="0"/>
              <a:t>oisturizers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66DA3-DD2D-614F-A2DC-44A041038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LB" dirty="0"/>
              <a:t>OTC</a:t>
            </a:r>
          </a:p>
          <a:p>
            <a:r>
              <a:rPr lang="en-US" dirty="0">
                <a:effectLst/>
              </a:rPr>
              <a:t>hyaluronic acid, paraben-free, </a:t>
            </a:r>
            <a:r>
              <a:rPr lang="en-US" dirty="0" err="1">
                <a:effectLst/>
              </a:rPr>
              <a:t>polycarbophilic</a:t>
            </a:r>
            <a:endParaRPr lang="en-US" dirty="0">
              <a:effectLst/>
            </a:endParaRPr>
          </a:p>
          <a:p>
            <a:r>
              <a:rPr lang="en-US" dirty="0"/>
              <a:t>Regular use: 3/ week</a:t>
            </a:r>
            <a:endParaRPr lang="en-US" dirty="0">
              <a:effectLst/>
            </a:endParaRPr>
          </a:p>
          <a:p>
            <a:r>
              <a:rPr lang="en-US" dirty="0"/>
              <a:t>D</a:t>
            </a:r>
            <a:r>
              <a:rPr lang="fr-LB" dirty="0"/>
              <a:t>ecrease vaginal dryness and dyspareunia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83B4F3-673A-0C41-AB36-72C64DAA029C}"/>
              </a:ext>
            </a:extLst>
          </p:cNvPr>
          <p:cNvSpPr txBox="1"/>
          <p:nvPr/>
        </p:nvSpPr>
        <p:spPr>
          <a:xfrm>
            <a:off x="7312231" y="5807631"/>
            <a:ext cx="6097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effectLst/>
              </a:rPr>
              <a:t>Loprinzi</a:t>
            </a:r>
            <a:r>
              <a:rPr lang="en-US" sz="1200" dirty="0">
                <a:effectLst/>
              </a:rPr>
              <a:t> et al. J Clin Oncol. 1997</a:t>
            </a:r>
          </a:p>
        </p:txBody>
      </p:sp>
    </p:spTree>
    <p:extLst>
      <p:ext uri="{BB962C8B-B14F-4D97-AF65-F5344CB8AC3E}">
        <p14:creationId xmlns:p14="http://schemas.microsoft.com/office/powerpoint/2010/main" val="1470032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03430-CFCB-6043-91AF-6ACB4B4CD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fr-LB" dirty="0"/>
              <a:t>ow do you manage sexual dysfunction in female cancer patients?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4656CB-4881-1F47-A985-BA39DBEE87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LB"/>
          </a:p>
        </p:txBody>
      </p:sp>
    </p:spTree>
    <p:extLst>
      <p:ext uri="{BB962C8B-B14F-4D97-AF65-F5344CB8AC3E}">
        <p14:creationId xmlns:p14="http://schemas.microsoft.com/office/powerpoint/2010/main" val="17996795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03BA5-8D74-FA44-86BF-EC91C379C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B" dirty="0"/>
              <a:t>GSM treatment:</a:t>
            </a:r>
            <a:br>
              <a:rPr lang="fr-LB" dirty="0"/>
            </a:br>
            <a:r>
              <a:rPr lang="en-US" dirty="0"/>
              <a:t>T</a:t>
            </a:r>
            <a:r>
              <a:rPr lang="fr-LB" dirty="0"/>
              <a:t>opical vulvo vaginal hormone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B1AE4-FB77-B849-94B6-DD33A91CC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LB" dirty="0">
                <a:effectLst/>
              </a:rPr>
              <a:t>No </a:t>
            </a:r>
            <a:r>
              <a:rPr lang="en-US" dirty="0">
                <a:effectLst/>
              </a:rPr>
              <a:t>level 1 data to support the safety of vaginal estrogens for patients with hormone receptor–positive breast cancer</a:t>
            </a:r>
          </a:p>
          <a:p>
            <a:r>
              <a:rPr lang="en-US" dirty="0">
                <a:effectLst/>
              </a:rPr>
              <a:t>No proof of increasing recurrence risk</a:t>
            </a:r>
          </a:p>
          <a:p>
            <a:r>
              <a:rPr lang="en-US" b="1" dirty="0">
                <a:effectLst/>
              </a:rPr>
              <a:t>Women’s Health Initiative Observational Study: no increase in endometrial and breast cancer incidence</a:t>
            </a:r>
          </a:p>
          <a:p>
            <a:r>
              <a:rPr lang="en-US" dirty="0"/>
              <a:t>N</a:t>
            </a:r>
            <a:r>
              <a:rPr lang="en-US" dirty="0">
                <a:effectLst/>
              </a:rPr>
              <a:t>o increased risk of cancer recurrence among tamoxifen users who used vaginal estrogen, even in aromatase inhibitors users</a:t>
            </a:r>
          </a:p>
          <a:p>
            <a:r>
              <a:rPr lang="en-US" b="1" dirty="0"/>
              <a:t>ACOG and ASCO </a:t>
            </a:r>
            <a:r>
              <a:rPr lang="en-US" b="1" dirty="0">
                <a:effectLst/>
              </a:rPr>
              <a:t>endorse the use of vaginal estrogens after discussion with the patient</a:t>
            </a:r>
          </a:p>
          <a:p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pPr marL="0" indent="0">
              <a:buNone/>
            </a:pPr>
            <a:endParaRPr lang="fr-L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317582-4237-8244-8ACF-74A6A6BD62D8}"/>
              </a:ext>
            </a:extLst>
          </p:cNvPr>
          <p:cNvSpPr txBox="1"/>
          <p:nvPr/>
        </p:nvSpPr>
        <p:spPr>
          <a:xfrm>
            <a:off x="6623463" y="6176963"/>
            <a:ext cx="60979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1200" dirty="0">
                <a:effectLst/>
              </a:rPr>
              <a:t>Carter et al. Clin Oncol. 2018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effectLst/>
              </a:rPr>
              <a:t>Le </a:t>
            </a:r>
            <a:r>
              <a:rPr lang="en-US" sz="1200" dirty="0" err="1">
                <a:effectLst/>
              </a:rPr>
              <a:t>Rayet</a:t>
            </a:r>
            <a:r>
              <a:rPr lang="en-US" sz="1200" dirty="0">
                <a:effectLst/>
              </a:rPr>
              <a:t> al. Breast Cancer Res Treat. 2012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effectLst/>
              </a:rPr>
              <a:t>American College of Obstetricians and Gynecologists. </a:t>
            </a:r>
            <a:r>
              <a:rPr lang="en-US" sz="1200" dirty="0" err="1">
                <a:effectLst/>
              </a:rPr>
              <a:t>Obstet</a:t>
            </a:r>
            <a:r>
              <a:rPr lang="en-US" sz="1200" dirty="0">
                <a:effectLst/>
              </a:rPr>
              <a:t> Gynecol. 2016</a:t>
            </a:r>
          </a:p>
          <a:p>
            <a:pPr marL="171450" indent="-171450">
              <a:buFontTx/>
              <a:buChar char="-"/>
            </a:pPr>
            <a:endParaRPr lang="en-US" sz="1200" dirty="0">
              <a:effectLst/>
            </a:endParaRPr>
          </a:p>
          <a:p>
            <a:pPr marL="171450" indent="-171450">
              <a:buFontTx/>
              <a:buChar char="-"/>
            </a:pPr>
            <a:endParaRPr lang="en-US" sz="1200" dirty="0">
              <a:effectLst/>
            </a:endParaRPr>
          </a:p>
          <a:p>
            <a:pPr marL="171450" indent="-171450">
              <a:buFontTx/>
              <a:buChar char="-"/>
            </a:pPr>
            <a:endParaRPr lang="en-US" sz="1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659973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8A2E8-3ED2-AC48-93F0-57037B977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fr-LB" dirty="0"/>
            </a:br>
            <a:r>
              <a:rPr lang="fr-LB" dirty="0"/>
              <a:t>GSM treatment</a:t>
            </a:r>
            <a:br>
              <a:rPr lang="fr-LB" dirty="0"/>
            </a:br>
            <a:endParaRPr lang="fr-L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55EB4E-484E-154C-BCE4-A1B0260152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fr-LB" dirty="0"/>
              <a:t>Topical testosterone</a:t>
            </a:r>
          </a:p>
          <a:p>
            <a:endParaRPr lang="fr-L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6EB5C-AD67-BA4A-9701-BA2ECAE32E1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/>
              <a:t>O</a:t>
            </a:r>
            <a:r>
              <a:rPr lang="en-US" sz="2000" dirty="0">
                <a:effectLst/>
              </a:rPr>
              <a:t>ne randomized trial of cancer survivors showed no improvement in sexual function compared with placebo.</a:t>
            </a:r>
          </a:p>
          <a:p>
            <a:r>
              <a:rPr lang="en-US" sz="2000" dirty="0"/>
              <a:t>Short duration follow up</a:t>
            </a:r>
          </a:p>
          <a:p>
            <a:r>
              <a:rPr lang="en-US" sz="2000" dirty="0">
                <a:effectLst/>
              </a:rPr>
              <a:t>Topical testosterone vs estrogen ring</a:t>
            </a:r>
          </a:p>
          <a:p>
            <a:pPr>
              <a:buFontTx/>
              <a:buChar char="-"/>
            </a:pPr>
            <a:r>
              <a:rPr lang="en-US" sz="2000" dirty="0"/>
              <a:t>Elevated estrogen in 12 % of testo group</a:t>
            </a:r>
            <a:r>
              <a:rPr lang="en-US" sz="2000" dirty="0">
                <a:effectLst/>
              </a:rPr>
              <a:t> </a:t>
            </a:r>
          </a:p>
          <a:p>
            <a:pPr marL="0" indent="0">
              <a:buNone/>
            </a:pPr>
            <a:r>
              <a:rPr lang="en-US" sz="2000" dirty="0">
                <a:effectLst/>
              </a:rPr>
              <a:t>-   </a:t>
            </a:r>
            <a:r>
              <a:rPr lang="en-US" sz="2000" b="1" dirty="0">
                <a:effectLst/>
              </a:rPr>
              <a:t>Vaginal atrophy, sexual interest, and dysfunction were improved in both groups</a:t>
            </a:r>
          </a:p>
          <a:p>
            <a:pPr>
              <a:buFontTx/>
              <a:buChar char="-"/>
            </a:pPr>
            <a:endParaRPr lang="en-US" sz="2000" dirty="0">
              <a:effectLst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EF1CE7-AC9D-3540-A32A-EE4E2C4389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endParaRPr lang="en-US" dirty="0"/>
          </a:p>
          <a:p>
            <a:r>
              <a:rPr lang="en-US" dirty="0"/>
              <a:t>T</a:t>
            </a:r>
            <a:r>
              <a:rPr lang="fr-LB" dirty="0"/>
              <a:t>opical </a:t>
            </a:r>
            <a:r>
              <a:rPr lang="en-US" dirty="0">
                <a:effectLst/>
              </a:rPr>
              <a:t>dehydroepiandrosterone (DHEA)</a:t>
            </a:r>
          </a:p>
          <a:p>
            <a:endParaRPr lang="fr-L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267C6F-7D02-B646-B681-8D33B9A5C5D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E</a:t>
            </a:r>
            <a:r>
              <a:rPr lang="fr-LB" sz="2000" dirty="0"/>
              <a:t>valuated in </a:t>
            </a:r>
            <a:r>
              <a:rPr lang="en-US" sz="2000" dirty="0">
                <a:effectLst/>
              </a:rPr>
              <a:t>breast or gynecologic cancer who could receive tamoxifen or aromatase inhibitors</a:t>
            </a:r>
          </a:p>
          <a:p>
            <a:r>
              <a:rPr lang="en-US" sz="2000" dirty="0">
                <a:effectLst/>
              </a:rPr>
              <a:t>3.25-mg/day</a:t>
            </a:r>
          </a:p>
          <a:p>
            <a:r>
              <a:rPr lang="en-US" sz="2000" dirty="0"/>
              <a:t>Beneficial</a:t>
            </a:r>
          </a:p>
          <a:p>
            <a:r>
              <a:rPr lang="en-US" sz="2000" dirty="0">
                <a:effectLst/>
              </a:rPr>
              <a:t>Normal estrogen levels</a:t>
            </a:r>
          </a:p>
          <a:p>
            <a:endParaRPr lang="fr-LB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370CCF-C7CB-1541-B0A5-48529271CC9D}"/>
              </a:ext>
            </a:extLst>
          </p:cNvPr>
          <p:cNvSpPr txBox="1"/>
          <p:nvPr/>
        </p:nvSpPr>
        <p:spPr>
          <a:xfrm>
            <a:off x="839788" y="6354375"/>
            <a:ext cx="60979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</a:rPr>
              <a:t>Barton et al. Natl Cancer Inst. 2007</a:t>
            </a:r>
          </a:p>
          <a:p>
            <a:r>
              <a:rPr lang="en-US" sz="1200" dirty="0" err="1">
                <a:effectLst/>
              </a:rPr>
              <a:t>Melisko</a:t>
            </a:r>
            <a:r>
              <a:rPr lang="en-US" sz="1200" dirty="0">
                <a:effectLst/>
              </a:rPr>
              <a:t> et al, JAMA Oncol. 2017</a:t>
            </a:r>
          </a:p>
          <a:p>
            <a:endParaRPr lang="en-US" sz="1200" dirty="0">
              <a:effectLst/>
            </a:endParaRP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23D00C45-6FF7-9143-921E-EDC9E70A9171}"/>
              </a:ext>
            </a:extLst>
          </p:cNvPr>
          <p:cNvSpPr/>
          <p:nvPr/>
        </p:nvSpPr>
        <p:spPr>
          <a:xfrm flipV="1">
            <a:off x="5201600" y="3979200"/>
            <a:ext cx="388014" cy="1739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32DA69-6A69-054A-A94C-075AF1FFD15E}"/>
              </a:ext>
            </a:extLst>
          </p:cNvPr>
          <p:cNvSpPr txBox="1"/>
          <p:nvPr/>
        </p:nvSpPr>
        <p:spPr>
          <a:xfrm>
            <a:off x="6172200" y="6539040"/>
            <a:ext cx="6097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</a:rPr>
              <a:t>Barton et </a:t>
            </a:r>
            <a:r>
              <a:rPr lang="en-US" sz="1200" dirty="0" err="1">
                <a:effectLst/>
              </a:rPr>
              <a:t>al.Support</a:t>
            </a:r>
            <a:r>
              <a:rPr lang="en-US" sz="1200" dirty="0">
                <a:effectLst/>
              </a:rPr>
              <a:t> Care Cancer. 2018</a:t>
            </a:r>
          </a:p>
        </p:txBody>
      </p:sp>
    </p:spTree>
    <p:extLst>
      <p:ext uri="{BB962C8B-B14F-4D97-AF65-F5344CB8AC3E}">
        <p14:creationId xmlns:p14="http://schemas.microsoft.com/office/powerpoint/2010/main" val="29450005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2CD2547-B3CA-9A41-B57F-7FEE86C9B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B" dirty="0"/>
              <a:t>GSM treatment:</a:t>
            </a:r>
            <a:br>
              <a:rPr lang="fr-LB" dirty="0"/>
            </a:br>
            <a:r>
              <a:rPr lang="fr-LB" dirty="0"/>
              <a:t>Hormone replacement treatment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2AD1B78-A86F-B446-93EC-B539D32E05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In a 2021 systematic review and meta-analysis</a:t>
            </a:r>
            <a:r>
              <a:rPr lang="en-US" dirty="0">
                <a:solidFill>
                  <a:srgbClr val="0433FF"/>
                </a:solidFill>
                <a:effectLst/>
              </a:rPr>
              <a:t> </a:t>
            </a:r>
            <a:r>
              <a:rPr lang="en-US" dirty="0">
                <a:effectLst/>
              </a:rPr>
              <a:t>that included four randomized trials involving breast cancer survivors (4,050 volunteers), HRT</a:t>
            </a:r>
            <a:r>
              <a:rPr lang="en-US" dirty="0"/>
              <a:t> </a:t>
            </a:r>
            <a:r>
              <a:rPr lang="en-US" dirty="0">
                <a:effectLst/>
              </a:rPr>
              <a:t>significantly increased the risk of recurrence compared with placebo </a:t>
            </a:r>
            <a:r>
              <a:rPr lang="en-US" dirty="0"/>
              <a:t>in HR positive breast cancer</a:t>
            </a:r>
          </a:p>
          <a:p>
            <a:r>
              <a:rPr lang="en-US" dirty="0">
                <a:effectLst/>
              </a:rPr>
              <a:t>Contraindicated in HR breast </a:t>
            </a:r>
            <a:r>
              <a:rPr lang="en-US" dirty="0"/>
              <a:t>cancer</a:t>
            </a:r>
          </a:p>
          <a:p>
            <a:r>
              <a:rPr lang="en-US" b="1" dirty="0">
                <a:effectLst/>
              </a:rPr>
              <a:t>Can be suggested in hormone independent patients: cervical, epithelial ovarian,</a:t>
            </a:r>
          </a:p>
          <a:p>
            <a:endParaRPr lang="fr-L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4C2A42-F5C1-7E41-8339-D33A08138D72}"/>
              </a:ext>
            </a:extLst>
          </p:cNvPr>
          <p:cNvSpPr txBox="1"/>
          <p:nvPr/>
        </p:nvSpPr>
        <p:spPr>
          <a:xfrm>
            <a:off x="8998528" y="6176963"/>
            <a:ext cx="609797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effectLst/>
              </a:rPr>
              <a:t>Poggio</a:t>
            </a:r>
            <a:r>
              <a:rPr lang="en-US" sz="1200" dirty="0">
                <a:effectLst/>
              </a:rPr>
              <a:t> et al. Breast Cancer Res Treat. 2022</a:t>
            </a:r>
          </a:p>
          <a:p>
            <a:r>
              <a:rPr lang="en-US" sz="1200" dirty="0" err="1">
                <a:effectLst/>
              </a:rPr>
              <a:t>Eeles</a:t>
            </a:r>
            <a:r>
              <a:rPr lang="en-US" sz="1200" dirty="0">
                <a:effectLst/>
              </a:rPr>
              <a:t> et al. J Clin Oncol. 2015</a:t>
            </a:r>
          </a:p>
          <a:p>
            <a:r>
              <a:rPr lang="en-US" sz="1200" dirty="0" err="1">
                <a:effectLst/>
              </a:rPr>
              <a:t>Ploch</a:t>
            </a:r>
            <a:r>
              <a:rPr lang="en-US" sz="1200" dirty="0">
                <a:effectLst/>
              </a:rPr>
              <a:t> E. </a:t>
            </a:r>
            <a:r>
              <a:rPr lang="en-US" sz="1200" dirty="0" err="1">
                <a:effectLst/>
              </a:rPr>
              <a:t>Gynecol</a:t>
            </a:r>
            <a:r>
              <a:rPr lang="en-US" sz="1200" dirty="0">
                <a:effectLst/>
              </a:rPr>
              <a:t> Oncol. 1987</a:t>
            </a:r>
          </a:p>
          <a:p>
            <a:endParaRPr lang="en-US" sz="1200" dirty="0">
              <a:effectLst/>
            </a:endParaRPr>
          </a:p>
          <a:p>
            <a:endParaRPr lang="en-US" sz="1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085140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21570-B530-CA40-9AB4-D751649D5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</a:t>
            </a:r>
            <a:r>
              <a:rPr lang="fr-LB" dirty="0"/>
              <a:t>oss of desire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7D1B36-F687-6D41-873A-D99BEA5C4F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LB"/>
          </a:p>
        </p:txBody>
      </p:sp>
    </p:spTree>
    <p:extLst>
      <p:ext uri="{BB962C8B-B14F-4D97-AF65-F5344CB8AC3E}">
        <p14:creationId xmlns:p14="http://schemas.microsoft.com/office/powerpoint/2010/main" val="28519122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D407E-1F0F-0D4D-8E75-A7AB9094A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A</a:t>
            </a:r>
            <a:r>
              <a:rPr lang="fr-LB" dirty="0"/>
              <a:t>ddressing the loss of desire :</a:t>
            </a:r>
            <a:br>
              <a:rPr lang="fr-LB" dirty="0"/>
            </a:br>
            <a:r>
              <a:rPr lang="fr-LB" dirty="0"/>
              <a:t>Primary</a:t>
            </a:r>
            <a:br>
              <a:rPr lang="fr-LB" dirty="0"/>
            </a:br>
            <a:endParaRPr lang="fr-L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12771-AC95-C14A-BCF7-F3D6C2A404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I</a:t>
            </a:r>
            <a:r>
              <a:rPr lang="en-US" sz="2000" dirty="0">
                <a:effectLst/>
              </a:rPr>
              <a:t>ntact arousal, pleasure, and orgasm, but without the drive or enthusiasm to partake in sexual activities.</a:t>
            </a:r>
          </a:p>
          <a:p>
            <a:r>
              <a:rPr lang="en-US" sz="2000" dirty="0"/>
              <a:t>A</a:t>
            </a:r>
            <a:r>
              <a:rPr lang="en-US" sz="2000" dirty="0">
                <a:effectLst/>
              </a:rPr>
              <a:t>ntidepressants, hormone blocking agents, histamine receptor blockers</a:t>
            </a:r>
          </a:p>
          <a:p>
            <a:r>
              <a:rPr lang="en-US" sz="2000" dirty="0">
                <a:effectLst/>
              </a:rPr>
              <a:t>Psychosexual counseling, cognitive behavioral therapy, hypnosis, mindfulness, and exercise</a:t>
            </a:r>
          </a:p>
          <a:p>
            <a:r>
              <a:rPr lang="en-US" sz="2000" b="1" u="sng" dirty="0" err="1">
                <a:effectLst/>
              </a:rPr>
              <a:t>Flibanserin</a:t>
            </a:r>
            <a:r>
              <a:rPr lang="en-US" sz="2000" b="1" u="sng" dirty="0">
                <a:effectLst/>
              </a:rPr>
              <a:t>: </a:t>
            </a:r>
            <a:r>
              <a:rPr lang="en-US" sz="2000" dirty="0">
                <a:effectLst/>
              </a:rPr>
              <a:t>serotonin 1A receptor agonist/serotonin 2A receptor antagonist that improved scores of sexual desire and increased satisfying sexual encounters.</a:t>
            </a:r>
          </a:p>
          <a:p>
            <a:r>
              <a:rPr lang="en-US" sz="2000" i="1" dirty="0"/>
              <a:t>Side effects: </a:t>
            </a:r>
            <a:r>
              <a:rPr lang="en-US" sz="2000" i="1" dirty="0">
                <a:effectLst/>
              </a:rPr>
              <a:t>somnolence, dizziness, and nausea</a:t>
            </a:r>
          </a:p>
          <a:p>
            <a:r>
              <a:rPr lang="en-US" sz="2000" b="1" u="sng" dirty="0">
                <a:effectLst/>
              </a:rPr>
              <a:t>Bremelanotide:</a:t>
            </a:r>
            <a:r>
              <a:rPr lang="en-US" sz="2000" dirty="0">
                <a:effectLst/>
              </a:rPr>
              <a:t> injectable medication for premenopausal patients with hypoactive sexual desire disorder that improved sexual desire and reduced related distress.</a:t>
            </a:r>
          </a:p>
          <a:p>
            <a:r>
              <a:rPr lang="en-US" sz="2000" i="1" dirty="0"/>
              <a:t>Side effects: nausea, flushing and </a:t>
            </a:r>
            <a:r>
              <a:rPr lang="en-US" sz="2000" i="1" dirty="0" err="1"/>
              <a:t>headeache</a:t>
            </a:r>
            <a:r>
              <a:rPr lang="en-US" sz="2000" i="1" dirty="0"/>
              <a:t> </a:t>
            </a:r>
            <a:endParaRPr lang="en-US" sz="2000" i="1" dirty="0">
              <a:effectLst/>
            </a:endParaRPr>
          </a:p>
          <a:p>
            <a:endParaRPr lang="en-US" sz="2000" dirty="0">
              <a:effectLst/>
            </a:endParaRPr>
          </a:p>
          <a:p>
            <a:endParaRPr lang="en-US" sz="2000" dirty="0">
              <a:effectLst/>
            </a:endParaRPr>
          </a:p>
          <a:p>
            <a:endParaRPr lang="en-US" sz="2000" dirty="0">
              <a:effectLst/>
            </a:endParaRPr>
          </a:p>
          <a:p>
            <a:endParaRPr lang="en-US" sz="2000" dirty="0">
              <a:effectLst/>
            </a:endParaRPr>
          </a:p>
          <a:p>
            <a:endParaRPr lang="fr-LB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187125-D433-0743-813F-82658B75AE6E}"/>
              </a:ext>
            </a:extLst>
          </p:cNvPr>
          <p:cNvSpPr txBox="1"/>
          <p:nvPr/>
        </p:nvSpPr>
        <p:spPr>
          <a:xfrm>
            <a:off x="8500535" y="649287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</a:rPr>
              <a:t>Katz et al. 2022 ASCO EDUCATIONAL BOOK</a:t>
            </a:r>
          </a:p>
        </p:txBody>
      </p:sp>
    </p:spTree>
    <p:extLst>
      <p:ext uri="{BB962C8B-B14F-4D97-AF65-F5344CB8AC3E}">
        <p14:creationId xmlns:p14="http://schemas.microsoft.com/office/powerpoint/2010/main" val="29654596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E2EF515-1678-7B4E-B184-D948B1B7A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fr-LB" dirty="0"/>
              <a:t>ddressing the loss of desire :</a:t>
            </a:r>
            <a:br>
              <a:rPr lang="fr-LB" dirty="0"/>
            </a:br>
            <a:r>
              <a:rPr lang="fr-LB" dirty="0"/>
              <a:t>secondary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C1E59BA-7DED-FA4E-A649-79C5FC9B5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/>
              <a:t>N</a:t>
            </a:r>
            <a:r>
              <a:rPr lang="en-US" sz="2800" dirty="0">
                <a:effectLst/>
              </a:rPr>
              <a:t>egative body image, changes in the sense of touch, and discomfort or </a:t>
            </a:r>
            <a:r>
              <a:rPr lang="en-US" sz="2800" dirty="0" err="1">
                <a:effectLst/>
              </a:rPr>
              <a:t>genito</a:t>
            </a:r>
            <a:r>
              <a:rPr lang="en-US" sz="2800" dirty="0"/>
              <a:t>-</a:t>
            </a:r>
            <a:r>
              <a:rPr lang="en-US" sz="2800" dirty="0">
                <a:effectLst/>
              </a:rPr>
              <a:t>pelvic pain</a:t>
            </a:r>
          </a:p>
          <a:p>
            <a:r>
              <a:rPr lang="en-US" sz="2800" dirty="0"/>
              <a:t>Topical lidocaine: vestibular pain, reduction of pain from 88 to 33%</a:t>
            </a:r>
          </a:p>
          <a:p>
            <a:r>
              <a:rPr lang="en-US" sz="2800" dirty="0"/>
              <a:t>P</a:t>
            </a:r>
            <a:r>
              <a:rPr lang="en-US" sz="2800" dirty="0">
                <a:effectLst/>
              </a:rPr>
              <a:t>elvic floor physical therapy</a:t>
            </a:r>
          </a:p>
          <a:p>
            <a:r>
              <a:rPr lang="en-US" dirty="0"/>
              <a:t>Psycho/sexual counseling</a:t>
            </a:r>
          </a:p>
          <a:p>
            <a:r>
              <a:rPr lang="en-US" sz="2800" dirty="0">
                <a:effectLst/>
              </a:rPr>
              <a:t>Vaginal dilators for vaginismus, and vaginal stenosis, shortening, narrowing and atrophy</a:t>
            </a:r>
          </a:p>
          <a:p>
            <a:endParaRPr lang="en-US" dirty="0"/>
          </a:p>
          <a:p>
            <a:endParaRPr lang="en-US" sz="2800" dirty="0">
              <a:effectLst/>
            </a:endParaRPr>
          </a:p>
          <a:p>
            <a:r>
              <a:rPr lang="en-US" sz="1600" b="1" dirty="0">
                <a:effectLst/>
                <a:latin typeface="Helvetica" pitchFamily="2" charset="0"/>
              </a:rPr>
              <a:t>N.B. </a:t>
            </a:r>
            <a:r>
              <a:rPr lang="en-US" sz="1600" i="1" dirty="0">
                <a:effectLst/>
                <a:latin typeface="Helvetica" pitchFamily="2" charset="0"/>
              </a:rPr>
              <a:t>Vaginal stenosis (any grade) at 3 years </a:t>
            </a:r>
            <a:r>
              <a:rPr lang="en-US" sz="1600" i="1" dirty="0" err="1">
                <a:effectLst/>
                <a:latin typeface="Helvetica" pitchFamily="2" charset="0"/>
              </a:rPr>
              <a:t>postradiation</a:t>
            </a:r>
            <a:r>
              <a:rPr lang="en-US" sz="1600" i="1" dirty="0">
                <a:latin typeface="Helvetica" pitchFamily="2" charset="0"/>
              </a:rPr>
              <a:t> </a:t>
            </a:r>
            <a:r>
              <a:rPr lang="en-US" sz="1600" i="1" dirty="0">
                <a:effectLst/>
                <a:latin typeface="Helvetica" pitchFamily="2" charset="0"/>
              </a:rPr>
              <a:t>has been reported in 50% of patients with endometrial cancer, 60% with cervical cancer, and 80% with anal cancer</a:t>
            </a:r>
          </a:p>
          <a:p>
            <a:endParaRPr lang="en-US" sz="2400" i="1" dirty="0">
              <a:effectLst/>
            </a:endParaRPr>
          </a:p>
          <a:p>
            <a:endParaRPr lang="fr-L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2D1476-446B-234C-95D2-5F12E9B01361}"/>
              </a:ext>
            </a:extLst>
          </p:cNvPr>
          <p:cNvSpPr txBox="1"/>
          <p:nvPr/>
        </p:nvSpPr>
        <p:spPr>
          <a:xfrm>
            <a:off x="7766462" y="6147440"/>
            <a:ext cx="33369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</a:rPr>
              <a:t>-   </a:t>
            </a:r>
            <a:r>
              <a:rPr lang="en-US" sz="1200" dirty="0" err="1">
                <a:effectLst/>
              </a:rPr>
              <a:t>Goetsch</a:t>
            </a:r>
            <a:r>
              <a:rPr lang="en-US" sz="1200" dirty="0"/>
              <a:t> et al. </a:t>
            </a:r>
            <a:r>
              <a:rPr lang="en-US" sz="1200" dirty="0">
                <a:effectLst/>
              </a:rPr>
              <a:t>J Clin Oncol. 2015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effectLst/>
              </a:rPr>
              <a:t>Katz et al. 2022 ASCO EDUCATIONAL BOOK</a:t>
            </a:r>
          </a:p>
          <a:p>
            <a:pPr marL="171450" indent="-171450">
              <a:buFontTx/>
              <a:buChar char="-"/>
            </a:pPr>
            <a:r>
              <a:rPr lang="en-US" sz="1200" dirty="0" err="1">
                <a:effectLst/>
              </a:rPr>
              <a:t>Damast</a:t>
            </a:r>
            <a:r>
              <a:rPr lang="en-US" sz="1200" dirty="0">
                <a:effectLst/>
              </a:rPr>
              <a:t> et al. </a:t>
            </a:r>
            <a:r>
              <a:rPr lang="en-US" sz="1200" dirty="0" err="1">
                <a:effectLst/>
              </a:rPr>
              <a:t>Pract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Radiat</a:t>
            </a:r>
            <a:r>
              <a:rPr lang="en-US" sz="1200" dirty="0">
                <a:effectLst/>
              </a:rPr>
              <a:t> Oncol. 2019</a:t>
            </a:r>
          </a:p>
          <a:p>
            <a:pPr marL="171450" indent="-171450">
              <a:buFontTx/>
              <a:buChar char="-"/>
            </a:pPr>
            <a:endParaRPr lang="en-US" sz="1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297676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D407E-1F0F-0D4D-8E75-A7AB9094A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fr-LB" dirty="0"/>
              <a:t>ddressing the loss of desire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D40F8A-3385-594A-9D99-93F8EC6F9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61030"/>
            <a:ext cx="5157787" cy="823912"/>
          </a:xfrm>
        </p:spPr>
        <p:txBody>
          <a:bodyPr/>
          <a:lstStyle/>
          <a:p>
            <a:r>
              <a:rPr lang="fr-LB" dirty="0"/>
              <a:t>Primary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12771-AC95-C14A-BCF7-F3D6C2A404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17750"/>
            <a:ext cx="5157787" cy="3684588"/>
          </a:xfrm>
        </p:spPr>
        <p:txBody>
          <a:bodyPr>
            <a:noAutofit/>
          </a:bodyPr>
          <a:lstStyle/>
          <a:p>
            <a:r>
              <a:rPr lang="en-US" sz="2400" dirty="0"/>
              <a:t>I</a:t>
            </a:r>
            <a:r>
              <a:rPr lang="en-US" sz="2400" dirty="0">
                <a:effectLst/>
              </a:rPr>
              <a:t>ntact arousal, pleasure, and orgasm, but without the drive or enthusiasm to partake in sexual activities.</a:t>
            </a:r>
          </a:p>
          <a:p>
            <a:r>
              <a:rPr lang="en-US" sz="2400" dirty="0"/>
              <a:t>A</a:t>
            </a:r>
            <a:r>
              <a:rPr lang="en-US" sz="2400" dirty="0">
                <a:effectLst/>
              </a:rPr>
              <a:t>ntidepressants, hormone blocking agents, histamine receptor blockers</a:t>
            </a:r>
          </a:p>
          <a:p>
            <a:r>
              <a:rPr lang="en-US" sz="2400" dirty="0">
                <a:effectLst/>
              </a:rPr>
              <a:t>Psychosexual counseling, cognitive behavioral therapy, hypnosis, mindfulness, and exercise</a:t>
            </a:r>
          </a:p>
          <a:p>
            <a:r>
              <a:rPr lang="en-US" sz="2400" dirty="0" err="1">
                <a:effectLst/>
              </a:rPr>
              <a:t>Flibanserin</a:t>
            </a:r>
            <a:endParaRPr lang="en-US" sz="2400" dirty="0">
              <a:effectLst/>
            </a:endParaRPr>
          </a:p>
          <a:p>
            <a:r>
              <a:rPr lang="en-US" sz="2400" dirty="0">
                <a:effectLst/>
              </a:rPr>
              <a:t>Bremelanotide</a:t>
            </a:r>
          </a:p>
          <a:p>
            <a:endParaRPr lang="en-US" sz="2400" dirty="0">
              <a:effectLst/>
            </a:endParaRPr>
          </a:p>
          <a:p>
            <a:endParaRPr lang="en-US" sz="2400" dirty="0">
              <a:effectLst/>
            </a:endParaRPr>
          </a:p>
          <a:p>
            <a:endParaRPr lang="en-US" sz="2400" dirty="0">
              <a:effectLst/>
            </a:endParaRPr>
          </a:p>
          <a:p>
            <a:endParaRPr lang="fr-LB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B7FCF6-1D12-494B-BA0C-BEF9108D33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7" y="1461030"/>
            <a:ext cx="5183188" cy="823912"/>
          </a:xfrm>
        </p:spPr>
        <p:txBody>
          <a:bodyPr/>
          <a:lstStyle/>
          <a:p>
            <a:r>
              <a:rPr lang="fr-LB" dirty="0"/>
              <a:t>Secondary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FC1F6A8-2BEA-7C4B-BB81-68E2C1907A6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N</a:t>
            </a:r>
            <a:r>
              <a:rPr lang="en-US" sz="2400" dirty="0">
                <a:effectLst/>
              </a:rPr>
              <a:t>egative body image, changes in the sense of touch, and discomfort or </a:t>
            </a:r>
            <a:r>
              <a:rPr lang="en-US" sz="2400" dirty="0" err="1">
                <a:effectLst/>
              </a:rPr>
              <a:t>genito</a:t>
            </a:r>
            <a:r>
              <a:rPr lang="en-US" sz="2400" dirty="0"/>
              <a:t>-</a:t>
            </a:r>
            <a:r>
              <a:rPr lang="en-US" sz="2400" dirty="0">
                <a:effectLst/>
              </a:rPr>
              <a:t>pelvic pain</a:t>
            </a:r>
          </a:p>
          <a:p>
            <a:r>
              <a:rPr lang="en-US" sz="2400" dirty="0"/>
              <a:t>Topical lidocaine</a:t>
            </a:r>
          </a:p>
          <a:p>
            <a:r>
              <a:rPr lang="en-US" sz="2400" dirty="0">
                <a:effectLst/>
              </a:rPr>
              <a:t>Vaginal dilators</a:t>
            </a:r>
          </a:p>
          <a:p>
            <a:r>
              <a:rPr lang="en-US" sz="2400" dirty="0"/>
              <a:t>P</a:t>
            </a:r>
            <a:r>
              <a:rPr lang="en-US" sz="2400" dirty="0">
                <a:effectLst/>
              </a:rPr>
              <a:t>elvic floor physical therapy</a:t>
            </a:r>
          </a:p>
          <a:p>
            <a:endParaRPr lang="en-US" sz="2400" dirty="0">
              <a:effectLst/>
            </a:endParaRPr>
          </a:p>
          <a:p>
            <a:endParaRPr lang="fr-L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187125-D433-0743-813F-82658B75AE6E}"/>
              </a:ext>
            </a:extLst>
          </p:cNvPr>
          <p:cNvSpPr txBox="1"/>
          <p:nvPr/>
        </p:nvSpPr>
        <p:spPr>
          <a:xfrm>
            <a:off x="8500535" y="649287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</a:rPr>
              <a:t>Katz et al. 2022 ASCO EDUCATIONAL BOOK</a:t>
            </a:r>
          </a:p>
        </p:txBody>
      </p:sp>
    </p:spTree>
    <p:extLst>
      <p:ext uri="{BB962C8B-B14F-4D97-AF65-F5344CB8AC3E}">
        <p14:creationId xmlns:p14="http://schemas.microsoft.com/office/powerpoint/2010/main" val="35874835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82B1D-C95D-0243-9933-28E36177B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-440663"/>
            <a:ext cx="3932237" cy="16002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fr-LB" dirty="0"/>
              <a:t>aginal dilators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37618-C620-1942-B536-46D947F88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238514"/>
            <a:ext cx="6172200" cy="4873625"/>
          </a:xfrm>
        </p:spPr>
        <p:txBody>
          <a:bodyPr>
            <a:normAutofit/>
          </a:bodyPr>
          <a:lstStyle/>
          <a:p>
            <a:r>
              <a:rPr lang="en-US" sz="2800" dirty="0">
                <a:effectLst/>
              </a:rPr>
              <a:t>women experiencing dyspareunia or vaginal tightness due to bodily tension associated with the fear of pain from vaginal penetration</a:t>
            </a:r>
          </a:p>
          <a:p>
            <a:r>
              <a:rPr lang="en-US" sz="2800" dirty="0"/>
              <a:t>Recommendations for vaginal dilators after Radiotherapy in Canada, US, Netherlands, UK</a:t>
            </a:r>
          </a:p>
          <a:p>
            <a:r>
              <a:rPr lang="en-US" sz="2800" dirty="0">
                <a:effectLst/>
              </a:rPr>
              <a:t>Constant and progressive</a:t>
            </a:r>
          </a:p>
          <a:p>
            <a:endParaRPr lang="fr-LB" sz="28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1053460-D942-184F-897A-EC0316C7E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L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995446-2DF0-D246-AF38-CD9676A174D2}"/>
              </a:ext>
            </a:extLst>
          </p:cNvPr>
          <p:cNvSpPr txBox="1"/>
          <p:nvPr/>
        </p:nvSpPr>
        <p:spPr>
          <a:xfrm>
            <a:off x="10058400" y="5842337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</a:rPr>
              <a:t>Bakker et al., 2014; </a:t>
            </a:r>
          </a:p>
          <a:p>
            <a:r>
              <a:rPr lang="en-US" sz="1200" dirty="0">
                <a:effectLst/>
              </a:rPr>
              <a:t>Cullen et al., 2013; </a:t>
            </a:r>
          </a:p>
          <a:p>
            <a:r>
              <a:rPr lang="en-US" sz="1200" dirty="0">
                <a:effectLst/>
              </a:rPr>
              <a:t>Huffman et al., 2016; </a:t>
            </a:r>
          </a:p>
          <a:p>
            <a:r>
              <a:rPr lang="en-US" sz="1200" dirty="0">
                <a:effectLst/>
              </a:rPr>
              <a:t>Katz, 2009; </a:t>
            </a:r>
          </a:p>
          <a:p>
            <a:r>
              <a:rPr lang="en-US" sz="1200" dirty="0">
                <a:effectLst/>
              </a:rPr>
              <a:t>Miles &amp; Johnson, 2014</a:t>
            </a:r>
          </a:p>
        </p:txBody>
      </p:sp>
      <p:pic>
        <p:nvPicPr>
          <p:cNvPr id="1028" name="Picture 4" descr="Vaginal Dilator, Set of 5 - Bodyotics ...">
            <a:extLst>
              <a:ext uri="{FF2B5EF4-FFF2-40B4-BE49-F238E27FC236}">
                <a16:creationId xmlns:a16="http://schemas.microsoft.com/office/drawing/2014/main" id="{3468F5EC-4336-1749-996F-32672038A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79" y="1238514"/>
            <a:ext cx="4371446" cy="437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9897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02CCC-D22E-6E47-A6E3-57271F083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 interventions </a:t>
            </a:r>
            <a:endParaRPr lang="fr-L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F404B47-3EC5-2A47-A83E-32A11110564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5257800" cy="47129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D1A45E-5FA2-2A49-9573-39924AD59897}"/>
              </a:ext>
            </a:extLst>
          </p:cNvPr>
          <p:cNvSpPr txBox="1"/>
          <p:nvPr/>
        </p:nvSpPr>
        <p:spPr>
          <a:xfrm>
            <a:off x="8906935" y="658100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</a:rPr>
              <a:t>Katz et al. 2022 ASCO EDUCATIONAL BOOK</a:t>
            </a:r>
          </a:p>
        </p:txBody>
      </p:sp>
    </p:spTree>
    <p:extLst>
      <p:ext uri="{BB962C8B-B14F-4D97-AF65-F5344CB8AC3E}">
        <p14:creationId xmlns:p14="http://schemas.microsoft.com/office/powerpoint/2010/main" val="22752718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B09BF53-6B5E-9F48-87A2-70C38D6AB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B" dirty="0"/>
              <a:t>L</a:t>
            </a:r>
            <a:r>
              <a:rPr lang="en-US" dirty="0"/>
              <a:t>o</a:t>
            </a:r>
            <a:r>
              <a:rPr lang="fr-LB" dirty="0"/>
              <a:t>w and middle income countries challenges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984BC6-2BD6-B741-9A6D-00743B54DD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</a:t>
            </a:r>
            <a:r>
              <a:rPr lang="fr-LB" dirty="0"/>
              <a:t>exuality is a taboo</a:t>
            </a:r>
          </a:p>
          <a:p>
            <a:r>
              <a:rPr lang="en-US" dirty="0"/>
              <a:t>S</a:t>
            </a:r>
            <a:r>
              <a:rPr lang="fr-LB" dirty="0"/>
              <a:t>exuality is not a priority</a:t>
            </a:r>
          </a:p>
          <a:p>
            <a:r>
              <a:rPr lang="en-US" dirty="0"/>
              <a:t>C</a:t>
            </a:r>
            <a:r>
              <a:rPr lang="fr-LB" dirty="0"/>
              <a:t>ultural myths</a:t>
            </a:r>
            <a:endParaRPr lang="en-US" dirty="0"/>
          </a:p>
          <a:p>
            <a:r>
              <a:rPr lang="en-US" dirty="0"/>
              <a:t>F</a:t>
            </a:r>
            <a:r>
              <a:rPr lang="fr-LB"/>
              <a:t>inancial toxicity</a:t>
            </a:r>
            <a:endParaRPr lang="en-US" dirty="0"/>
          </a:p>
          <a:p>
            <a:r>
              <a:rPr lang="en-US" dirty="0"/>
              <a:t>O</a:t>
            </a:r>
            <a:r>
              <a:rPr lang="fr-LB" dirty="0"/>
              <a:t>ther priorities: treatment and complications management</a:t>
            </a:r>
          </a:p>
          <a:p>
            <a:r>
              <a:rPr lang="en-US" dirty="0"/>
              <a:t>L</a:t>
            </a:r>
            <a:r>
              <a:rPr lang="fr-LB" dirty="0"/>
              <a:t>ack of professionals sexuality training</a:t>
            </a:r>
          </a:p>
          <a:p>
            <a:r>
              <a:rPr lang="en-US" dirty="0">
                <a:effectLst/>
              </a:rPr>
              <a:t>Working toward destigmatizing cancer and conversations about sexuality are the first steps in LMICs.</a:t>
            </a:r>
          </a:p>
          <a:p>
            <a:r>
              <a:rPr lang="en-US" dirty="0"/>
              <a:t>Holistic care of cancer</a:t>
            </a:r>
            <a:endParaRPr lang="en-US" dirty="0">
              <a:effectLst/>
            </a:endParaRPr>
          </a:p>
          <a:p>
            <a:endParaRPr lang="fr-L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FD0A62-5810-BC4E-BA03-9A5C71C05D84}"/>
              </a:ext>
            </a:extLst>
          </p:cNvPr>
          <p:cNvSpPr txBox="1"/>
          <p:nvPr/>
        </p:nvSpPr>
        <p:spPr>
          <a:xfrm>
            <a:off x="9144000" y="653760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</a:rPr>
              <a:t>Katz et al. 2022 ASCO EDUCATIONAL BOOK</a:t>
            </a:r>
          </a:p>
        </p:txBody>
      </p:sp>
    </p:spTree>
    <p:extLst>
      <p:ext uri="{BB962C8B-B14F-4D97-AF65-F5344CB8AC3E}">
        <p14:creationId xmlns:p14="http://schemas.microsoft.com/office/powerpoint/2010/main" val="1751385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C851D41-6FE9-6943-A2ED-7728514A5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</a:rPr>
              <a:t>Sexual health is an integral part of human health and quality of life (QOL), and it cannot be separated from other aspects of life.</a:t>
            </a:r>
          </a:p>
          <a:p>
            <a:r>
              <a:rPr lang="en-US" dirty="0">
                <a:effectLst/>
              </a:rPr>
              <a:t>Sexuality is part of human personality and an activity that is engaged in individually and with partner(s). </a:t>
            </a:r>
          </a:p>
          <a:p>
            <a:r>
              <a:rPr lang="en-US" dirty="0"/>
              <a:t>I</a:t>
            </a:r>
            <a:r>
              <a:rPr lang="en-US" dirty="0">
                <a:effectLst/>
              </a:rPr>
              <a:t>t is a multidimensional phenomenon encompassing bio-psycho- social- Existential aspects of human health and can be a facilitator of well-being, self-esteem and general resilience</a:t>
            </a:r>
          </a:p>
          <a:p>
            <a:endParaRPr lang="en-US" dirty="0">
              <a:effectLst/>
            </a:endParaRPr>
          </a:p>
          <a:p>
            <a:pPr marL="0" indent="0">
              <a:buNone/>
            </a:pPr>
            <a:endParaRPr lang="fr-L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641348-1017-E349-9BAB-A04A11479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54025"/>
            <a:ext cx="6859155" cy="1371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773BAE-8F80-164D-801C-A309F857F07A}"/>
              </a:ext>
            </a:extLst>
          </p:cNvPr>
          <p:cNvSpPr txBox="1"/>
          <p:nvPr/>
        </p:nvSpPr>
        <p:spPr>
          <a:xfrm>
            <a:off x="8603672" y="617696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</a:rPr>
              <a:t>-World Health Organization, </a:t>
            </a:r>
            <a:r>
              <a:rPr lang="en-US" sz="1200" dirty="0">
                <a:solidFill>
                  <a:srgbClr val="0433FF"/>
                </a:solidFill>
                <a:effectLst/>
              </a:rPr>
              <a:t>2022</a:t>
            </a:r>
          </a:p>
          <a:p>
            <a:r>
              <a:rPr lang="en-US" sz="1200" dirty="0">
                <a:effectLst/>
              </a:rPr>
              <a:t>-</a:t>
            </a:r>
            <a:r>
              <a:rPr lang="en-US" sz="1200" dirty="0" err="1">
                <a:effectLst/>
              </a:rPr>
              <a:t>Graugaard</a:t>
            </a:r>
            <a:r>
              <a:rPr lang="en-US" sz="1200" dirty="0">
                <a:effectLst/>
              </a:rPr>
              <a:t>, </a:t>
            </a:r>
            <a:r>
              <a:rPr lang="en-US" sz="1200" dirty="0">
                <a:solidFill>
                  <a:srgbClr val="0433FF"/>
                </a:solidFill>
                <a:effectLst/>
              </a:rPr>
              <a:t>2017</a:t>
            </a:r>
            <a:r>
              <a:rPr lang="en-US" sz="1200" dirty="0">
                <a:effectLst/>
              </a:rPr>
              <a:t>.</a:t>
            </a:r>
          </a:p>
          <a:p>
            <a:endParaRPr lang="fr-LB" sz="1200" dirty="0"/>
          </a:p>
        </p:txBody>
      </p:sp>
    </p:spTree>
    <p:extLst>
      <p:ext uri="{BB962C8B-B14F-4D97-AF65-F5344CB8AC3E}">
        <p14:creationId xmlns:p14="http://schemas.microsoft.com/office/powerpoint/2010/main" val="17701777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B2998-4DEA-724E-A209-DFBB11829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fr-LB" dirty="0"/>
              <a:t>exuality in the Arab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9CEFF-04A3-F34A-947A-D48207E77C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&lt; </a:t>
            </a:r>
            <a:r>
              <a:rPr lang="en-US" b="0" i="0" dirty="0">
                <a:solidFill>
                  <a:srgbClr val="000000"/>
                </a:solidFill>
                <a:effectLst/>
              </a:rPr>
              <a:t>50% of cancer survivors participate in sexual activity following cancer with dyspareunia was the most common types of sexual dysfunction reported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</a:rPr>
              <a:t>very wide gap in communication and providing information on sexual health by care providers to female Arab cancer survivors.</a:t>
            </a:r>
            <a:endParaRPr lang="fr-L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D8F8F9-911D-4C4D-8477-F5C9AF89CA83}"/>
              </a:ext>
            </a:extLst>
          </p:cNvPr>
          <p:cNvSpPr txBox="1"/>
          <p:nvPr/>
        </p:nvSpPr>
        <p:spPr>
          <a:xfrm>
            <a:off x="8633361" y="6354375"/>
            <a:ext cx="3313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</a:t>
            </a:r>
            <a:r>
              <a:rPr lang="fr-LB" sz="1200" dirty="0"/>
              <a:t>lananzeh et al. Eur J of cancer care 2022</a:t>
            </a:r>
          </a:p>
        </p:txBody>
      </p:sp>
    </p:spTree>
    <p:extLst>
      <p:ext uri="{BB962C8B-B14F-4D97-AF65-F5344CB8AC3E}">
        <p14:creationId xmlns:p14="http://schemas.microsoft.com/office/powerpoint/2010/main" val="41098194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18B77-E089-0E4D-B1C0-77C7168DF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fr-LB" dirty="0"/>
              <a:t>ancer and sexuality in sexual and gender minoritized patients (SGM)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E74EC98-9F54-6841-A416-D1F01C53F1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235649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B5DF40E-018B-B445-99CC-9BFDFEBBF4E4}"/>
              </a:ext>
            </a:extLst>
          </p:cNvPr>
          <p:cNvSpPr txBox="1"/>
          <p:nvPr/>
        </p:nvSpPr>
        <p:spPr>
          <a:xfrm>
            <a:off x="9144000" y="6311901"/>
            <a:ext cx="28956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</a:rPr>
              <a:t>Katz et al. 2022 ASCO EDUCATIONAL BOOK</a:t>
            </a:r>
          </a:p>
        </p:txBody>
      </p:sp>
    </p:spTree>
    <p:extLst>
      <p:ext uri="{BB962C8B-B14F-4D97-AF65-F5344CB8AC3E}">
        <p14:creationId xmlns:p14="http://schemas.microsoft.com/office/powerpoint/2010/main" val="16486854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548DC-67C1-544E-BBAA-4A5F18BEE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home messages</a:t>
            </a:r>
            <a:endParaRPr lang="fr-L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14193-DF0C-4441-B1E3-4B777DB25A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fr-LB" dirty="0"/>
              <a:t>exuality is a basic human right</a:t>
            </a:r>
          </a:p>
          <a:p>
            <a:r>
              <a:rPr lang="en-US" dirty="0"/>
              <a:t>S</a:t>
            </a:r>
            <a:r>
              <a:rPr lang="fr-LB"/>
              <a:t>exuality </a:t>
            </a:r>
            <a:r>
              <a:rPr lang="en-US" dirty="0"/>
              <a:t>in </a:t>
            </a:r>
            <a:r>
              <a:rPr lang="fr-LB"/>
              <a:t>gynecological </a:t>
            </a:r>
            <a:r>
              <a:rPr lang="fr-LB" dirty="0"/>
              <a:t>cancer survivors is still neglected</a:t>
            </a:r>
          </a:p>
          <a:p>
            <a:r>
              <a:rPr lang="en-US" dirty="0"/>
              <a:t>H</a:t>
            </a:r>
            <a:r>
              <a:rPr lang="fr-LB" dirty="0"/>
              <a:t>ealth care providers need to address this issue starting from the </a:t>
            </a:r>
            <a:r>
              <a:rPr lang="fr-LB"/>
              <a:t>diagnosis </a:t>
            </a:r>
            <a:endParaRPr lang="en-US" dirty="0"/>
          </a:p>
          <a:p>
            <a:r>
              <a:rPr lang="en-US" dirty="0"/>
              <a:t>C</a:t>
            </a:r>
            <a:r>
              <a:rPr lang="fr-LB" dirty="0"/>
              <a:t>ervical cancer , and vulvar cancer survivors are the most affected patients</a:t>
            </a:r>
          </a:p>
          <a:p>
            <a:r>
              <a:rPr lang="en-US" dirty="0"/>
              <a:t>L</a:t>
            </a:r>
            <a:r>
              <a:rPr lang="fr-LB" dirty="0"/>
              <a:t>ess invasive surgery when possible</a:t>
            </a:r>
          </a:p>
          <a:p>
            <a:r>
              <a:rPr lang="en-US" dirty="0"/>
              <a:t>M</a:t>
            </a:r>
            <a:r>
              <a:rPr lang="fr-LB" dirty="0"/>
              <a:t>ultidisciplinary approach and psychosexual counseling </a:t>
            </a:r>
          </a:p>
          <a:p>
            <a:endParaRPr lang="fr-LB" dirty="0"/>
          </a:p>
        </p:txBody>
      </p:sp>
    </p:spTree>
    <p:extLst>
      <p:ext uri="{BB962C8B-B14F-4D97-AF65-F5344CB8AC3E}">
        <p14:creationId xmlns:p14="http://schemas.microsoft.com/office/powerpoint/2010/main" val="3363463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705C-496A-784D-BCFC-EBB371CF4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7325"/>
            <a:ext cx="3932237" cy="1600200"/>
          </a:xfrm>
        </p:spPr>
        <p:txBody>
          <a:bodyPr/>
          <a:lstStyle/>
          <a:p>
            <a:r>
              <a:rPr lang="en-US" dirty="0"/>
              <a:t>Sexual function</a:t>
            </a:r>
            <a:endParaRPr lang="fr-L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53AA1-9DBE-8B4C-AA09-EB0C4A6A1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</a:rPr>
              <a:t>Biological, psychosocial, and sociocultural factors that may promote or inhibit sexual response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FE8637"/>
              </a:buClr>
              <a:buSzPct val="70000"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FE8637"/>
              </a:buClr>
              <a:buSzPct val="70000"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Sexuality refers to the total expression of who you are as a human being</a:t>
            </a:r>
            <a:endParaRPr kumimoji="0" lang="en-US" sz="2600" b="0" i="0" u="none" strike="noStrike" kern="1200" cap="none" spc="0" normalizeH="0" baseline="3000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FE8637"/>
              </a:buClr>
              <a:buSzPct val="70000"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FE8637"/>
              </a:buClr>
              <a:buSzPct val="70000"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Sexuality can include sexual activity, but it doesn’t have to </a:t>
            </a:r>
          </a:p>
          <a:p>
            <a:endParaRPr lang="fr-LB" dirty="0"/>
          </a:p>
          <a:p>
            <a:endParaRPr lang="fr-L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2DD090-F463-284D-9370-B9F2DF740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LB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0303D11-787E-F448-B25A-991E3D84F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12" y="1760972"/>
            <a:ext cx="3931713" cy="4108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2298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59B8E81-F918-8741-BF23-2C2214D38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0" i="0" u="none" strike="noStrike" dirty="0">
                <a:solidFill>
                  <a:srgbClr val="212121"/>
                </a:solidFill>
                <a:effectLst/>
                <a:latin typeface="+mn-lt"/>
              </a:rPr>
              <a:t> Sexual response cycle </a:t>
            </a:r>
            <a:r>
              <a:rPr lang="fr-LB" b="0" i="0" u="none" strike="noStrike" dirty="0">
                <a:solidFill>
                  <a:srgbClr val="212121"/>
                </a:solidFill>
                <a:effectLst/>
                <a:latin typeface="+mn-lt"/>
              </a:rPr>
              <a:t> </a:t>
            </a:r>
            <a:endParaRPr lang="fr-LB" dirty="0">
              <a:latin typeface="+mn-lt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FC72B73-CCB5-2340-962B-7FC95E3D02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7129876"/>
              </p:ext>
            </p:extLst>
          </p:nvPr>
        </p:nvGraphicFramePr>
        <p:xfrm>
          <a:off x="671945" y="1551708"/>
          <a:ext cx="10515600" cy="4722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57143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155BE-DC19-5B4E-9F57-AF1EAD87A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fr-LB" dirty="0"/>
              <a:t>exuality is a inherently human trait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09E81-DD40-A44E-AC7F-6DC54EBAEE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en-US" dirty="0">
                <a:effectLst/>
              </a:rPr>
              <a:t>requently unaddressed and neglected clinical concern.</a:t>
            </a:r>
          </a:p>
          <a:p>
            <a:endParaRPr lang="en-US" dirty="0">
              <a:effectLst/>
            </a:endParaRPr>
          </a:p>
          <a:p>
            <a:r>
              <a:rPr lang="en-US" dirty="0">
                <a:effectLst/>
              </a:rPr>
              <a:t>Survey in Radiology oncology clinic : 87% of patients reported impacted sexual function or desire, </a:t>
            </a:r>
            <a:r>
              <a:rPr lang="en-US" dirty="0"/>
              <a:t>O</a:t>
            </a:r>
            <a:r>
              <a:rPr lang="en-US" dirty="0">
                <a:effectLst/>
              </a:rPr>
              <a:t>nly 27.9% reported ever formally being asked about sexual health.</a:t>
            </a:r>
          </a:p>
          <a:p>
            <a:endParaRPr lang="en-US" dirty="0"/>
          </a:p>
          <a:p>
            <a:r>
              <a:rPr lang="en-US" dirty="0">
                <a:effectLst/>
              </a:rPr>
              <a:t>80% of patients with prostate cancer received information about sexual dysfunction after cancer treatment compared with 33% of patients with breast cancer</a:t>
            </a:r>
          </a:p>
          <a:p>
            <a:endParaRPr lang="en-US" dirty="0">
              <a:effectLst/>
            </a:endParaRPr>
          </a:p>
          <a:p>
            <a:endParaRPr lang="fr-L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C73EE1-F0C1-9540-9F1B-7E4B163528BB}"/>
              </a:ext>
            </a:extLst>
          </p:cNvPr>
          <p:cNvSpPr txBox="1"/>
          <p:nvPr/>
        </p:nvSpPr>
        <p:spPr>
          <a:xfrm>
            <a:off x="6428509" y="598873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</a:rPr>
              <a:t>1-Taylor et al. Int J </a:t>
            </a:r>
            <a:r>
              <a:rPr lang="en-US" dirty="0" err="1">
                <a:effectLst/>
              </a:rPr>
              <a:t>Radiat</a:t>
            </a:r>
            <a:r>
              <a:rPr lang="en-US" dirty="0"/>
              <a:t> </a:t>
            </a:r>
            <a:r>
              <a:rPr lang="en-US" dirty="0">
                <a:effectLst/>
              </a:rPr>
              <a:t>Oncol Biol Phys. 2020;108:S136.</a:t>
            </a:r>
          </a:p>
          <a:p>
            <a:r>
              <a:rPr lang="en-US" dirty="0">
                <a:effectLst/>
              </a:rPr>
              <a:t>2. Flynn et al. </a:t>
            </a:r>
            <a:r>
              <a:rPr lang="en-US" dirty="0" err="1">
                <a:effectLst/>
              </a:rPr>
              <a:t>Psychooncology</a:t>
            </a:r>
            <a:r>
              <a:rPr lang="en-US" dirty="0">
                <a:effectLst/>
              </a:rPr>
              <a:t>. 2012</a:t>
            </a:r>
          </a:p>
        </p:txBody>
      </p:sp>
    </p:spTree>
    <p:extLst>
      <p:ext uri="{BB962C8B-B14F-4D97-AF65-F5344CB8AC3E}">
        <p14:creationId xmlns:p14="http://schemas.microsoft.com/office/powerpoint/2010/main" val="2277677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33338-5BAA-8E43-ACD2-2C45AFB7E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fr-LB" dirty="0"/>
              <a:t>rogenous zones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76573E9A-0D03-5C46-91B4-9AEFC34BAC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4841"/>
          <a:stretch>
            <a:fillRect/>
          </a:stretch>
        </p:blipFill>
        <p:spPr bwMode="auto">
          <a:xfrm>
            <a:off x="667515" y="1815740"/>
            <a:ext cx="6229551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9775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25439</TotalTime>
  <Words>2877</Words>
  <Application>Microsoft Macintosh PowerPoint</Application>
  <PresentationFormat>Widescreen</PresentationFormat>
  <Paragraphs>365</Paragraphs>
  <Slides>52</Slides>
  <Notes>3</Notes>
  <HiddenSlides>7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Arial</vt:lpstr>
      <vt:lpstr>Calibri</vt:lpstr>
      <vt:lpstr>Calibri Light</vt:lpstr>
      <vt:lpstr>Century Schoolbook</vt:lpstr>
      <vt:lpstr>Helvetica</vt:lpstr>
      <vt:lpstr>Times</vt:lpstr>
      <vt:lpstr>Wingdings</vt:lpstr>
      <vt:lpstr>Office Theme</vt:lpstr>
      <vt:lpstr>Sexuality after gynecologic  cancer treatment in women</vt:lpstr>
      <vt:lpstr>Do you ask your patients about their sexual health?</vt:lpstr>
      <vt:lpstr>Do you tell your patients about cancer treatment effect on their sex life?</vt:lpstr>
      <vt:lpstr>How do you manage sexual dysfunction in female cancer patients?</vt:lpstr>
      <vt:lpstr>PowerPoint Presentation</vt:lpstr>
      <vt:lpstr>Sexual function</vt:lpstr>
      <vt:lpstr> Sexual response cycle  </vt:lpstr>
      <vt:lpstr>Sexuality is a inherently human trait</vt:lpstr>
      <vt:lpstr>Erogenous zones</vt:lpstr>
      <vt:lpstr>How can gynecological cancers affect sexual function? </vt:lpstr>
      <vt:lpstr>Cancer effect</vt:lpstr>
      <vt:lpstr>Treatment effect</vt:lpstr>
      <vt:lpstr>Society and the importance of the breasts through history </vt:lpstr>
      <vt:lpstr>Body Image after Mastectomy</vt:lpstr>
      <vt:lpstr>Breast cancer</vt:lpstr>
      <vt:lpstr>Breast cancer</vt:lpstr>
      <vt:lpstr>Breast cancer</vt:lpstr>
      <vt:lpstr>Vulvar cancer</vt:lpstr>
      <vt:lpstr>PowerPoint Presentation</vt:lpstr>
      <vt:lpstr>Vulvar cancer and sexuality</vt:lpstr>
      <vt:lpstr> Unmet needs and loneliness caused by taboos about sexual health </vt:lpstr>
      <vt:lpstr>Cervical cancer</vt:lpstr>
      <vt:lpstr>PowerPoint Presentation</vt:lpstr>
      <vt:lpstr>Cervical cancer and sexuality</vt:lpstr>
      <vt:lpstr>PowerPoint Presentation</vt:lpstr>
      <vt:lpstr>Endometrial cancer and sexuality</vt:lpstr>
      <vt:lpstr>Endometrial cancer and Sexuality</vt:lpstr>
      <vt:lpstr>Ovarian Cancer and sexuality</vt:lpstr>
      <vt:lpstr>Ovarian cancer and sexuality</vt:lpstr>
      <vt:lpstr>Young ovarian cancer survivors and Sexuality</vt:lpstr>
      <vt:lpstr>Importance of sexual health discussion</vt:lpstr>
      <vt:lpstr>Communication is key</vt:lpstr>
      <vt:lpstr>How to address sexual health issues?</vt:lpstr>
      <vt:lpstr>Brief sexual symptoms checklist</vt:lpstr>
      <vt:lpstr>Health Care providers role</vt:lpstr>
      <vt:lpstr>Possible interventions</vt:lpstr>
      <vt:lpstr>Genitourinary symptoms of the menopause</vt:lpstr>
      <vt:lpstr>GSM</vt:lpstr>
      <vt:lpstr>GSM Treatment:  Moisturizers</vt:lpstr>
      <vt:lpstr>GSM treatment: Topical vulvo vaginal hormone</vt:lpstr>
      <vt:lpstr> GSM treatment </vt:lpstr>
      <vt:lpstr>GSM treatment: Hormone replacement treatment</vt:lpstr>
      <vt:lpstr>Loss of desire</vt:lpstr>
      <vt:lpstr> Addressing the loss of desire : Primary </vt:lpstr>
      <vt:lpstr>Addressing the loss of desire : secondary</vt:lpstr>
      <vt:lpstr>Addressing the loss of desire </vt:lpstr>
      <vt:lpstr>Vaginal dilators</vt:lpstr>
      <vt:lpstr>Summary of  interventions </vt:lpstr>
      <vt:lpstr>Low and middle income countries challenges</vt:lpstr>
      <vt:lpstr>Sexuality in the Arab world</vt:lpstr>
      <vt:lpstr>Cancer and sexuality in sexual and gender minoritized patients (SGM)</vt:lpstr>
      <vt:lpstr>Take home messages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Sex life after cancer treatment in women</dc:title>
  <dc:creator>nadine kassis</dc:creator>
  <cp:lastModifiedBy>nadine elkassis</cp:lastModifiedBy>
  <cp:revision>61</cp:revision>
  <dcterms:created xsi:type="dcterms:W3CDTF">2024-03-31T19:31:14Z</dcterms:created>
  <dcterms:modified xsi:type="dcterms:W3CDTF">2024-11-28T13:24:41Z</dcterms:modified>
</cp:coreProperties>
</file>